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7" r:id="rId3"/>
    <p:sldId id="258" r:id="rId4"/>
    <p:sldId id="259" r:id="rId5"/>
    <p:sldId id="263" r:id="rId6"/>
    <p:sldId id="261" r:id="rId7"/>
    <p:sldId id="264" r:id="rId8"/>
    <p:sldId id="271" r:id="rId9"/>
    <p:sldId id="260" r:id="rId10"/>
    <p:sldId id="266" r:id="rId11"/>
    <p:sldId id="262" r:id="rId12"/>
    <p:sldId id="267" r:id="rId13"/>
    <p:sldId id="268" r:id="rId14"/>
    <p:sldId id="272" r:id="rId15"/>
    <p:sldId id="269" r:id="rId16"/>
    <p:sldId id="265"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2222" autoAdjust="0"/>
  </p:normalViewPr>
  <p:slideViewPr>
    <p:cSldViewPr snapToGrid="0">
      <p:cViewPr varScale="1">
        <p:scale>
          <a:sx n="53" d="100"/>
          <a:sy n="53" d="100"/>
        </p:scale>
        <p:origin x="1380"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2A4647-203F-4D3B-BD52-E10F013BA708}" type="datetimeFigureOut">
              <a:rPr lang="en-US" smtClean="0"/>
              <a:pPr/>
              <a:t>1/12/2017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C7F155-DF58-4FA6-AF35-F18AC33563C0}" type="slidenum">
              <a:rPr lang="en-US" smtClean="0"/>
              <a:pPr/>
              <a:t>‹#›</a:t>
            </a:fld>
            <a:endParaRPr lang="en-US" dirty="0"/>
          </a:p>
        </p:txBody>
      </p:sp>
    </p:spTree>
    <p:extLst>
      <p:ext uri="{BB962C8B-B14F-4D97-AF65-F5344CB8AC3E}">
        <p14:creationId xmlns:p14="http://schemas.microsoft.com/office/powerpoint/2010/main" val="3854426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I wanted to add “practicing theory” to a</a:t>
            </a:r>
            <a:r>
              <a:rPr lang="en-US" sz="1600" baseline="0" dirty="0" smtClean="0"/>
              <a:t> course</a:t>
            </a:r>
          </a:p>
          <a:p>
            <a:r>
              <a:rPr lang="en-US" sz="1600" baseline="0" dirty="0" smtClean="0"/>
              <a:t>Searched unsuccessfully for case studies</a:t>
            </a:r>
          </a:p>
          <a:p>
            <a:r>
              <a:rPr lang="en-US" sz="1600" baseline="0" dirty="0" smtClean="0"/>
              <a:t>	discovered limitations in case studies</a:t>
            </a:r>
          </a:p>
          <a:p>
            <a:r>
              <a:rPr lang="en-US" sz="1600" baseline="0" dirty="0" smtClean="0"/>
              <a:t>	also wanted to address these limitations</a:t>
            </a:r>
          </a:p>
          <a:p>
            <a:r>
              <a:rPr lang="en-US" sz="1600" baseline="0" dirty="0" smtClean="0"/>
              <a:t>Began to experiment with videos</a:t>
            </a:r>
            <a:endParaRPr lang="en-US" sz="1600"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1</a:t>
            </a:fld>
            <a:endParaRPr lang="en-US" dirty="0"/>
          </a:p>
        </p:txBody>
      </p:sp>
    </p:spTree>
    <p:extLst>
      <p:ext uri="{BB962C8B-B14F-4D97-AF65-F5344CB8AC3E}">
        <p14:creationId xmlns:p14="http://schemas.microsoft.com/office/powerpoint/2010/main" val="1676060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C7F155-DF58-4FA6-AF35-F18AC33563C0}" type="slidenum">
              <a:rPr lang="en-US" smtClean="0"/>
              <a:pPr/>
              <a:t>10</a:t>
            </a:fld>
            <a:endParaRPr lang="en-US" dirty="0"/>
          </a:p>
        </p:txBody>
      </p:sp>
    </p:spTree>
    <p:extLst>
      <p:ext uri="{BB962C8B-B14F-4D97-AF65-F5344CB8AC3E}">
        <p14:creationId xmlns:p14="http://schemas.microsoft.com/office/powerpoint/2010/main" val="23599905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Pattern-matching is a more formalized lit review.</a:t>
            </a:r>
          </a:p>
          <a:p>
            <a:endParaRPr lang="en-US" sz="1600" dirty="0" smtClean="0"/>
          </a:p>
          <a:p>
            <a:r>
              <a:rPr lang="en-US" sz="1600" dirty="0" smtClean="0"/>
              <a:t>Unlike open coding to determine a theory, the lit review becomes what is anticipated, including the order in which things should unfold.</a:t>
            </a:r>
          </a:p>
          <a:p>
            <a:endParaRPr lang="en-US" sz="1600" dirty="0" smtClean="0"/>
          </a:p>
          <a:p>
            <a:r>
              <a:rPr lang="en-US" sz="1600" dirty="0" smtClean="0"/>
              <a:t>Added Revise Bloom’s taxonomy as codes</a:t>
            </a:r>
            <a:endParaRPr lang="en-US" sz="1600"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11</a:t>
            </a:fld>
            <a:endParaRPr lang="en-US" dirty="0"/>
          </a:p>
        </p:txBody>
      </p:sp>
    </p:spTree>
    <p:extLst>
      <p:ext uri="{BB962C8B-B14F-4D97-AF65-F5344CB8AC3E}">
        <p14:creationId xmlns:p14="http://schemas.microsoft.com/office/powerpoint/2010/main" val="2885823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smtClean="0">
                <a:solidFill>
                  <a:srgbClr val="000000"/>
                </a:solidFill>
              </a:rPr>
              <a:t>Intercoder reliability</a:t>
            </a:r>
            <a:r>
              <a:rPr lang="en-US" sz="1600" dirty="0" smtClean="0">
                <a:solidFill>
                  <a:srgbClr val="000000"/>
                </a:solidFill>
              </a:rPr>
              <a:t>, of three independent coders, was computed to determine coding consistency/reliability. After two coding passes, analysis utilizing Cronbach’s alpha yielded scores of </a:t>
            </a:r>
            <a:r>
              <a:rPr lang="en-US" sz="1600" i="1" dirty="0" smtClean="0">
                <a:solidFill>
                  <a:srgbClr val="000000"/>
                </a:solidFill>
              </a:rPr>
              <a:t>a</a:t>
            </a:r>
            <a:r>
              <a:rPr lang="en-US" sz="1600" b="1" dirty="0" smtClean="0">
                <a:solidFill>
                  <a:srgbClr val="000000"/>
                </a:solidFill>
              </a:rPr>
              <a:t> </a:t>
            </a:r>
            <a:r>
              <a:rPr lang="en-US" sz="1600" dirty="0" smtClean="0">
                <a:solidFill>
                  <a:srgbClr val="000000"/>
                </a:solidFill>
              </a:rPr>
              <a:t> = .846, </a:t>
            </a:r>
            <a:r>
              <a:rPr lang="en-US" sz="1600" i="1" dirty="0" smtClean="0">
                <a:solidFill>
                  <a:srgbClr val="000000"/>
                </a:solidFill>
              </a:rPr>
              <a:t>p</a:t>
            </a:r>
            <a:r>
              <a:rPr lang="en-US" sz="1600" dirty="0" smtClean="0">
                <a:solidFill>
                  <a:srgbClr val="000000"/>
                </a:solidFill>
              </a:rPr>
              <a:t> = .01, for student essay #2 and </a:t>
            </a:r>
            <a:r>
              <a:rPr lang="en-US" sz="1600" i="1" dirty="0" smtClean="0">
                <a:solidFill>
                  <a:srgbClr val="000000"/>
                </a:solidFill>
              </a:rPr>
              <a:t>a</a:t>
            </a:r>
            <a:r>
              <a:rPr lang="en-US" sz="1600" b="1" dirty="0" smtClean="0">
                <a:solidFill>
                  <a:srgbClr val="000000"/>
                </a:solidFill>
              </a:rPr>
              <a:t> </a:t>
            </a:r>
            <a:r>
              <a:rPr lang="en-US" sz="1600" dirty="0" smtClean="0">
                <a:solidFill>
                  <a:srgbClr val="000000"/>
                </a:solidFill>
              </a:rPr>
              <a:t>= .818, </a:t>
            </a:r>
            <a:r>
              <a:rPr lang="en-US" sz="1600" i="1" dirty="0" smtClean="0">
                <a:solidFill>
                  <a:srgbClr val="000000"/>
                </a:solidFill>
              </a:rPr>
              <a:t>p</a:t>
            </a:r>
            <a:r>
              <a:rPr lang="en-US" sz="1600" dirty="0" smtClean="0">
                <a:solidFill>
                  <a:srgbClr val="000000"/>
                </a:solidFill>
              </a:rPr>
              <a:t> = .01, for essay #8.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0000"/>
                </a:solidFill>
              </a:rPr>
              <a:t>This high correlation indicated a high likelihood of pattern-matching and a strong construct validity (e.g. Yin, 2009) as well as an increase toward higher, more complex, levels of thinking across student’s written essays, further explaining, and validating, pre-/post-test results. The table shows changes in taxonomy levels (Anderson &amp; Krathwohl, 2001), with #4, </a:t>
            </a:r>
            <a:r>
              <a:rPr lang="en-US" sz="1600" i="1" dirty="0" smtClean="0">
                <a:solidFill>
                  <a:srgbClr val="000000"/>
                </a:solidFill>
              </a:rPr>
              <a:t>analyzing</a:t>
            </a:r>
            <a:r>
              <a:rPr lang="en-US" sz="1600" dirty="0" smtClean="0">
                <a:solidFill>
                  <a:srgbClr val="000000"/>
                </a:solidFill>
              </a:rPr>
              <a:t> (i.e. comparing, inspecting, discovery), and #5, </a:t>
            </a:r>
            <a:r>
              <a:rPr lang="en-US" sz="1600" i="1" dirty="0" smtClean="0">
                <a:solidFill>
                  <a:srgbClr val="000000"/>
                </a:solidFill>
              </a:rPr>
              <a:t>evaluating</a:t>
            </a:r>
            <a:r>
              <a:rPr lang="en-US" sz="1600" dirty="0" smtClean="0">
                <a:solidFill>
                  <a:srgbClr val="000000"/>
                </a:solidFill>
              </a:rPr>
              <a:t> (i.e. interpreting, prioritizing, justifying, explaining), both approximately doubled at the final essay.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smtClean="0">
              <a:solidFill>
                <a:srgbClr val="00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0000"/>
                </a:solidFill>
              </a:rPr>
              <a:t>NOT LIMITED IN LENGTH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0000"/>
                </a:solidFill>
              </a:rPr>
              <a:t>NOT A PASSIVE ACTIVITY</a:t>
            </a:r>
          </a:p>
          <a:p>
            <a:endParaRPr lang="en-US"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12</a:t>
            </a:fld>
            <a:endParaRPr lang="en-US" dirty="0"/>
          </a:p>
        </p:txBody>
      </p:sp>
    </p:spTree>
    <p:extLst>
      <p:ext uri="{BB962C8B-B14F-4D97-AF65-F5344CB8AC3E}">
        <p14:creationId xmlns:p14="http://schemas.microsoft.com/office/powerpoint/2010/main" val="1297333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smtClean="0"/>
              <a:t>Fink</a:t>
            </a:r>
            <a:r>
              <a:rPr lang="en-US" sz="1600" dirty="0" smtClean="0"/>
              <a:t> – curiosity about the material</a:t>
            </a:r>
            <a:r>
              <a:rPr lang="en-US" sz="1600" baseline="0" dirty="0" smtClean="0"/>
              <a:t> and myself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0000"/>
                </a:solidFill>
              </a:rPr>
              <a:t>Because, “a learning experience changes the degree to which students care about something… in the form of new feelings, interest, or values” (Fink, 2003, p. 32).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0000"/>
                </a:solidFill>
              </a:rPr>
              <a:t>Without a change in caring, or value, no significant learning occurs (Fink, 2003).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solidFill>
                  <a:srgbClr val="000000"/>
                </a:solidFill>
              </a:rPr>
              <a:t>This need to know (e.g. Herreid, 2007b) was often visible in student curiosity in </a:t>
            </a:r>
            <a:r>
              <a:rPr lang="en-US" sz="1600" i="1" dirty="0" smtClean="0">
                <a:solidFill>
                  <a:srgbClr val="000000"/>
                </a:solidFill>
              </a:rPr>
              <a:t>56-Up</a:t>
            </a:r>
            <a:r>
              <a:rPr lang="en-US" sz="1600" dirty="0" smtClean="0">
                <a:solidFill>
                  <a:srgbClr val="000000"/>
                </a:solidFill>
              </a:rPr>
              <a:t>.</a:t>
            </a:r>
          </a:p>
          <a:p>
            <a:endParaRPr lang="en-US" sz="16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13</a:t>
            </a:fld>
            <a:endParaRPr lang="en-US" dirty="0"/>
          </a:p>
        </p:txBody>
      </p:sp>
    </p:spTree>
    <p:extLst>
      <p:ext uri="{BB962C8B-B14F-4D97-AF65-F5344CB8AC3E}">
        <p14:creationId xmlns:p14="http://schemas.microsoft.com/office/powerpoint/2010/main" val="26770276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rPr>
              <a:t>As, “Factual knowledge exists at a relatively low level of abstraction” (Anderson &amp; Krathwohl, 2001, p. 45) students were encouraged to elaborate, infer, interpret, imagine, and predict. </a:t>
            </a:r>
            <a:endParaRPr lang="en-US" altLang="en-US" sz="1200" dirty="0" smtClean="0">
              <a:solidFill>
                <a:srgbClr val="000000"/>
              </a:solidFill>
              <a:ea typeface="Verdana" pitchFamily="34" charset="0"/>
              <a:cs typeface="Arial" charset="0"/>
            </a:endParaRP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000000"/>
                </a:solidFill>
              </a:rPr>
              <a:t>As, “many students do not make the important connections between and among the facts they learn in classrooms and the larger system of ideas reflected in an expert’s knowledge of the discipline” (Anderson &amp; Krathwohl, 2001, p. 42), this connection was the primary goal of the interrupted case study assignment.</a:t>
            </a:r>
            <a:endParaRPr lang="en-US" altLang="en-US" sz="1200" dirty="0" smtClean="0">
              <a:solidFill>
                <a:srgbClr val="000000"/>
              </a:solidFill>
              <a:latin typeface="+mn-lt"/>
              <a:ea typeface="Verdana" pitchFamily="34" charset="0"/>
              <a:cs typeface="Arial"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14</a:t>
            </a:fld>
            <a:endParaRPr lang="en-US" dirty="0"/>
          </a:p>
        </p:txBody>
      </p:sp>
    </p:spTree>
    <p:extLst>
      <p:ext uri="{BB962C8B-B14F-4D97-AF65-F5344CB8AC3E}">
        <p14:creationId xmlns:p14="http://schemas.microsoft.com/office/powerpoint/2010/main" val="137144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15</a:t>
            </a:fld>
            <a:endParaRPr lang="en-US" dirty="0"/>
          </a:p>
        </p:txBody>
      </p:sp>
    </p:spTree>
    <p:extLst>
      <p:ext uri="{BB962C8B-B14F-4D97-AF65-F5344CB8AC3E}">
        <p14:creationId xmlns:p14="http://schemas.microsoft.com/office/powerpoint/2010/main" val="26005950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C7F155-DF58-4FA6-AF35-F18AC33563C0}" type="slidenum">
              <a:rPr lang="en-US" smtClean="0"/>
              <a:pPr/>
              <a:t>16</a:t>
            </a:fld>
            <a:endParaRPr lang="en-US" dirty="0"/>
          </a:p>
        </p:txBody>
      </p:sp>
    </p:spTree>
    <p:extLst>
      <p:ext uri="{BB962C8B-B14F-4D97-AF65-F5344CB8AC3E}">
        <p14:creationId xmlns:p14="http://schemas.microsoft.com/office/powerpoint/2010/main" val="2845616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C7F155-DF58-4FA6-AF35-F18AC33563C0}" type="slidenum">
              <a:rPr lang="en-US" smtClean="0"/>
              <a:pPr/>
              <a:t>17</a:t>
            </a:fld>
            <a:endParaRPr lang="en-US" dirty="0"/>
          </a:p>
        </p:txBody>
      </p:sp>
    </p:spTree>
    <p:extLst>
      <p:ext uri="{BB962C8B-B14F-4D97-AF65-F5344CB8AC3E}">
        <p14:creationId xmlns:p14="http://schemas.microsoft.com/office/powerpoint/2010/main" val="331619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Taught since 2008</a:t>
            </a:r>
          </a:p>
          <a:p>
            <a:r>
              <a:rPr lang="en-US" sz="1400" dirty="0" smtClean="0"/>
              <a:t>Course is usually around 10-12</a:t>
            </a:r>
          </a:p>
          <a:p>
            <a:r>
              <a:rPr lang="en-US" sz="1400" dirty="0" smtClean="0"/>
              <a:t>5-6</a:t>
            </a:r>
            <a:r>
              <a:rPr lang="en-US" sz="1400" baseline="0" dirty="0" smtClean="0"/>
              <a:t> Cl – 1-3 HDFS – Others from Psychology, KNR, Social Work, Nursing, And Dietetics </a:t>
            </a:r>
          </a:p>
          <a:p>
            <a:endParaRPr lang="en-US" sz="14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t>CLS required –developmental theory will become their native language but they come from a variety of backgrounds</a:t>
            </a:r>
            <a:endParaRPr lang="en-US" sz="1400" dirty="0" smtClean="0"/>
          </a:p>
          <a:p>
            <a:endParaRPr lang="en-US" sz="140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rgbClr val="FF0000"/>
                </a:solidFill>
              </a:rPr>
              <a:t>A two-hat technique </a:t>
            </a:r>
            <a:r>
              <a:rPr lang="en-US" sz="1400" dirty="0" smtClean="0">
                <a:solidFill>
                  <a:srgbClr val="FF0000"/>
                </a:solidFill>
              </a:rPr>
              <a:t>(Herried, 2004, 2007) –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smtClean="0">
                <a:solidFill>
                  <a:srgbClr val="FF0000"/>
                </a:solidFill>
              </a:rPr>
              <a:t>Speak as a student in discussion </a:t>
            </a:r>
            <a:r>
              <a:rPr lang="en-US" sz="1400" i="1" dirty="0" smtClean="0">
                <a:solidFill>
                  <a:srgbClr val="FF0000"/>
                </a:solidFill>
              </a:rPr>
              <a:t>or</a:t>
            </a:r>
            <a:r>
              <a:rPr lang="en-US" sz="1400" dirty="0" smtClean="0">
                <a:solidFill>
                  <a:srgbClr val="FF0000"/>
                </a:solidFill>
              </a:rPr>
              <a:t> as a professional using the field’s terminology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dirty="0" smtClean="0">
                <a:solidFill>
                  <a:srgbClr val="FF0000"/>
                </a:solidFill>
              </a:rPr>
              <a:t>i.e. </a:t>
            </a:r>
            <a:r>
              <a:rPr lang="en-US" sz="1400" dirty="0" smtClean="0">
                <a:solidFill>
                  <a:srgbClr val="FF0000"/>
                </a:solidFill>
              </a:rPr>
              <a:t>how is that like Perry’s dualist thinking – </a:t>
            </a:r>
            <a:r>
              <a:rPr lang="en-US" sz="1400" b="1" dirty="0" smtClean="0">
                <a:solidFill>
                  <a:srgbClr val="FF0000"/>
                </a:solidFill>
              </a:rPr>
              <a:t>(Suzi </a:t>
            </a:r>
            <a:r>
              <a:rPr lang="en-US" sz="1400" dirty="0" smtClean="0">
                <a:solidFill>
                  <a:srgbClr val="FF0000"/>
                </a:solidFill>
              </a:rPr>
              <a:t>at 21 dropping out, chain smoking and traveling)  are you thinking Piaget’s formal operational thinking should be showing up, why</a:t>
            </a:r>
            <a:r>
              <a:rPr lang="en-US" sz="1400" baseline="0" dirty="0" smtClean="0">
                <a:solidFill>
                  <a:srgbClr val="FF0000"/>
                </a:solidFill>
              </a:rPr>
              <a:t> is there so little evidence – does Perry’s Reflective Judgment offer help here?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baseline="0" dirty="0" smtClean="0">
                <a:solidFill>
                  <a:srgbClr val="FF0000"/>
                </a:solidFill>
              </a:rPr>
              <a:t>Neil</a:t>
            </a:r>
            <a:r>
              <a:rPr lang="en-US" sz="1400" baseline="0" dirty="0" smtClean="0">
                <a:solidFill>
                  <a:srgbClr val="FF0000"/>
                </a:solidFill>
              </a:rPr>
              <a:t> at 21 – wanting to give back to society Piaget’s formal operational thought or --- if it sound’s like generativity why are you not labeling it as that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baseline="0" dirty="0" smtClean="0">
                <a:solidFill>
                  <a:srgbClr val="FF0000"/>
                </a:solidFill>
              </a:rPr>
              <a:t>Discovery learning </a:t>
            </a:r>
            <a:r>
              <a:rPr lang="en-US" sz="1400" baseline="0" dirty="0" smtClean="0">
                <a:solidFill>
                  <a:srgbClr val="FF0000"/>
                </a:solidFill>
              </a:rPr>
              <a:t>with abstract – must teach what it is and what it is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smtClean="0">
                <a:solidFill>
                  <a:srgbClr val="000000"/>
                </a:solidFill>
              </a:rPr>
              <a:t>Following an ICS format, students worked “with incomplete data, made tentative hypotheses, collected more information, refined </a:t>
            </a:r>
            <a:r>
              <a:rPr lang="en-US" sz="1400" b="1" i="1" dirty="0" smtClean="0">
                <a:solidFill>
                  <a:srgbClr val="000000"/>
                </a:solidFill>
              </a:rPr>
              <a:t>their </a:t>
            </a:r>
            <a:r>
              <a:rPr lang="en-US" sz="1400" b="1" dirty="0" smtClean="0">
                <a:solidFill>
                  <a:srgbClr val="000000"/>
                </a:solidFill>
              </a:rPr>
              <a:t>hypotheses, </a:t>
            </a:r>
            <a:r>
              <a:rPr lang="en-US" sz="1400" b="1" i="1" dirty="0" smtClean="0">
                <a:solidFill>
                  <a:srgbClr val="000000"/>
                </a:solidFill>
              </a:rPr>
              <a:t>and </a:t>
            </a:r>
            <a:r>
              <a:rPr lang="en-US" sz="1400" b="1" dirty="0" smtClean="0">
                <a:solidFill>
                  <a:srgbClr val="000000"/>
                </a:solidFill>
              </a:rPr>
              <a:t>made more predictions” (Herreid, 2004, p. 13) in weekly reflective essays and class discussions.</a:t>
            </a:r>
            <a:r>
              <a:rPr lang="en-US" sz="1400" dirty="0" smtClean="0">
                <a:solidFill>
                  <a:srgbClr val="000000"/>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rgbClr val="FF0000"/>
              </a:solidFill>
            </a:endParaRPr>
          </a:p>
        </p:txBody>
      </p:sp>
      <p:sp>
        <p:nvSpPr>
          <p:cNvPr id="4" name="Slide Number Placeholder 3"/>
          <p:cNvSpPr>
            <a:spLocks noGrp="1"/>
          </p:cNvSpPr>
          <p:nvPr>
            <p:ph type="sldNum" sz="quarter" idx="10"/>
          </p:nvPr>
        </p:nvSpPr>
        <p:spPr/>
        <p:txBody>
          <a:bodyPr/>
          <a:lstStyle/>
          <a:p>
            <a:fld id="{65C7F155-DF58-4FA6-AF35-F18AC33563C0}" type="slidenum">
              <a:rPr lang="en-US" smtClean="0"/>
              <a:pPr/>
              <a:t>2</a:t>
            </a:fld>
            <a:endParaRPr lang="en-US" dirty="0"/>
          </a:p>
        </p:txBody>
      </p:sp>
    </p:spTree>
    <p:extLst>
      <p:ext uri="{BB962C8B-B14F-4D97-AF65-F5344CB8AC3E}">
        <p14:creationId xmlns:p14="http://schemas.microsoft.com/office/powerpoint/2010/main" val="224170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Wanted cases where all was not immediately relevant</a:t>
            </a:r>
          </a:p>
          <a:p>
            <a:endParaRPr lang="en-US" dirty="0" smtClean="0"/>
          </a:p>
          <a:p>
            <a:r>
              <a:rPr lang="en-US" dirty="0" smtClean="0"/>
              <a:t>White</a:t>
            </a:r>
            <a:r>
              <a:rPr lang="en-US" baseline="0" dirty="0" smtClean="0"/>
              <a:t> and Klein / Smith and Hamon cases – when theoretical assumptions, concepts, etc are applies more and more comes to the top.</a:t>
            </a:r>
          </a:p>
          <a:p>
            <a:endParaRPr lang="en-US" baseline="0" dirty="0" smtClean="0"/>
          </a:p>
          <a:p>
            <a:r>
              <a:rPr lang="en-US" b="1" baseline="0" dirty="0" smtClean="0"/>
              <a:t>Both limitations are addressed here</a:t>
            </a:r>
            <a:endParaRPr lang="en-US" b="1"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3</a:t>
            </a:fld>
            <a:endParaRPr lang="en-US" dirty="0"/>
          </a:p>
        </p:txBody>
      </p:sp>
    </p:spTree>
    <p:extLst>
      <p:ext uri="{BB962C8B-B14F-4D97-AF65-F5344CB8AC3E}">
        <p14:creationId xmlns:p14="http://schemas.microsoft.com/office/powerpoint/2010/main" val="1416311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Wanted cases where all was not immediately relevant</a:t>
            </a:r>
          </a:p>
          <a:p>
            <a:endParaRPr lang="en-US" dirty="0" smtClean="0"/>
          </a:p>
          <a:p>
            <a:r>
              <a:rPr lang="en-US" dirty="0" smtClean="0"/>
              <a:t>White</a:t>
            </a:r>
            <a:r>
              <a:rPr lang="en-US" baseline="0" dirty="0" smtClean="0"/>
              <a:t> and Klein? Smith and Hamon cases – when theoretical assumptions, concepts, etc are applies more and more comes to the top.</a:t>
            </a:r>
            <a:endParaRPr lang="en-US"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4</a:t>
            </a:fld>
            <a:endParaRPr lang="en-US" dirty="0"/>
          </a:p>
        </p:txBody>
      </p:sp>
    </p:spTree>
    <p:extLst>
      <p:ext uri="{BB962C8B-B14F-4D97-AF65-F5344CB8AC3E}">
        <p14:creationId xmlns:p14="http://schemas.microsoft.com/office/powerpoint/2010/main" val="2170637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smtClean="0"/>
              <a:t>Can interrupted video case studies:</a:t>
            </a:r>
          </a:p>
          <a:p>
            <a:pPr lvl="1"/>
            <a:r>
              <a:rPr lang="en-US" sz="1600" dirty="0" smtClean="0"/>
              <a:t>Create a need to know</a:t>
            </a:r>
          </a:p>
          <a:p>
            <a:pPr lvl="1"/>
            <a:r>
              <a:rPr lang="en-US" sz="1600" dirty="0" smtClean="0"/>
              <a:t>Raise the level of critical thinking</a:t>
            </a:r>
          </a:p>
          <a:p>
            <a:pPr lvl="1"/>
            <a:r>
              <a:rPr lang="en-US" sz="1600" dirty="0" smtClean="0"/>
              <a:t>Connect theory to practice</a:t>
            </a:r>
          </a:p>
          <a:p>
            <a:pPr marL="914400" lvl="1" indent="-457200">
              <a:spcBef>
                <a:spcPts val="0"/>
              </a:spcBef>
              <a:buFont typeface="Arial" panose="020B0604020202020204" pitchFamily="34" charset="0"/>
              <a:buChar char="•"/>
              <a:defRPr/>
            </a:pPr>
            <a:endParaRPr lang="en-US" sz="1600" b="1" dirty="0" smtClean="0">
              <a:solidFill>
                <a:srgbClr val="000000"/>
              </a:solidFill>
            </a:endParaRPr>
          </a:p>
          <a:p>
            <a:pPr marL="914400" lvl="1" indent="-457200">
              <a:spcBef>
                <a:spcPts val="0"/>
              </a:spcBef>
              <a:buFont typeface="Arial" panose="020B0604020202020204" pitchFamily="34" charset="0"/>
              <a:buChar char="•"/>
              <a:defRPr/>
            </a:pPr>
            <a:r>
              <a:rPr lang="en-US" sz="1600" b="1" dirty="0" smtClean="0">
                <a:solidFill>
                  <a:srgbClr val="000000"/>
                </a:solidFill>
              </a:rPr>
              <a:t>Can IVCS provide vicarious, but meaningful, learning relevant to the course?</a:t>
            </a:r>
          </a:p>
          <a:p>
            <a:pPr marL="914400" lvl="1" indent="-457200">
              <a:spcBef>
                <a:spcPts val="0"/>
              </a:spcBef>
              <a:buFont typeface="Arial" panose="020B0604020202020204" pitchFamily="34" charset="0"/>
              <a:buChar char="•"/>
              <a:defRPr/>
            </a:pPr>
            <a:r>
              <a:rPr lang="en-US" sz="1600" b="1" dirty="0" smtClean="0">
                <a:solidFill>
                  <a:srgbClr val="000000"/>
                </a:solidFill>
              </a:rPr>
              <a:t>Can IVCS produce noticeable learning gains for graduate students? </a:t>
            </a:r>
            <a:r>
              <a:rPr lang="en-US" sz="1600" b="1" u="sng" dirty="0" smtClean="0">
                <a:solidFill>
                  <a:srgbClr val="000000"/>
                </a:solidFill>
              </a:rPr>
              <a:t>Pre-Post</a:t>
            </a:r>
          </a:p>
          <a:p>
            <a:pPr marL="914400" lvl="1" indent="-457200">
              <a:spcBef>
                <a:spcPts val="0"/>
              </a:spcBef>
              <a:buFont typeface="Arial" panose="020B0604020202020204" pitchFamily="34" charset="0"/>
              <a:buChar char="•"/>
              <a:defRPr/>
            </a:pPr>
            <a:r>
              <a:rPr lang="en-US" sz="1600" b="1" dirty="0" smtClean="0">
                <a:solidFill>
                  <a:srgbClr val="000000"/>
                </a:solidFill>
              </a:rPr>
              <a:t>Can an interrupted video case-study, as suggested by Egleston (2013),  address limitations typically associated with case-based instruction?</a:t>
            </a:r>
            <a:endParaRPr lang="en-US" altLang="en-US" sz="1600" dirty="0" smtClean="0">
              <a:solidFill>
                <a:srgbClr val="000000"/>
              </a:solidFill>
              <a:latin typeface="Verdana" panose="020B0604030504040204" pitchFamily="34" charset="0"/>
            </a:endParaRPr>
          </a:p>
          <a:p>
            <a:endParaRPr lang="en-US" sz="1600" dirty="0" smtClean="0"/>
          </a:p>
          <a:p>
            <a:r>
              <a:rPr lang="en-US" sz="1600" kern="1200" dirty="0" smtClean="0">
                <a:solidFill>
                  <a:schemeClr val="tx1"/>
                </a:solidFill>
                <a:effectLst/>
                <a:latin typeface="+mn-lt"/>
                <a:ea typeface="+mn-ea"/>
                <a:cs typeface="+mn-cs"/>
              </a:rPr>
              <a:t>, in this case an interrupted video case-study, could address all limitations typically associated with case-based instruction. Moreover, and although some (e.g. Egleston, 2013) have reported that students have expressed some dislike for the less structured format that might accompany case-based learning, that was not an issue in this current study. At the conclusion of the assignment, and in agreement with Mayo (2002), students here were very favorable concerning CBI, as well as the interrupted format.</a:t>
            </a:r>
            <a:endParaRPr lang="en-US" sz="1600"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5</a:t>
            </a:fld>
            <a:endParaRPr lang="en-US" dirty="0"/>
          </a:p>
        </p:txBody>
      </p:sp>
    </p:spTree>
    <p:extLst>
      <p:ext uri="{BB962C8B-B14F-4D97-AF65-F5344CB8AC3E}">
        <p14:creationId xmlns:p14="http://schemas.microsoft.com/office/powerpoint/2010/main" val="41688752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C7F155-DF58-4FA6-AF35-F18AC33563C0}" type="slidenum">
              <a:rPr lang="en-US" smtClean="0"/>
              <a:pPr/>
              <a:t>6</a:t>
            </a:fld>
            <a:endParaRPr lang="en-US" dirty="0"/>
          </a:p>
        </p:txBody>
      </p:sp>
    </p:spTree>
    <p:extLst>
      <p:ext uri="{BB962C8B-B14F-4D97-AF65-F5344CB8AC3E}">
        <p14:creationId xmlns:p14="http://schemas.microsoft.com/office/powerpoint/2010/main" val="2826133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smtClean="0"/>
              <a:t>Case studies challenge students to identify with the individuals within context; interrupted case studies use a progressive disclosure of information</a:t>
            </a:r>
            <a:r>
              <a:rPr lang="en-US" sz="1400" b="1" dirty="0" smtClean="0"/>
              <a:t> </a:t>
            </a:r>
            <a:r>
              <a:rPr lang="en-US" sz="1400" dirty="0" smtClean="0"/>
              <a:t>rather than presenting the entire event/conclusion at the outset. </a:t>
            </a:r>
          </a:p>
          <a:p>
            <a:endParaRPr lang="en-US" sz="1400" dirty="0" smtClean="0"/>
          </a:p>
          <a:p>
            <a:r>
              <a:rPr lang="en-US" sz="1400" dirty="0" smtClean="0"/>
              <a:t>How did this address the limitations?</a:t>
            </a:r>
          </a:p>
          <a:p>
            <a:endParaRPr lang="en-US" sz="1400" dirty="0" smtClean="0"/>
          </a:p>
          <a:p>
            <a:r>
              <a:rPr lang="en-US" sz="1400" dirty="0" smtClean="0"/>
              <a:t>How did this build the strengths?</a:t>
            </a:r>
          </a:p>
          <a:p>
            <a:endParaRPr lang="en-US" sz="1400" dirty="0" smtClean="0"/>
          </a:p>
          <a:p>
            <a:r>
              <a:rPr lang="en-US" sz="1400" b="1" dirty="0" smtClean="0"/>
              <a:t>Additional strengths of </a:t>
            </a:r>
            <a:r>
              <a:rPr lang="en-US" sz="1400" b="1" i="1" dirty="0" smtClean="0"/>
              <a:t>56-Up</a:t>
            </a:r>
            <a:r>
              <a:rPr lang="en-US" sz="1400" b="1" dirty="0" smtClean="0"/>
              <a:t>? Real people</a:t>
            </a:r>
            <a:r>
              <a:rPr lang="en-US" sz="1400" b="1" baseline="0" dirty="0" smtClean="0"/>
              <a:t> and real lives.</a:t>
            </a:r>
            <a:endParaRPr lang="en-US" sz="1400" b="1"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7</a:t>
            </a:fld>
            <a:endParaRPr lang="en-US" dirty="0"/>
          </a:p>
        </p:txBody>
      </p:sp>
    </p:spTree>
    <p:extLst>
      <p:ext uri="{BB962C8B-B14F-4D97-AF65-F5344CB8AC3E}">
        <p14:creationId xmlns:p14="http://schemas.microsoft.com/office/powerpoint/2010/main" val="1228896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8</a:t>
            </a:fld>
            <a:endParaRPr lang="en-US" dirty="0"/>
          </a:p>
        </p:txBody>
      </p:sp>
    </p:spTree>
    <p:extLst>
      <p:ext uri="{BB962C8B-B14F-4D97-AF65-F5344CB8AC3E}">
        <p14:creationId xmlns:p14="http://schemas.microsoft.com/office/powerpoint/2010/main" val="3917377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questions are not set in stone and your also not limited to these.</a:t>
            </a:r>
          </a:p>
          <a:p>
            <a:endParaRPr lang="en-US" dirty="0" smtClean="0"/>
          </a:p>
          <a:p>
            <a:r>
              <a:rPr lang="en-US" dirty="0" smtClean="0"/>
              <a:t>When</a:t>
            </a:r>
            <a:r>
              <a:rPr lang="en-US" baseline="0" dirty="0" smtClean="0"/>
              <a:t> possible </a:t>
            </a:r>
            <a:r>
              <a:rPr lang="en-US" b="1" baseline="0" dirty="0" smtClean="0"/>
              <a:t>use quotes from your work</a:t>
            </a:r>
            <a:r>
              <a:rPr lang="en-US" baseline="0" dirty="0" smtClean="0"/>
              <a:t>, whether a question or a conclusion. Also consider quotes from your work that you later modified, strengthened, or changed your mind about.</a:t>
            </a:r>
          </a:p>
          <a:p>
            <a:endParaRPr lang="en-US" baseline="0" dirty="0" smtClean="0"/>
          </a:p>
          <a:p>
            <a:r>
              <a:rPr lang="en-US" dirty="0" smtClean="0"/>
              <a:t>Has this influenced your use of theory in your thesis? How?</a:t>
            </a:r>
          </a:p>
          <a:p>
            <a:endParaRPr lang="en-US" dirty="0" smtClean="0"/>
          </a:p>
          <a:p>
            <a:r>
              <a:rPr lang="en-US" dirty="0" smtClean="0"/>
              <a:t>About 4-5 minutes</a:t>
            </a:r>
            <a:endParaRPr lang="en-US" dirty="0"/>
          </a:p>
        </p:txBody>
      </p:sp>
      <p:sp>
        <p:nvSpPr>
          <p:cNvPr id="4" name="Slide Number Placeholder 3"/>
          <p:cNvSpPr>
            <a:spLocks noGrp="1"/>
          </p:cNvSpPr>
          <p:nvPr>
            <p:ph type="sldNum" sz="quarter" idx="10"/>
          </p:nvPr>
        </p:nvSpPr>
        <p:spPr/>
        <p:txBody>
          <a:bodyPr/>
          <a:lstStyle/>
          <a:p>
            <a:fld id="{65C7F155-DF58-4FA6-AF35-F18AC33563C0}" type="slidenum">
              <a:rPr lang="en-US" smtClean="0"/>
              <a:pPr/>
              <a:t>9</a:t>
            </a:fld>
            <a:endParaRPr lang="en-US" dirty="0"/>
          </a:p>
        </p:txBody>
      </p:sp>
    </p:spTree>
    <p:extLst>
      <p:ext uri="{BB962C8B-B14F-4D97-AF65-F5344CB8AC3E}">
        <p14:creationId xmlns:p14="http://schemas.microsoft.com/office/powerpoint/2010/main" val="3887568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video" Target="https://www.youtube.com/embed/6JRn8l_vq8k" TargetMode="Externa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ideo" Target="https://www.youtube.com/embed/ifuCxuo3_Mc" TargetMode="Externa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video" Target="https://www.youtube.com/embed/KcMWAWaXWhg" TargetMode="Externa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Using interrupted video case studies to address case-study limitations</a:t>
            </a:r>
          </a:p>
        </p:txBody>
      </p:sp>
      <p:sp>
        <p:nvSpPr>
          <p:cNvPr id="3" name="Subtitle 2"/>
          <p:cNvSpPr>
            <a:spLocks noGrp="1"/>
          </p:cNvSpPr>
          <p:nvPr>
            <p:ph type="subTitle" idx="1"/>
          </p:nvPr>
        </p:nvSpPr>
        <p:spPr/>
        <p:txBody>
          <a:bodyPr/>
          <a:lstStyle/>
          <a:p>
            <a:r>
              <a:rPr lang="en-US" dirty="0" smtClean="0"/>
              <a:t>Bill Anderson, Gabrielle Jorns, Laura Bivens</a:t>
            </a:r>
            <a:endParaRPr lang="en-US" dirty="0"/>
          </a:p>
        </p:txBody>
      </p:sp>
    </p:spTree>
    <p:extLst>
      <p:ext uri="{BB962C8B-B14F-4D97-AF65-F5344CB8AC3E}">
        <p14:creationId xmlns:p14="http://schemas.microsoft.com/office/powerpoint/2010/main" val="5931831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Nicholas</a:t>
            </a:r>
            <a:endParaRPr lang="en-US" dirty="0"/>
          </a:p>
        </p:txBody>
      </p:sp>
      <p:pic>
        <p:nvPicPr>
          <p:cNvPr id="6" name="6JRn8l_vq8k"/>
          <p:cNvPicPr>
            <a:picLocks noGrp="1" noRot="1" noChangeAspect="1"/>
          </p:cNvPicPr>
          <p:nvPr>
            <p:ph sz="half" idx="1"/>
            <a:videoFile r:link="rId1"/>
          </p:nvPr>
        </p:nvPicPr>
        <p:blipFill>
          <a:blip r:embed="rId4"/>
          <a:stretch>
            <a:fillRect/>
          </a:stretch>
        </p:blipFill>
        <p:spPr>
          <a:xfrm>
            <a:off x="316852" y="1174747"/>
            <a:ext cx="6715773" cy="3777622"/>
          </a:xfrm>
          <a:prstGeom prst="rect">
            <a:avLst/>
          </a:prstGeom>
        </p:spPr>
      </p:pic>
      <p:sp>
        <p:nvSpPr>
          <p:cNvPr id="5" name="Content Placeholder 4"/>
          <p:cNvSpPr>
            <a:spLocks noGrp="1"/>
          </p:cNvSpPr>
          <p:nvPr>
            <p:ph sz="half" idx="2"/>
          </p:nvPr>
        </p:nvSpPr>
        <p:spPr>
          <a:xfrm>
            <a:off x="7190746" y="1532238"/>
            <a:ext cx="4597599" cy="5214551"/>
          </a:xfrm>
        </p:spPr>
        <p:txBody>
          <a:bodyPr>
            <a:noAutofit/>
          </a:bodyPr>
          <a:lstStyle/>
          <a:p>
            <a:r>
              <a:rPr lang="en-US" sz="1900" dirty="0"/>
              <a:t>Why did I</a:t>
            </a:r>
            <a:r>
              <a:rPr lang="en-US" sz="1900" dirty="0" smtClean="0"/>
              <a:t> </a:t>
            </a:r>
            <a:r>
              <a:rPr lang="en-US" sz="1900" i="1" dirty="0"/>
              <a:t>choose</a:t>
            </a:r>
            <a:r>
              <a:rPr lang="en-US" sz="1900" dirty="0"/>
              <a:t> </a:t>
            </a:r>
            <a:r>
              <a:rPr lang="en-US" sz="1900" dirty="0" smtClean="0"/>
              <a:t>Nick?</a:t>
            </a:r>
            <a:endParaRPr lang="en-US" sz="1900" dirty="0"/>
          </a:p>
          <a:p>
            <a:r>
              <a:rPr lang="en-US" sz="1900" dirty="0"/>
              <a:t>What did you </a:t>
            </a:r>
            <a:r>
              <a:rPr lang="en-US" sz="1900" i="1" dirty="0" smtClean="0"/>
              <a:t>discover</a:t>
            </a:r>
            <a:r>
              <a:rPr lang="en-US" sz="1900" dirty="0" smtClean="0"/>
              <a:t> </a:t>
            </a:r>
            <a:r>
              <a:rPr lang="en-US" sz="1900" dirty="0"/>
              <a:t>about </a:t>
            </a:r>
            <a:r>
              <a:rPr lang="en-US" sz="1900" dirty="0" smtClean="0"/>
              <a:t>Erikson, Marcia, …?</a:t>
            </a:r>
            <a:endParaRPr lang="en-US" sz="1900" dirty="0"/>
          </a:p>
          <a:p>
            <a:r>
              <a:rPr lang="en-US" sz="1900" dirty="0"/>
              <a:t>Did you </a:t>
            </a:r>
            <a:r>
              <a:rPr lang="en-US" sz="1900" i="1" dirty="0"/>
              <a:t>question</a:t>
            </a:r>
            <a:r>
              <a:rPr lang="en-US" sz="1900" dirty="0"/>
              <a:t> yourself or __________ when writing essays?</a:t>
            </a:r>
          </a:p>
          <a:p>
            <a:r>
              <a:rPr lang="en-US" sz="1900" dirty="0" smtClean="0"/>
              <a:t>Changing my </a:t>
            </a:r>
            <a:r>
              <a:rPr lang="en-US" sz="1900" i="1" dirty="0" smtClean="0"/>
              <a:t>approach</a:t>
            </a:r>
            <a:r>
              <a:rPr lang="en-US" sz="1900" dirty="0" smtClean="0"/>
              <a:t> over time…</a:t>
            </a:r>
            <a:endParaRPr lang="en-US" sz="1900" dirty="0"/>
          </a:p>
          <a:p>
            <a:r>
              <a:rPr lang="en-US" sz="1900" dirty="0"/>
              <a:t>When and what did you begin to </a:t>
            </a:r>
            <a:r>
              <a:rPr lang="en-US" sz="1900" i="1" dirty="0"/>
              <a:t>feel</a:t>
            </a:r>
            <a:r>
              <a:rPr lang="en-US" sz="1900" dirty="0"/>
              <a:t> about </a:t>
            </a:r>
            <a:r>
              <a:rPr lang="en-US" sz="1900" dirty="0" smtClean="0"/>
              <a:t>Nick?</a:t>
            </a:r>
            <a:endParaRPr lang="en-US" sz="1900" dirty="0"/>
          </a:p>
          <a:p>
            <a:r>
              <a:rPr lang="en-US" sz="1900" dirty="0"/>
              <a:t>How was this assignment different from previous studies with theory? From </a:t>
            </a:r>
            <a:r>
              <a:rPr lang="en-US" sz="1900" dirty="0" smtClean="0"/>
              <a:t>Family Science theories </a:t>
            </a:r>
            <a:r>
              <a:rPr lang="en-US" sz="1900" dirty="0"/>
              <a:t>covered in </a:t>
            </a:r>
            <a:r>
              <a:rPr lang="en-US" sz="1900" dirty="0" smtClean="0"/>
              <a:t>FCS401?</a:t>
            </a:r>
          </a:p>
          <a:p>
            <a:r>
              <a:rPr lang="en-US" sz="1900" dirty="0" smtClean="0"/>
              <a:t>Learning from watching other participants…</a:t>
            </a:r>
            <a:endParaRPr lang="en-US" sz="1900" dirty="0"/>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09555" y="5099292"/>
            <a:ext cx="2323070" cy="1758708"/>
          </a:xfrm>
          <a:prstGeom prst="rect">
            <a:avLst/>
          </a:prstGeom>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76523" y="0"/>
            <a:ext cx="2305795" cy="1532238"/>
          </a:xfrm>
          <a:prstGeom prst="rect">
            <a:avLst/>
          </a:prstGeom>
        </p:spPr>
      </p:pic>
    </p:spTree>
    <p:extLst>
      <p:ext uri="{BB962C8B-B14F-4D97-AF65-F5344CB8AC3E}">
        <p14:creationId xmlns:p14="http://schemas.microsoft.com/office/powerpoint/2010/main" val="2403613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Findings </a:t>
            </a:r>
            <a:endParaRPr lang="en-US" dirty="0"/>
          </a:p>
        </p:txBody>
      </p:sp>
      <p:sp>
        <p:nvSpPr>
          <p:cNvPr id="6" name="Text Placeholder 5"/>
          <p:cNvSpPr>
            <a:spLocks noGrp="1"/>
          </p:cNvSpPr>
          <p:nvPr>
            <p:ph type="body" idx="1"/>
          </p:nvPr>
        </p:nvSpPr>
        <p:spPr>
          <a:xfrm>
            <a:off x="2939373" y="1381653"/>
            <a:ext cx="3992732" cy="576262"/>
          </a:xfrm>
        </p:spPr>
        <p:txBody>
          <a:bodyPr/>
          <a:lstStyle/>
          <a:p>
            <a:r>
              <a:rPr lang="en-US" b="1" dirty="0" smtClean="0"/>
              <a:t>Method</a:t>
            </a:r>
            <a:endParaRPr lang="en-US" b="1" dirty="0"/>
          </a:p>
        </p:txBody>
      </p:sp>
      <p:sp>
        <p:nvSpPr>
          <p:cNvPr id="7" name="Content Placeholder 6"/>
          <p:cNvSpPr>
            <a:spLocks noGrp="1"/>
          </p:cNvSpPr>
          <p:nvPr>
            <p:ph sz="half" idx="2"/>
          </p:nvPr>
        </p:nvSpPr>
        <p:spPr>
          <a:xfrm>
            <a:off x="2589213" y="1957915"/>
            <a:ext cx="4207004" cy="4455947"/>
          </a:xfrm>
        </p:spPr>
        <p:txBody>
          <a:bodyPr>
            <a:normAutofit/>
          </a:bodyPr>
          <a:lstStyle/>
          <a:p>
            <a:r>
              <a:rPr lang="en-US" sz="2400" dirty="0" smtClean="0"/>
              <a:t>Pre-/Post-Test</a:t>
            </a:r>
          </a:p>
          <a:p>
            <a:pPr marL="0" indent="0">
              <a:buNone/>
            </a:pPr>
            <a:endParaRPr lang="en-US" sz="2400" dirty="0" smtClean="0"/>
          </a:p>
          <a:p>
            <a:r>
              <a:rPr lang="en-US" sz="2400" dirty="0" smtClean="0"/>
              <a:t>Coding student essays for Pattern-Matching (Yin, 2009)</a:t>
            </a:r>
            <a:endParaRPr lang="en-US" sz="2400" dirty="0"/>
          </a:p>
        </p:txBody>
      </p:sp>
      <p:sp>
        <p:nvSpPr>
          <p:cNvPr id="8" name="Text Placeholder 7"/>
          <p:cNvSpPr>
            <a:spLocks noGrp="1"/>
          </p:cNvSpPr>
          <p:nvPr>
            <p:ph type="body" sz="quarter" idx="3"/>
          </p:nvPr>
        </p:nvSpPr>
        <p:spPr>
          <a:xfrm>
            <a:off x="7278555" y="1381653"/>
            <a:ext cx="4227076" cy="576262"/>
          </a:xfrm>
        </p:spPr>
        <p:txBody>
          <a:bodyPr/>
          <a:lstStyle/>
          <a:p>
            <a:r>
              <a:rPr lang="en-US" b="1" dirty="0" smtClean="0"/>
              <a:t>Results</a:t>
            </a:r>
            <a:endParaRPr lang="en-US" b="1" dirty="0"/>
          </a:p>
        </p:txBody>
      </p:sp>
      <p:sp>
        <p:nvSpPr>
          <p:cNvPr id="9" name="Content Placeholder 8"/>
          <p:cNvSpPr>
            <a:spLocks noGrp="1"/>
          </p:cNvSpPr>
          <p:nvPr>
            <p:ph sz="quarter" idx="4"/>
          </p:nvPr>
        </p:nvSpPr>
        <p:spPr>
          <a:xfrm>
            <a:off x="6851060" y="1957915"/>
            <a:ext cx="5259895" cy="4900085"/>
          </a:xfrm>
        </p:spPr>
        <p:txBody>
          <a:bodyPr>
            <a:normAutofit/>
          </a:bodyPr>
          <a:lstStyle/>
          <a:p>
            <a:r>
              <a:rPr lang="en-US" sz="2400" b="1" dirty="0">
                <a:solidFill>
                  <a:srgbClr val="000000"/>
                </a:solidFill>
              </a:rPr>
              <a:t>Pre-/post-test scores were analyzed</a:t>
            </a:r>
            <a:r>
              <a:rPr lang="en-US" sz="2400" dirty="0">
                <a:solidFill>
                  <a:srgbClr val="000000"/>
                </a:solidFill>
              </a:rPr>
              <a:t> using a paired-samples </a:t>
            </a:r>
            <a:r>
              <a:rPr lang="en-US" sz="2400" i="1" dirty="0">
                <a:solidFill>
                  <a:srgbClr val="000000"/>
                </a:solidFill>
              </a:rPr>
              <a:t>t</a:t>
            </a:r>
            <a:r>
              <a:rPr lang="en-US" sz="2400" dirty="0">
                <a:solidFill>
                  <a:srgbClr val="000000"/>
                </a:solidFill>
              </a:rPr>
              <a:t>-test. The effect was significant, </a:t>
            </a:r>
            <a:r>
              <a:rPr lang="en-US" sz="2400" i="1" dirty="0">
                <a:solidFill>
                  <a:srgbClr val="000000"/>
                </a:solidFill>
              </a:rPr>
              <a:t>t</a:t>
            </a:r>
            <a:r>
              <a:rPr lang="en-US" sz="2400" dirty="0">
                <a:solidFill>
                  <a:srgbClr val="000000"/>
                </a:solidFill>
              </a:rPr>
              <a:t>(20) = -7. 990, </a:t>
            </a:r>
            <a:r>
              <a:rPr lang="en-US" sz="2400" i="1" dirty="0">
                <a:solidFill>
                  <a:srgbClr val="000000"/>
                </a:solidFill>
              </a:rPr>
              <a:t>p </a:t>
            </a:r>
            <a:r>
              <a:rPr lang="en-US" sz="2400" dirty="0">
                <a:solidFill>
                  <a:srgbClr val="000000"/>
                </a:solidFill>
              </a:rPr>
              <a:t>= .000. </a:t>
            </a:r>
            <a:endParaRPr lang="en-US" sz="2400" dirty="0" smtClean="0">
              <a:solidFill>
                <a:srgbClr val="000000"/>
              </a:solidFill>
            </a:endParaRPr>
          </a:p>
          <a:p>
            <a:pPr lvl="1"/>
            <a:r>
              <a:rPr lang="en-US" sz="2000" dirty="0" smtClean="0">
                <a:solidFill>
                  <a:srgbClr val="000000"/>
                </a:solidFill>
              </a:rPr>
              <a:t>For </a:t>
            </a:r>
            <a:r>
              <a:rPr lang="en-US" sz="2000" dirty="0">
                <a:solidFill>
                  <a:srgbClr val="000000"/>
                </a:solidFill>
              </a:rPr>
              <a:t>all participants the posttest score was higher, moving from a mean pretest score of 17.65/39 (SD – 3.26), or 45% to a posttest mean of 33.11 (SD – 3.05), or 85%. </a:t>
            </a:r>
            <a:endParaRPr lang="en-US" sz="2000" dirty="0" smtClean="0">
              <a:solidFill>
                <a:srgbClr val="000000"/>
              </a:solidFill>
            </a:endParaRPr>
          </a:p>
          <a:p>
            <a:pPr lvl="1"/>
            <a:r>
              <a:rPr lang="en-US" sz="2000" dirty="0" smtClean="0">
                <a:solidFill>
                  <a:srgbClr val="000000"/>
                </a:solidFill>
              </a:rPr>
              <a:t>This </a:t>
            </a:r>
            <a:r>
              <a:rPr lang="en-US" sz="2000" dirty="0">
                <a:solidFill>
                  <a:srgbClr val="000000"/>
                </a:solidFill>
              </a:rPr>
              <a:t>indicated a mean student improvement of roughly 40% (SD – </a:t>
            </a:r>
            <a:r>
              <a:rPr lang="en-US" sz="2000" dirty="0" smtClean="0">
                <a:solidFill>
                  <a:srgbClr val="000000"/>
                </a:solidFill>
              </a:rPr>
              <a:t>2.72)</a:t>
            </a:r>
            <a:endParaRPr lang="en-US" sz="2000" dirty="0"/>
          </a:p>
          <a:p>
            <a:endParaRPr lang="en-US" dirty="0"/>
          </a:p>
        </p:txBody>
      </p:sp>
    </p:spTree>
    <p:extLst>
      <p:ext uri="{BB962C8B-B14F-4D97-AF65-F5344CB8AC3E}">
        <p14:creationId xmlns:p14="http://schemas.microsoft.com/office/powerpoint/2010/main" val="92032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3904023100"/>
              </p:ext>
            </p:extLst>
          </p:nvPr>
        </p:nvGraphicFramePr>
        <p:xfrm>
          <a:off x="1396308" y="1532237"/>
          <a:ext cx="10284941" cy="4125614"/>
        </p:xfrm>
        <a:graphic>
          <a:graphicData uri="http://schemas.openxmlformats.org/drawingml/2006/table">
            <a:tbl>
              <a:tblPr firstRow="1" firstCol="1" bandRow="1">
                <a:tableStyleId>{5C22544A-7EE6-4342-B048-85BDC9FD1C3A}</a:tableStyleId>
              </a:tblPr>
              <a:tblGrid>
                <a:gridCol w="2833856">
                  <a:extLst>
                    <a:ext uri="{9D8B030D-6E8A-4147-A177-3AD203B41FA5}">
                      <a16:colId xmlns:a16="http://schemas.microsoft.com/office/drawing/2014/main" val="20000"/>
                    </a:ext>
                  </a:extLst>
                </a:gridCol>
                <a:gridCol w="3542319">
                  <a:extLst>
                    <a:ext uri="{9D8B030D-6E8A-4147-A177-3AD203B41FA5}">
                      <a16:colId xmlns:a16="http://schemas.microsoft.com/office/drawing/2014/main" val="20001"/>
                    </a:ext>
                  </a:extLst>
                </a:gridCol>
                <a:gridCol w="3908766">
                  <a:extLst>
                    <a:ext uri="{9D8B030D-6E8A-4147-A177-3AD203B41FA5}">
                      <a16:colId xmlns:a16="http://schemas.microsoft.com/office/drawing/2014/main" val="20002"/>
                    </a:ext>
                  </a:extLst>
                </a:gridCol>
              </a:tblGrid>
              <a:tr h="543136">
                <a:tc>
                  <a:txBody>
                    <a:bodyPr/>
                    <a:lstStyle/>
                    <a:p>
                      <a:pPr marL="0" marR="0">
                        <a:lnSpc>
                          <a:spcPct val="115000"/>
                        </a:lnSpc>
                        <a:spcBef>
                          <a:spcPts val="0"/>
                        </a:spcBef>
                        <a:spcAft>
                          <a:spcPts val="0"/>
                        </a:spcAft>
                      </a:pPr>
                      <a:r>
                        <a:rPr lang="en-US" sz="2400" dirty="0">
                          <a:effectLst/>
                        </a:rPr>
                        <a: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a:effectLst/>
                        </a:rPr>
                        <a:t>Essay </a:t>
                      </a:r>
                      <a:r>
                        <a:rPr lang="en-US" sz="2400" dirty="0" smtClean="0">
                          <a:effectLst/>
                        </a:rPr>
                        <a:t>2 </a:t>
                      </a:r>
                      <a:r>
                        <a:rPr lang="en-US" sz="2400" dirty="0">
                          <a:effectLst/>
                        </a:rPr>
                        <a:t>- 14-Up</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a:effectLst/>
                        </a:rPr>
                        <a:t>Essay 8 - 56-Up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21423">
                <a:tc>
                  <a:txBody>
                    <a:bodyPr/>
                    <a:lstStyle/>
                    <a:p>
                      <a:pPr marL="0" marR="0" algn="r">
                        <a:lnSpc>
                          <a:spcPct val="115000"/>
                        </a:lnSpc>
                        <a:spcBef>
                          <a:spcPts val="0"/>
                        </a:spcBef>
                        <a:spcAft>
                          <a:spcPts val="0"/>
                        </a:spcAft>
                      </a:pPr>
                      <a:r>
                        <a:rPr lang="en-US" sz="2400" dirty="0">
                          <a:effectLst/>
                        </a:rPr>
                        <a:t>Creating</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7.3%</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11.6 </a:t>
                      </a:r>
                      <a:r>
                        <a:rPr lang="en-US" sz="2400" dirty="0">
                          <a:effectLst/>
                        </a:rPr>
                        <a: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521423">
                <a:tc>
                  <a:txBody>
                    <a:bodyPr/>
                    <a:lstStyle/>
                    <a:p>
                      <a:pPr marL="0" marR="0" algn="r">
                        <a:lnSpc>
                          <a:spcPct val="115000"/>
                        </a:lnSpc>
                        <a:spcBef>
                          <a:spcPts val="0"/>
                        </a:spcBef>
                        <a:spcAft>
                          <a:spcPts val="0"/>
                        </a:spcAft>
                      </a:pPr>
                      <a:r>
                        <a:rPr lang="en-US" sz="2400" dirty="0">
                          <a:effectLst/>
                        </a:rPr>
                        <a:t>Evaluating</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tabLst>
                          <a:tab pos="760095" algn="ctr"/>
                          <a:tab pos="1520190" algn="r"/>
                        </a:tabLst>
                      </a:pPr>
                      <a:r>
                        <a:rPr lang="en-US" sz="2400" dirty="0">
                          <a:effectLst/>
                        </a:rPr>
                        <a:t>	</a:t>
                      </a:r>
                      <a:r>
                        <a:rPr lang="en-US" sz="2400" dirty="0" smtClean="0">
                          <a:effectLst/>
                        </a:rPr>
                        <a:t>8.1 </a:t>
                      </a:r>
                      <a:r>
                        <a:rPr lang="en-US" sz="2400" dirty="0">
                          <a:effectLst/>
                        </a:rPr>
                        <a: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16.7 </a:t>
                      </a:r>
                      <a:r>
                        <a:rPr lang="en-US" sz="2400" dirty="0">
                          <a:effectLst/>
                        </a:rPr>
                        <a:t>%</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521423">
                <a:tc>
                  <a:txBody>
                    <a:bodyPr/>
                    <a:lstStyle/>
                    <a:p>
                      <a:pPr marL="0" marR="0" algn="r">
                        <a:lnSpc>
                          <a:spcPct val="115000"/>
                        </a:lnSpc>
                        <a:spcBef>
                          <a:spcPts val="0"/>
                        </a:spcBef>
                        <a:spcAft>
                          <a:spcPts val="0"/>
                        </a:spcAft>
                      </a:pPr>
                      <a:r>
                        <a:rPr lang="en-US" sz="2400" dirty="0">
                          <a:effectLst/>
                        </a:rPr>
                        <a:t>Analyzing</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17.7%</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35.1 </a:t>
                      </a:r>
                      <a:r>
                        <a:rPr lang="en-US" sz="2400" dirty="0">
                          <a:effectLst/>
                        </a:rPr>
                        <a:t>%</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521423">
                <a:tc>
                  <a:txBody>
                    <a:bodyPr/>
                    <a:lstStyle/>
                    <a:p>
                      <a:pPr marL="0" marR="0" algn="r">
                        <a:lnSpc>
                          <a:spcPct val="115000"/>
                        </a:lnSpc>
                        <a:spcBef>
                          <a:spcPts val="0"/>
                        </a:spcBef>
                        <a:spcAft>
                          <a:spcPts val="0"/>
                        </a:spcAft>
                      </a:pPr>
                      <a:r>
                        <a:rPr lang="en-US" sz="2400" dirty="0">
                          <a:effectLst/>
                        </a:rPr>
                        <a:t>Applying</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11.2%</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6.3%</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748393">
                <a:tc>
                  <a:txBody>
                    <a:bodyPr/>
                    <a:lstStyle/>
                    <a:p>
                      <a:pPr marL="0" marR="0" algn="r">
                        <a:lnSpc>
                          <a:spcPct val="115000"/>
                        </a:lnSpc>
                        <a:spcBef>
                          <a:spcPts val="0"/>
                        </a:spcBef>
                        <a:spcAft>
                          <a:spcPts val="0"/>
                        </a:spcAft>
                      </a:pPr>
                      <a:r>
                        <a:rPr lang="en-US" sz="2400" dirty="0">
                          <a:effectLst/>
                        </a:rPr>
                        <a:t>Understanding</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19.1 </a:t>
                      </a:r>
                      <a:r>
                        <a:rPr lang="en-US" sz="2400" dirty="0">
                          <a:effectLst/>
                        </a:rPr>
                        <a:t>%</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9.1%</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748393">
                <a:tc>
                  <a:txBody>
                    <a:bodyPr/>
                    <a:lstStyle/>
                    <a:p>
                      <a:pPr marL="0" marR="0" algn="r">
                        <a:lnSpc>
                          <a:spcPct val="115000"/>
                        </a:lnSpc>
                        <a:spcBef>
                          <a:spcPts val="0"/>
                        </a:spcBef>
                        <a:spcAft>
                          <a:spcPts val="0"/>
                        </a:spcAft>
                      </a:pPr>
                      <a:r>
                        <a:rPr lang="en-US" sz="2400" dirty="0">
                          <a:effectLst/>
                        </a:rPr>
                        <a:t>Remembering</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smtClean="0">
                          <a:effectLst/>
                        </a:rPr>
                        <a:t>36.6 </a:t>
                      </a:r>
                      <a:r>
                        <a:rPr lang="en-US" sz="2400" dirty="0">
                          <a:effectLst/>
                        </a:rPr>
                        <a:t>%</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400" dirty="0">
                          <a:effectLst/>
                        </a:rPr>
                        <a:t>28.9 %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bl>
          </a:graphicData>
        </a:graphic>
      </p:graphicFrame>
      <p:sp>
        <p:nvSpPr>
          <p:cNvPr id="8" name="Title 7"/>
          <p:cNvSpPr>
            <a:spLocks noGrp="1"/>
          </p:cNvSpPr>
          <p:nvPr>
            <p:ph type="title"/>
          </p:nvPr>
        </p:nvSpPr>
        <p:spPr>
          <a:xfrm>
            <a:off x="2592925" y="624110"/>
            <a:ext cx="8911687" cy="728440"/>
          </a:xfrm>
        </p:spPr>
        <p:txBody>
          <a:bodyPr/>
          <a:lstStyle/>
          <a:p>
            <a:r>
              <a:rPr lang="en-US" dirty="0" smtClean="0"/>
              <a:t>Coding student essays revealed</a:t>
            </a:r>
            <a:endParaRPr lang="en-US" dirty="0"/>
          </a:p>
        </p:txBody>
      </p:sp>
    </p:spTree>
    <p:extLst>
      <p:ext uri="{BB962C8B-B14F-4D97-AF65-F5344CB8AC3E}">
        <p14:creationId xmlns:p14="http://schemas.microsoft.com/office/powerpoint/2010/main" val="76921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7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2163" y="262603"/>
            <a:ext cx="9829800" cy="709390"/>
          </a:xfrm>
        </p:spPr>
        <p:txBody>
          <a:bodyPr>
            <a:noAutofit/>
          </a:bodyPr>
          <a:lstStyle/>
          <a:p>
            <a:r>
              <a:rPr lang="en-US" sz="2800" b="1" dirty="0">
                <a:solidFill>
                  <a:srgbClr val="000000"/>
                </a:solidFill>
              </a:rPr>
              <a:t>The interrupted video case study format was successful</a:t>
            </a:r>
            <a:r>
              <a:rPr lang="en-US" sz="2800" dirty="0">
                <a:solidFill>
                  <a:srgbClr val="000000"/>
                </a:solidFill>
              </a:rPr>
              <a:t/>
            </a:r>
            <a:br>
              <a:rPr lang="en-US" sz="2800" dirty="0">
                <a:solidFill>
                  <a:srgbClr val="000000"/>
                </a:solidFill>
              </a:rPr>
            </a:br>
            <a:endParaRPr lang="en-US" sz="2800" dirty="0"/>
          </a:p>
        </p:txBody>
      </p:sp>
      <p:sp>
        <p:nvSpPr>
          <p:cNvPr id="3" name="Content Placeholder 2"/>
          <p:cNvSpPr>
            <a:spLocks noGrp="1"/>
          </p:cNvSpPr>
          <p:nvPr>
            <p:ph idx="1"/>
          </p:nvPr>
        </p:nvSpPr>
        <p:spPr>
          <a:xfrm>
            <a:off x="1803549" y="971992"/>
            <a:ext cx="10065363" cy="5886007"/>
          </a:xfrm>
        </p:spPr>
        <p:txBody>
          <a:bodyPr>
            <a:normAutofit/>
          </a:bodyPr>
          <a:lstStyle/>
          <a:p>
            <a:r>
              <a:rPr lang="en-US" sz="2400" b="1" dirty="0" smtClean="0"/>
              <a:t>Creating the need to know/Creating empathy</a:t>
            </a:r>
          </a:p>
          <a:p>
            <a:pPr lvl="1"/>
            <a:r>
              <a:rPr lang="en-US" sz="2400" i="1" dirty="0">
                <a:solidFill>
                  <a:srgbClr val="000000"/>
                </a:solidFill>
              </a:rPr>
              <a:t>I love the fact</a:t>
            </a:r>
            <a:r>
              <a:rPr lang="en-US" sz="2400" dirty="0">
                <a:solidFill>
                  <a:srgbClr val="000000"/>
                </a:solidFill>
              </a:rPr>
              <a:t> that Nicolas (at 21) said he does not worry about not achieving and he just wants to see where he ends up…  </a:t>
            </a:r>
            <a:r>
              <a:rPr lang="en-US" sz="2400" i="1" dirty="0">
                <a:solidFill>
                  <a:srgbClr val="000000"/>
                </a:solidFill>
              </a:rPr>
              <a:t>I’m excited </a:t>
            </a:r>
            <a:r>
              <a:rPr lang="en-US" sz="2400" dirty="0">
                <a:solidFill>
                  <a:srgbClr val="000000"/>
                </a:solidFill>
              </a:rPr>
              <a:t>to see where Nicolas goes next.  </a:t>
            </a:r>
            <a:endParaRPr lang="en-US" sz="2400" dirty="0" smtClean="0">
              <a:solidFill>
                <a:srgbClr val="000000"/>
              </a:solidFill>
            </a:endParaRPr>
          </a:p>
          <a:p>
            <a:pPr lvl="1"/>
            <a:r>
              <a:rPr lang="en-US" sz="2400" dirty="0" err="1" smtClean="0"/>
              <a:t>Suzi</a:t>
            </a:r>
            <a:r>
              <a:rPr lang="en-US" sz="2400" dirty="0" smtClean="0"/>
              <a:t> (at 21)is lost! However she could be a dark horse and surprise me. </a:t>
            </a:r>
            <a:r>
              <a:rPr lang="en-US" sz="2400" i="1" dirty="0" smtClean="0"/>
              <a:t>I cannot wait to find out</a:t>
            </a:r>
          </a:p>
          <a:p>
            <a:pPr lvl="1"/>
            <a:r>
              <a:rPr lang="en-US" sz="2400" i="1" dirty="0" smtClean="0"/>
              <a:t>… w</a:t>
            </a:r>
            <a:r>
              <a:rPr lang="en-US" sz="2400" dirty="0" smtClean="0"/>
              <a:t>as </a:t>
            </a:r>
            <a:r>
              <a:rPr lang="en-US" sz="2400" dirty="0"/>
              <a:t>I thinking theory or not seeing past</a:t>
            </a:r>
            <a:r>
              <a:rPr lang="en-US" sz="2400" i="1" dirty="0"/>
              <a:t> what I was hoping for Neil</a:t>
            </a:r>
            <a:r>
              <a:rPr lang="en-US" sz="2400" dirty="0"/>
              <a:t> (at 42</a:t>
            </a:r>
            <a:r>
              <a:rPr lang="en-US" sz="2400" dirty="0" smtClean="0"/>
              <a:t>).</a:t>
            </a:r>
          </a:p>
          <a:p>
            <a:pPr lvl="1"/>
            <a:r>
              <a:rPr lang="en-US" sz="2400" i="1" dirty="0"/>
              <a:t>I’m not sure I know what to make of this</a:t>
            </a:r>
            <a:r>
              <a:rPr lang="en-US" sz="2400" dirty="0"/>
              <a:t>. Neil (at 42) says that people thought he was a success and that when people wrote him they said that they could see something in him that Neil couldn’t see in himself</a:t>
            </a:r>
            <a:r>
              <a:rPr lang="en-US" sz="2400" i="1" dirty="0"/>
              <a:t>. I too see what they see in </a:t>
            </a:r>
            <a:r>
              <a:rPr lang="en-US" sz="2400" i="1"/>
              <a:t>him</a:t>
            </a:r>
            <a:r>
              <a:rPr lang="en-US" sz="2400" i="1" smtClean="0"/>
              <a:t>.</a:t>
            </a:r>
            <a:endParaRPr lang="en-US" sz="2400" dirty="0"/>
          </a:p>
          <a:p>
            <a:pPr lvl="1"/>
            <a:endParaRPr lang="en-US" sz="2400" dirty="0"/>
          </a:p>
          <a:p>
            <a:pPr lvl="1"/>
            <a:endParaRPr lang="en-US" sz="2200" dirty="0" smtClean="0">
              <a:solidFill>
                <a:srgbClr val="000000"/>
              </a:solidFill>
            </a:endParaRPr>
          </a:p>
          <a:p>
            <a:pPr lvl="1"/>
            <a:endParaRPr lang="en-US" sz="2200" dirty="0" smtClean="0">
              <a:solidFill>
                <a:srgbClr val="000000"/>
              </a:solidFill>
            </a:endParaRPr>
          </a:p>
          <a:p>
            <a:pPr marL="457200" lvl="1" indent="0">
              <a:buNone/>
            </a:pPr>
            <a:endParaRPr lang="en-US" sz="900" b="1" dirty="0">
              <a:solidFill>
                <a:srgbClr val="000000"/>
              </a:solidFill>
            </a:endParaRPr>
          </a:p>
        </p:txBody>
      </p:sp>
    </p:spTree>
    <p:extLst>
      <p:ext uri="{BB962C8B-B14F-4D97-AF65-F5344CB8AC3E}">
        <p14:creationId xmlns:p14="http://schemas.microsoft.com/office/powerpoint/2010/main" val="219947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5089" y="278120"/>
            <a:ext cx="9829800" cy="709390"/>
          </a:xfrm>
        </p:spPr>
        <p:txBody>
          <a:bodyPr>
            <a:noAutofit/>
          </a:bodyPr>
          <a:lstStyle/>
          <a:p>
            <a:r>
              <a:rPr lang="en-US" sz="2800" b="1" dirty="0">
                <a:solidFill>
                  <a:srgbClr val="000000"/>
                </a:solidFill>
              </a:rPr>
              <a:t>The interrupted video case study format was successful</a:t>
            </a:r>
            <a:r>
              <a:rPr lang="en-US" sz="2800" dirty="0">
                <a:solidFill>
                  <a:srgbClr val="000000"/>
                </a:solidFill>
              </a:rPr>
              <a:t/>
            </a:r>
            <a:br>
              <a:rPr lang="en-US" sz="2800" dirty="0">
                <a:solidFill>
                  <a:srgbClr val="000000"/>
                </a:solidFill>
              </a:rPr>
            </a:br>
            <a:endParaRPr lang="en-US" sz="2800" dirty="0"/>
          </a:p>
        </p:txBody>
      </p:sp>
      <p:sp>
        <p:nvSpPr>
          <p:cNvPr id="3" name="Content Placeholder 2"/>
          <p:cNvSpPr>
            <a:spLocks noGrp="1"/>
          </p:cNvSpPr>
          <p:nvPr>
            <p:ph idx="1"/>
          </p:nvPr>
        </p:nvSpPr>
        <p:spPr>
          <a:xfrm>
            <a:off x="1606379" y="815545"/>
            <a:ext cx="10585622" cy="6128951"/>
          </a:xfrm>
        </p:spPr>
        <p:txBody>
          <a:bodyPr>
            <a:normAutofit/>
          </a:bodyPr>
          <a:lstStyle/>
          <a:p>
            <a:r>
              <a:rPr lang="en-US" sz="2400" b="1" dirty="0" smtClean="0"/>
              <a:t>Raise the level of critical thinking</a:t>
            </a:r>
          </a:p>
          <a:p>
            <a:pPr lvl="1"/>
            <a:r>
              <a:rPr lang="en-US" sz="2400" i="1" dirty="0">
                <a:solidFill>
                  <a:srgbClr val="000000"/>
                </a:solidFill>
              </a:rPr>
              <a:t>I may be assuming his</a:t>
            </a:r>
            <a:r>
              <a:rPr lang="en-US" sz="2400" dirty="0">
                <a:solidFill>
                  <a:srgbClr val="000000"/>
                </a:solidFill>
              </a:rPr>
              <a:t> </a:t>
            </a:r>
            <a:r>
              <a:rPr lang="en-US" sz="2400" i="1" dirty="0">
                <a:solidFill>
                  <a:srgbClr val="000000"/>
                </a:solidFill>
              </a:rPr>
              <a:t>experience is reflective of mine </a:t>
            </a:r>
            <a:r>
              <a:rPr lang="en-US" sz="2400" dirty="0">
                <a:solidFill>
                  <a:srgbClr val="000000"/>
                </a:solidFill>
              </a:rPr>
              <a:t>but I think that the distant relationship Neil has with his family might be for </a:t>
            </a:r>
            <a:r>
              <a:rPr lang="en-US" sz="2400" i="1" dirty="0">
                <a:solidFill>
                  <a:srgbClr val="000000"/>
                </a:solidFill>
              </a:rPr>
              <a:t>a reason that we have yet to see</a:t>
            </a:r>
            <a:r>
              <a:rPr lang="en-US" sz="2400" dirty="0">
                <a:solidFill>
                  <a:srgbClr val="000000"/>
                </a:solidFill>
              </a:rPr>
              <a:t> in his interviews.  The Neil in 42-</a:t>
            </a:r>
            <a:r>
              <a:rPr lang="en-US" sz="2400" i="1" dirty="0">
                <a:solidFill>
                  <a:srgbClr val="000000"/>
                </a:solidFill>
              </a:rPr>
              <a:t>UP</a:t>
            </a:r>
            <a:r>
              <a:rPr lang="en-US" sz="2400" dirty="0">
                <a:solidFill>
                  <a:srgbClr val="000000"/>
                </a:solidFill>
              </a:rPr>
              <a:t> seemed less poetic… I got the impression that he might be using a drug therapy to manage his illness. I also </a:t>
            </a:r>
            <a:r>
              <a:rPr lang="en-US" sz="2400" i="1" dirty="0">
                <a:solidFill>
                  <a:srgbClr val="000000"/>
                </a:solidFill>
              </a:rPr>
              <a:t>didn’t see the “sparkle of the 7-year old eyes”</a:t>
            </a:r>
            <a:r>
              <a:rPr lang="en-US" sz="2400" dirty="0">
                <a:solidFill>
                  <a:srgbClr val="000000"/>
                </a:solidFill>
              </a:rPr>
              <a:t> …felt like meeting a whole new person in a way. </a:t>
            </a:r>
            <a:r>
              <a:rPr lang="en-US" sz="2400" i="1" dirty="0">
                <a:solidFill>
                  <a:srgbClr val="000000"/>
                </a:solidFill>
              </a:rPr>
              <a:t>I hope he remains in good health, but I am worried</a:t>
            </a:r>
            <a:r>
              <a:rPr lang="en-US" sz="2400" i="1" dirty="0" smtClean="0">
                <a:solidFill>
                  <a:srgbClr val="000000"/>
                </a:solidFill>
              </a:rPr>
              <a:t>.</a:t>
            </a:r>
          </a:p>
          <a:p>
            <a:pPr lvl="1"/>
            <a:r>
              <a:rPr lang="en-US" sz="2400" dirty="0"/>
              <a:t>I don’t think that Suzy will be fully into the next </a:t>
            </a:r>
            <a:r>
              <a:rPr lang="en-US" sz="2400" i="1" dirty="0"/>
              <a:t>psychosocial</a:t>
            </a:r>
            <a:r>
              <a:rPr lang="en-US" sz="2400" dirty="0"/>
              <a:t> stage by 56, because the </a:t>
            </a:r>
            <a:r>
              <a:rPr lang="en-US" sz="2400" i="1" dirty="0"/>
              <a:t>questions and answers included were directed at a reflection of the past</a:t>
            </a:r>
            <a:r>
              <a:rPr lang="en-US" sz="2400" dirty="0"/>
              <a:t> and very little was discussed of the future. So, naturally she appeared focused on her past.</a:t>
            </a:r>
          </a:p>
          <a:p>
            <a:pPr lvl="1"/>
            <a:r>
              <a:rPr lang="en-US" sz="2400" i="1" dirty="0"/>
              <a:t>I would like to predict </a:t>
            </a:r>
            <a:r>
              <a:rPr lang="en-US" sz="2400" dirty="0"/>
              <a:t>that his</a:t>
            </a:r>
            <a:r>
              <a:rPr lang="en-US" sz="2400" i="1" dirty="0"/>
              <a:t> </a:t>
            </a:r>
            <a:r>
              <a:rPr lang="en-US" sz="2400" dirty="0"/>
              <a:t>(Neil at 42)</a:t>
            </a:r>
            <a:r>
              <a:rPr lang="en-US" sz="2400" i="1" dirty="0"/>
              <a:t> </a:t>
            </a:r>
            <a:r>
              <a:rPr lang="en-US" sz="2400" dirty="0"/>
              <a:t>life becomes a little more stable</a:t>
            </a:r>
            <a:r>
              <a:rPr lang="en-US" sz="2400" i="1" dirty="0"/>
              <a:t>, </a:t>
            </a:r>
            <a:r>
              <a:rPr lang="en-US" sz="2400" dirty="0"/>
              <a:t>but </a:t>
            </a:r>
            <a:r>
              <a:rPr lang="en-US" sz="2400" i="1" dirty="0"/>
              <a:t>I’m not sure if that is a true prediction or just a hope.  </a:t>
            </a:r>
            <a:endParaRPr lang="en-US" sz="2400" dirty="0"/>
          </a:p>
          <a:p>
            <a:pPr lvl="1"/>
            <a:endParaRPr lang="en-US" sz="2400" i="1" dirty="0" smtClean="0">
              <a:solidFill>
                <a:srgbClr val="000000"/>
              </a:solidFill>
            </a:endParaRPr>
          </a:p>
          <a:p>
            <a:pPr lvl="1"/>
            <a:endParaRPr lang="en-US" sz="2200" dirty="0"/>
          </a:p>
        </p:txBody>
      </p:sp>
    </p:spTree>
    <p:extLst>
      <p:ext uri="{BB962C8B-B14F-4D97-AF65-F5344CB8AC3E}">
        <p14:creationId xmlns:p14="http://schemas.microsoft.com/office/powerpoint/2010/main" val="100597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6872" y="241051"/>
            <a:ext cx="9829800" cy="709390"/>
          </a:xfrm>
        </p:spPr>
        <p:txBody>
          <a:bodyPr>
            <a:noAutofit/>
          </a:bodyPr>
          <a:lstStyle/>
          <a:p>
            <a:r>
              <a:rPr lang="en-US" sz="2800" b="1" dirty="0">
                <a:solidFill>
                  <a:srgbClr val="000000"/>
                </a:solidFill>
              </a:rPr>
              <a:t>The interrupted video case study format was successful</a:t>
            </a:r>
            <a:r>
              <a:rPr lang="en-US" sz="2800" dirty="0">
                <a:solidFill>
                  <a:srgbClr val="000000"/>
                </a:solidFill>
              </a:rPr>
              <a:t/>
            </a:r>
            <a:br>
              <a:rPr lang="en-US" sz="2800" dirty="0">
                <a:solidFill>
                  <a:srgbClr val="000000"/>
                </a:solidFill>
              </a:rPr>
            </a:br>
            <a:endParaRPr lang="en-US" sz="2800" dirty="0"/>
          </a:p>
        </p:txBody>
      </p:sp>
      <p:sp>
        <p:nvSpPr>
          <p:cNvPr id="3" name="Content Placeholder 2"/>
          <p:cNvSpPr>
            <a:spLocks noGrp="1"/>
          </p:cNvSpPr>
          <p:nvPr>
            <p:ph idx="1"/>
          </p:nvPr>
        </p:nvSpPr>
        <p:spPr>
          <a:xfrm>
            <a:off x="1668163" y="852616"/>
            <a:ext cx="10390488" cy="5833934"/>
          </a:xfrm>
        </p:spPr>
        <p:txBody>
          <a:bodyPr>
            <a:normAutofit lnSpcReduction="10000"/>
          </a:bodyPr>
          <a:lstStyle/>
          <a:p>
            <a:r>
              <a:rPr lang="en-US" sz="2400" b="1" dirty="0" smtClean="0"/>
              <a:t>Connect theory to practice</a:t>
            </a:r>
          </a:p>
          <a:p>
            <a:pPr lvl="1"/>
            <a:r>
              <a:rPr lang="en-US" sz="2200" dirty="0" smtClean="0">
                <a:solidFill>
                  <a:srgbClr val="000000"/>
                </a:solidFill>
              </a:rPr>
              <a:t>Suzy (at 28)</a:t>
            </a:r>
            <a:r>
              <a:rPr lang="en-US" sz="2200" i="1" dirty="0" smtClean="0">
                <a:solidFill>
                  <a:srgbClr val="000000"/>
                </a:solidFill>
              </a:rPr>
              <a:t> exceeded all my expectations</a:t>
            </a:r>
            <a:r>
              <a:rPr lang="en-US" sz="2200" dirty="0" smtClean="0">
                <a:solidFill>
                  <a:srgbClr val="000000"/>
                </a:solidFill>
              </a:rPr>
              <a:t> because she was a wife and a mother. Perry stated that commitment in </a:t>
            </a:r>
            <a:r>
              <a:rPr lang="en-US" sz="2200" i="1" dirty="0" smtClean="0">
                <a:solidFill>
                  <a:srgbClr val="000000"/>
                </a:solidFill>
              </a:rPr>
              <a:t>relativism</a:t>
            </a:r>
            <a:r>
              <a:rPr lang="en-US" sz="2200" dirty="0" smtClean="0">
                <a:solidFill>
                  <a:srgbClr val="000000"/>
                </a:solidFill>
              </a:rPr>
              <a:t> is recognizing choices, accepting responsibility for their consequences, and willingness to accept others' right to their own choices.  She may continue to reaffirm or reject old beliefs; either way, </a:t>
            </a:r>
            <a:r>
              <a:rPr lang="en-US" sz="2200" i="1" dirty="0" smtClean="0">
                <a:solidFill>
                  <a:srgbClr val="000000"/>
                </a:solidFill>
              </a:rPr>
              <a:t>the decision is based on a conscious consideration of alternatives as opposed to the blind acceptance of the dualist. </a:t>
            </a:r>
            <a:endParaRPr lang="en-US" sz="2200" dirty="0" smtClean="0">
              <a:solidFill>
                <a:srgbClr val="000000"/>
              </a:solidFill>
            </a:endParaRPr>
          </a:p>
          <a:p>
            <a:pPr lvl="1"/>
            <a:r>
              <a:rPr lang="en-US" sz="2200" dirty="0" smtClean="0"/>
              <a:t>Nicolas </a:t>
            </a:r>
            <a:r>
              <a:rPr lang="en-US" sz="2200" dirty="0"/>
              <a:t>also demonstrated a form of thinking between </a:t>
            </a:r>
            <a:r>
              <a:rPr lang="en-US" sz="2200" i="1" dirty="0"/>
              <a:t>relativism</a:t>
            </a:r>
            <a:r>
              <a:rPr lang="en-US" sz="2200" dirty="0"/>
              <a:t> and </a:t>
            </a:r>
            <a:r>
              <a:rPr lang="en-US" sz="2200" i="1" dirty="0"/>
              <a:t>commitment</a:t>
            </a:r>
            <a:r>
              <a:rPr lang="en-US" sz="2200" dirty="0"/>
              <a:t>… however it depends on the person’s developmental niche and personality.  Nicolas was able to prioritize the options he had… </a:t>
            </a:r>
            <a:endParaRPr lang="en-US" sz="2200" dirty="0" smtClean="0"/>
          </a:p>
          <a:p>
            <a:pPr lvl="1"/>
            <a:r>
              <a:rPr lang="en-US" sz="2200" dirty="0"/>
              <a:t>Neil (at 56) said that he was absolutely sure that his faith helped him through difficult times. Neil has found a Bible group… along with doing his work as a politician and working in the church again </a:t>
            </a:r>
            <a:r>
              <a:rPr lang="en-US" sz="2200" i="1" dirty="0"/>
              <a:t>shows signs of, I believe, generativity. But then we have been describing Neil this way since he was 28 haven’t we?</a:t>
            </a:r>
            <a:endParaRPr lang="en-US" sz="2200" dirty="0"/>
          </a:p>
          <a:p>
            <a:pPr lvl="1"/>
            <a:endParaRPr lang="en-US" sz="2200" dirty="0"/>
          </a:p>
          <a:p>
            <a:endParaRPr lang="en-US" sz="2400" dirty="0" smtClean="0"/>
          </a:p>
          <a:p>
            <a:pPr lvl="1"/>
            <a:endParaRPr lang="en-US" sz="2200" dirty="0"/>
          </a:p>
        </p:txBody>
      </p:sp>
    </p:spTree>
    <p:extLst>
      <p:ext uri="{BB962C8B-B14F-4D97-AF65-F5344CB8AC3E}">
        <p14:creationId xmlns:p14="http://schemas.microsoft.com/office/powerpoint/2010/main" val="2393533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Next…</a:t>
            </a:r>
            <a:endParaRPr lang="en-US" dirty="0"/>
          </a:p>
        </p:txBody>
      </p:sp>
      <p:sp>
        <p:nvSpPr>
          <p:cNvPr id="8" name="Content Placeholder 7"/>
          <p:cNvSpPr>
            <a:spLocks noGrp="1"/>
          </p:cNvSpPr>
          <p:nvPr>
            <p:ph idx="1"/>
          </p:nvPr>
        </p:nvSpPr>
        <p:spPr/>
        <p:txBody>
          <a:bodyPr>
            <a:normAutofit/>
          </a:bodyPr>
          <a:lstStyle/>
          <a:p>
            <a:r>
              <a:rPr lang="en-US" sz="2800" dirty="0" smtClean="0"/>
              <a:t>Utilize </a:t>
            </a:r>
            <a:r>
              <a:rPr lang="en-US" sz="2800" i="1" dirty="0" smtClean="0"/>
              <a:t>21-Up South Africa</a:t>
            </a:r>
          </a:p>
          <a:p>
            <a:r>
              <a:rPr lang="en-US" sz="2800" dirty="0" smtClean="0"/>
              <a:t>PPCT elements of Bioecological Theory</a:t>
            </a:r>
          </a:p>
          <a:p>
            <a:r>
              <a:rPr lang="en-US" sz="2800" dirty="0" smtClean="0"/>
              <a:t>Questions?</a:t>
            </a:r>
            <a:endParaRPr lang="en-US" sz="2800" dirty="0"/>
          </a:p>
        </p:txBody>
      </p:sp>
    </p:spTree>
    <p:extLst>
      <p:ext uri="{BB962C8B-B14F-4D97-AF65-F5344CB8AC3E}">
        <p14:creationId xmlns:p14="http://schemas.microsoft.com/office/powerpoint/2010/main" val="3026253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2800" dirty="0" smtClean="0"/>
              <a:t>Work on this project was supported by a 2016 SoTL Small Grant from the Office of the Cross ENDOWED Chair in SoTL at ISU.</a:t>
            </a:r>
            <a:endParaRPr lang="en-US" sz="2800" dirty="0"/>
          </a:p>
        </p:txBody>
      </p:sp>
    </p:spTree>
    <p:extLst>
      <p:ext uri="{BB962C8B-B14F-4D97-AF65-F5344CB8AC3E}">
        <p14:creationId xmlns:p14="http://schemas.microsoft.com/office/powerpoint/2010/main" val="1097725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1" y="624110"/>
            <a:ext cx="9829800" cy="709390"/>
          </a:xfrm>
        </p:spPr>
        <p:txBody>
          <a:bodyPr>
            <a:normAutofit/>
          </a:bodyPr>
          <a:lstStyle/>
          <a:p>
            <a:r>
              <a:rPr lang="en-US" sz="3200" dirty="0" smtClean="0"/>
              <a:t>FCS 408 - Human Development in Social Context</a:t>
            </a:r>
            <a:endParaRPr lang="en-US" sz="3200" dirty="0"/>
          </a:p>
        </p:txBody>
      </p:sp>
      <p:sp>
        <p:nvSpPr>
          <p:cNvPr id="3" name="Content Placeholder 2"/>
          <p:cNvSpPr>
            <a:spLocks noGrp="1"/>
          </p:cNvSpPr>
          <p:nvPr>
            <p:ph idx="1"/>
          </p:nvPr>
        </p:nvSpPr>
        <p:spPr>
          <a:xfrm>
            <a:off x="2589212" y="1333500"/>
            <a:ext cx="8915400" cy="5314950"/>
          </a:xfrm>
        </p:spPr>
        <p:txBody>
          <a:bodyPr>
            <a:normAutofit/>
          </a:bodyPr>
          <a:lstStyle/>
          <a:p>
            <a:r>
              <a:rPr lang="en-US" sz="2200" dirty="0" smtClean="0"/>
              <a:t>Catalog description --- Theories and research regarding human development and family dynamics </a:t>
            </a:r>
            <a:r>
              <a:rPr lang="en-US" sz="2200" dirty="0"/>
              <a:t>and their relationship to historical </a:t>
            </a:r>
            <a:r>
              <a:rPr lang="en-US" sz="2200" dirty="0" smtClean="0"/>
              <a:t>time, society</a:t>
            </a:r>
            <a:r>
              <a:rPr lang="en-US" sz="2200" dirty="0"/>
              <a:t>, </a:t>
            </a:r>
            <a:r>
              <a:rPr lang="en-US" sz="2200" dirty="0" smtClean="0"/>
              <a:t>and culture.</a:t>
            </a:r>
          </a:p>
          <a:p>
            <a:r>
              <a:rPr lang="en-US" sz="2200" dirty="0" smtClean="0"/>
              <a:t>Primarily for Child Life students</a:t>
            </a:r>
          </a:p>
          <a:p>
            <a:r>
              <a:rPr lang="en-US" sz="2200" dirty="0" smtClean="0">
                <a:solidFill>
                  <a:schemeClr val="tx1"/>
                </a:solidFill>
              </a:rPr>
              <a:t>Typical class</a:t>
            </a:r>
            <a:endParaRPr lang="en-US" sz="2200" dirty="0">
              <a:solidFill>
                <a:schemeClr val="tx1"/>
              </a:solidFill>
            </a:endParaRPr>
          </a:p>
          <a:p>
            <a:pPr lvl="1"/>
            <a:r>
              <a:rPr lang="en-US" sz="2200" dirty="0" smtClean="0">
                <a:solidFill>
                  <a:schemeClr val="tx1"/>
                </a:solidFill>
              </a:rPr>
              <a:t>Reading exam</a:t>
            </a:r>
          </a:p>
          <a:p>
            <a:pPr lvl="1"/>
            <a:r>
              <a:rPr lang="en-US" sz="2200" dirty="0" smtClean="0">
                <a:solidFill>
                  <a:schemeClr val="tx1"/>
                </a:solidFill>
              </a:rPr>
              <a:t>Lecture</a:t>
            </a:r>
          </a:p>
          <a:p>
            <a:pPr lvl="1"/>
            <a:r>
              <a:rPr lang="en-US" sz="2200" dirty="0">
                <a:solidFill>
                  <a:schemeClr val="tx1"/>
                </a:solidFill>
              </a:rPr>
              <a:t>Scenarios and case studies</a:t>
            </a:r>
          </a:p>
          <a:p>
            <a:pPr lvl="1"/>
            <a:r>
              <a:rPr lang="en-US" sz="2200" dirty="0" smtClean="0">
                <a:solidFill>
                  <a:schemeClr val="tx1"/>
                </a:solidFill>
              </a:rPr>
              <a:t>5-minute </a:t>
            </a:r>
            <a:r>
              <a:rPr lang="en-US" sz="2200" dirty="0">
                <a:solidFill>
                  <a:schemeClr val="tx1"/>
                </a:solidFill>
              </a:rPr>
              <a:t>teachings	</a:t>
            </a:r>
          </a:p>
          <a:p>
            <a:pPr lvl="2"/>
            <a:r>
              <a:rPr lang="en-US" sz="2200" dirty="0">
                <a:solidFill>
                  <a:schemeClr val="tx1"/>
                </a:solidFill>
              </a:rPr>
              <a:t>A two-hat technique (</a:t>
            </a:r>
            <a:r>
              <a:rPr lang="en-US" sz="2200" dirty="0" smtClean="0">
                <a:solidFill>
                  <a:schemeClr val="tx1"/>
                </a:solidFill>
              </a:rPr>
              <a:t>Herreid</a:t>
            </a:r>
            <a:r>
              <a:rPr lang="en-US" sz="2200" dirty="0">
                <a:solidFill>
                  <a:schemeClr val="tx1"/>
                </a:solidFill>
              </a:rPr>
              <a:t>, 2004, 2007)</a:t>
            </a:r>
          </a:p>
          <a:p>
            <a:r>
              <a:rPr lang="en-US" sz="2200" dirty="0" smtClean="0">
                <a:solidFill>
                  <a:schemeClr val="tx1"/>
                </a:solidFill>
              </a:rPr>
              <a:t>How can I incorporate more case-based application with a two-hat methodology?</a:t>
            </a:r>
          </a:p>
          <a:p>
            <a:endParaRPr lang="en-US" dirty="0"/>
          </a:p>
          <a:p>
            <a:endParaRPr lang="en-US" dirty="0"/>
          </a:p>
        </p:txBody>
      </p:sp>
    </p:spTree>
    <p:extLst>
      <p:ext uri="{BB962C8B-B14F-4D97-AF65-F5344CB8AC3E}">
        <p14:creationId xmlns:p14="http://schemas.microsoft.com/office/powerpoint/2010/main" val="353318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Based Instruction (CBI)</a:t>
            </a:r>
            <a:endParaRPr lang="en-US" dirty="0"/>
          </a:p>
        </p:txBody>
      </p:sp>
      <p:sp>
        <p:nvSpPr>
          <p:cNvPr id="3" name="Content Placeholder 2"/>
          <p:cNvSpPr>
            <a:spLocks noGrp="1"/>
          </p:cNvSpPr>
          <p:nvPr>
            <p:ph idx="1"/>
          </p:nvPr>
        </p:nvSpPr>
        <p:spPr>
          <a:xfrm>
            <a:off x="2592924" y="1543050"/>
            <a:ext cx="9465726" cy="5314950"/>
          </a:xfrm>
        </p:spPr>
        <p:txBody>
          <a:bodyPr>
            <a:normAutofit/>
          </a:bodyPr>
          <a:lstStyle/>
          <a:p>
            <a:r>
              <a:rPr lang="en-US" sz="2400" dirty="0" smtClean="0"/>
              <a:t>CBI can be a representation of the messy world of practice</a:t>
            </a:r>
          </a:p>
          <a:p>
            <a:r>
              <a:rPr lang="en-US" sz="2400" dirty="0" smtClean="0"/>
              <a:t>However there are limitations</a:t>
            </a:r>
          </a:p>
          <a:p>
            <a:pPr lvl="1"/>
            <a:r>
              <a:rPr lang="en-US" sz="2000" b="1" dirty="0" smtClean="0"/>
              <a:t>Potentially a passive activity</a:t>
            </a:r>
            <a:r>
              <a:rPr lang="en-US" sz="2000" b="1" dirty="0"/>
              <a:t>(developed </a:t>
            </a:r>
            <a:r>
              <a:rPr lang="en-US" sz="2000" dirty="0"/>
              <a:t>from Egleston, 2013)</a:t>
            </a:r>
          </a:p>
          <a:p>
            <a:pPr lvl="2"/>
            <a:r>
              <a:rPr lang="en-US" sz="2000" dirty="0" smtClean="0"/>
              <a:t>Often </a:t>
            </a:r>
            <a:r>
              <a:rPr lang="en-US" sz="2000" dirty="0"/>
              <a:t>what is </a:t>
            </a:r>
            <a:r>
              <a:rPr lang="en-US" sz="2000" dirty="0" smtClean="0"/>
              <a:t>being </a:t>
            </a:r>
            <a:r>
              <a:rPr lang="en-US" sz="2000" dirty="0"/>
              <a:t>assessed is the ability to locate predetermined answers</a:t>
            </a:r>
          </a:p>
          <a:p>
            <a:pPr lvl="2"/>
            <a:r>
              <a:rPr lang="en-US" sz="2000" dirty="0"/>
              <a:t>Some currently available case studies have responses readily available online</a:t>
            </a:r>
          </a:p>
          <a:p>
            <a:pPr lvl="1"/>
            <a:r>
              <a:rPr lang="en-US" sz="2000" b="1" dirty="0" smtClean="0"/>
              <a:t>Most cases are limited in length </a:t>
            </a:r>
            <a:r>
              <a:rPr lang="en-US" sz="2000" dirty="0" smtClean="0"/>
              <a:t>and may relate to only a few course concepts</a:t>
            </a:r>
          </a:p>
          <a:p>
            <a:pPr lvl="2"/>
            <a:r>
              <a:rPr lang="en-US" sz="2000" dirty="0" smtClean="0"/>
              <a:t>We may teach in blacks and white but most practice comes in shades of gray” </a:t>
            </a:r>
            <a:r>
              <a:rPr lang="en-US" sz="1200" dirty="0" smtClean="0"/>
              <a:t>(Herron et al, 1990)</a:t>
            </a:r>
          </a:p>
          <a:p>
            <a:endParaRPr lang="en-US" dirty="0" smtClean="0"/>
          </a:p>
          <a:p>
            <a:pPr marL="0" indent="0">
              <a:buNone/>
            </a:pPr>
            <a:endParaRPr lang="en-US" dirty="0" smtClean="0"/>
          </a:p>
          <a:p>
            <a:pPr lvl="1"/>
            <a:endParaRPr lang="en-US" dirty="0"/>
          </a:p>
        </p:txBody>
      </p:sp>
    </p:spTree>
    <p:extLst>
      <p:ext uri="{BB962C8B-B14F-4D97-AF65-F5344CB8AC3E}">
        <p14:creationId xmlns:p14="http://schemas.microsoft.com/office/powerpoint/2010/main" val="257150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500"/>
                                        <p:tgtEl>
                                          <p:spTgt spid="3">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Based Instruction (CBI)</a:t>
            </a:r>
            <a:endParaRPr lang="en-US" dirty="0"/>
          </a:p>
        </p:txBody>
      </p:sp>
      <p:sp>
        <p:nvSpPr>
          <p:cNvPr id="3" name="Content Placeholder 2"/>
          <p:cNvSpPr>
            <a:spLocks noGrp="1"/>
          </p:cNvSpPr>
          <p:nvPr>
            <p:ph idx="1"/>
          </p:nvPr>
        </p:nvSpPr>
        <p:spPr>
          <a:xfrm>
            <a:off x="2592924" y="1327759"/>
            <a:ext cx="9269223" cy="4997885"/>
          </a:xfrm>
        </p:spPr>
        <p:txBody>
          <a:bodyPr>
            <a:normAutofit/>
          </a:bodyPr>
          <a:lstStyle/>
          <a:p>
            <a:r>
              <a:rPr lang="en-US" sz="2400" dirty="0"/>
              <a:t>Strengths of  CBI </a:t>
            </a:r>
            <a:r>
              <a:rPr lang="en-US" sz="1400" dirty="0"/>
              <a:t>(Developed from Herreid (2007), John (2002), Mayo (2002))</a:t>
            </a:r>
          </a:p>
          <a:p>
            <a:pPr lvl="1"/>
            <a:r>
              <a:rPr lang="en-US" sz="2200" dirty="0" smtClean="0"/>
              <a:t>Actually tells a story and creates empathy for the characters</a:t>
            </a:r>
          </a:p>
          <a:p>
            <a:pPr lvl="1"/>
            <a:r>
              <a:rPr lang="en-US" sz="2200" dirty="0"/>
              <a:t>Create the need to know</a:t>
            </a:r>
          </a:p>
          <a:p>
            <a:pPr lvl="1"/>
            <a:r>
              <a:rPr lang="en-US" sz="2200" dirty="0" smtClean="0"/>
              <a:t>Teach </a:t>
            </a:r>
            <a:r>
              <a:rPr lang="en-US" sz="2200" dirty="0"/>
              <a:t>in context (i.e. applying, analyzing)</a:t>
            </a:r>
          </a:p>
          <a:p>
            <a:pPr lvl="1"/>
            <a:r>
              <a:rPr lang="en-US" sz="2200" dirty="0" smtClean="0"/>
              <a:t>Raise </a:t>
            </a:r>
            <a:r>
              <a:rPr lang="en-US" sz="2200" dirty="0"/>
              <a:t>the level of critical thinking required</a:t>
            </a:r>
          </a:p>
          <a:p>
            <a:pPr lvl="1"/>
            <a:r>
              <a:rPr lang="en-US" sz="2200" dirty="0" smtClean="0"/>
              <a:t>Connecting </a:t>
            </a:r>
            <a:r>
              <a:rPr lang="en-US" sz="2200" dirty="0"/>
              <a:t>theory to practice</a:t>
            </a:r>
          </a:p>
          <a:p>
            <a:r>
              <a:rPr lang="en-US" sz="2400" dirty="0" smtClean="0"/>
              <a:t>"A </a:t>
            </a:r>
            <a:r>
              <a:rPr lang="en-US" sz="2400" dirty="0"/>
              <a:t>good case </a:t>
            </a:r>
            <a:r>
              <a:rPr lang="en-US" sz="2400" dirty="0" smtClean="0"/>
              <a:t>has </a:t>
            </a:r>
            <a:r>
              <a:rPr lang="en-US" sz="2400" dirty="0"/>
              <a:t>ambiguities and it requires space to give a richness of texture to a story. The audience never knows how it will all come out..." </a:t>
            </a:r>
            <a:r>
              <a:rPr lang="en-US" sz="2000" dirty="0" smtClean="0"/>
              <a:t>(Herreid, 2007b, p</a:t>
            </a:r>
            <a:r>
              <a:rPr lang="en-US" sz="2000" dirty="0"/>
              <a:t>. 48).</a:t>
            </a:r>
          </a:p>
          <a:p>
            <a:endParaRPr lang="en-US" sz="2400" dirty="0" smtClean="0"/>
          </a:p>
          <a:p>
            <a:endParaRPr lang="en-US" dirty="0" smtClean="0"/>
          </a:p>
          <a:p>
            <a:pPr lvl="1"/>
            <a:endParaRPr lang="en-US" dirty="0"/>
          </a:p>
        </p:txBody>
      </p:sp>
    </p:spTree>
    <p:extLst>
      <p:ext uri="{BB962C8B-B14F-4D97-AF65-F5344CB8AC3E}">
        <p14:creationId xmlns:p14="http://schemas.microsoft.com/office/powerpoint/2010/main" val="3045215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5" end="5"/>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3">
                                            <p:txEl>
                                              <p:pRg st="6" end="6"/>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How </a:t>
            </a:r>
            <a:r>
              <a:rPr lang="en-US" dirty="0" smtClean="0"/>
              <a:t>can </a:t>
            </a:r>
            <a:r>
              <a:rPr lang="en-US" dirty="0"/>
              <a:t>I address the limitations and maintain the strengths?</a:t>
            </a:r>
          </a:p>
        </p:txBody>
      </p:sp>
      <p:sp>
        <p:nvSpPr>
          <p:cNvPr id="3" name="Content Placeholder 2"/>
          <p:cNvSpPr>
            <a:spLocks noGrp="1"/>
          </p:cNvSpPr>
          <p:nvPr>
            <p:ph idx="1"/>
          </p:nvPr>
        </p:nvSpPr>
        <p:spPr>
          <a:xfrm>
            <a:off x="2589212" y="1905000"/>
            <a:ext cx="8915400" cy="4006222"/>
          </a:xfrm>
        </p:spPr>
        <p:txBody>
          <a:bodyPr>
            <a:normAutofit/>
          </a:bodyPr>
          <a:lstStyle/>
          <a:p>
            <a:r>
              <a:rPr lang="en-US" sz="2800" dirty="0">
                <a:solidFill>
                  <a:schemeClr val="tx1"/>
                </a:solidFill>
              </a:rPr>
              <a:t>Egleston’s (2013) idea that a progressive </a:t>
            </a:r>
            <a:r>
              <a:rPr lang="en-US" sz="2800" dirty="0" smtClean="0">
                <a:solidFill>
                  <a:schemeClr val="tx1"/>
                </a:solidFill>
              </a:rPr>
              <a:t>case-study </a:t>
            </a:r>
            <a:r>
              <a:rPr lang="en-US" sz="2800" dirty="0">
                <a:solidFill>
                  <a:schemeClr val="tx1"/>
                </a:solidFill>
              </a:rPr>
              <a:t>could address all limitations typically associated </a:t>
            </a:r>
            <a:r>
              <a:rPr lang="en-US" sz="2800" dirty="0" smtClean="0">
                <a:solidFill>
                  <a:schemeClr val="tx1"/>
                </a:solidFill>
              </a:rPr>
              <a:t>with CBI</a:t>
            </a:r>
            <a:endParaRPr lang="en-US" sz="2800" dirty="0" smtClean="0"/>
          </a:p>
          <a:p>
            <a:r>
              <a:rPr lang="en-US" sz="2800" dirty="0" smtClean="0"/>
              <a:t>Mayo (2004), in reflecting on these difficulties, stated, "a promising direction for CBI might involve the combination of video technology and case method of teaching" (p. 144). The current study does exactly that.</a:t>
            </a:r>
          </a:p>
          <a:p>
            <a:pPr lvl="1"/>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9104" y="5342891"/>
            <a:ext cx="3042896" cy="1515109"/>
          </a:xfrm>
          <a:prstGeom prst="rect">
            <a:avLst/>
          </a:prstGeom>
        </p:spPr>
      </p:pic>
    </p:spTree>
    <p:extLst>
      <p:ext uri="{BB962C8B-B14F-4D97-AF65-F5344CB8AC3E}">
        <p14:creationId xmlns:p14="http://schemas.microsoft.com/office/powerpoint/2010/main" val="391988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3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Interrupted Video Case Studies – </a:t>
            </a:r>
            <a:r>
              <a:rPr lang="en-US" i="1" dirty="0" smtClean="0"/>
              <a:t>56-UP</a:t>
            </a:r>
            <a:endParaRPr lang="en-US" i="1" dirty="0"/>
          </a:p>
        </p:txBody>
      </p:sp>
      <p:pic>
        <p:nvPicPr>
          <p:cNvPr id="6" name="ifuCxuo3_Mc"/>
          <p:cNvPicPr>
            <a:picLocks noGrp="1" noRot="1" noChangeAspect="1"/>
          </p:cNvPicPr>
          <p:nvPr>
            <p:ph idx="1"/>
            <a:videoFile r:link="rId1"/>
          </p:nvPr>
        </p:nvPicPr>
        <p:blipFill>
          <a:blip r:embed="rId4"/>
          <a:stretch>
            <a:fillRect/>
          </a:stretch>
        </p:blipFill>
        <p:spPr>
          <a:xfrm>
            <a:off x="2728591" y="1593669"/>
            <a:ext cx="8776021" cy="4936512"/>
          </a:xfrm>
          <a:prstGeom prst="rect">
            <a:avLst/>
          </a:prstGeom>
        </p:spPr>
      </p:pic>
    </p:spTree>
    <p:extLst>
      <p:ext uri="{BB962C8B-B14F-4D97-AF65-F5344CB8AC3E}">
        <p14:creationId xmlns:p14="http://schemas.microsoft.com/office/powerpoint/2010/main" val="1015195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The assignment</a:t>
            </a:r>
            <a:endParaRPr lang="en-US" dirty="0"/>
          </a:p>
        </p:txBody>
      </p:sp>
      <p:sp>
        <p:nvSpPr>
          <p:cNvPr id="10" name="Content Placeholder 9"/>
          <p:cNvSpPr>
            <a:spLocks noGrp="1"/>
          </p:cNvSpPr>
          <p:nvPr>
            <p:ph sz="half" idx="1"/>
          </p:nvPr>
        </p:nvSpPr>
        <p:spPr>
          <a:xfrm>
            <a:off x="2589212" y="1353312"/>
            <a:ext cx="4313864" cy="5295683"/>
          </a:xfrm>
        </p:spPr>
        <p:txBody>
          <a:bodyPr>
            <a:normAutofit/>
          </a:bodyPr>
          <a:lstStyle/>
          <a:p>
            <a:r>
              <a:rPr lang="en-US" dirty="0" smtClean="0"/>
              <a:t>Students </a:t>
            </a:r>
            <a:r>
              <a:rPr lang="en-US" dirty="0"/>
              <a:t>will, at </a:t>
            </a:r>
            <a:r>
              <a:rPr lang="en-US" dirty="0" smtClean="0"/>
              <a:t>eight </a:t>
            </a:r>
            <a:r>
              <a:rPr lang="en-US" dirty="0"/>
              <a:t>points in the semester, view individuals in a longitudinal case study. At each point, students </a:t>
            </a:r>
            <a:r>
              <a:rPr lang="en-US" dirty="0" smtClean="0"/>
              <a:t>will</a:t>
            </a:r>
          </a:p>
          <a:p>
            <a:pPr lvl="1"/>
            <a:r>
              <a:rPr lang="en-US" dirty="0" smtClean="0"/>
              <a:t>(</a:t>
            </a:r>
            <a:r>
              <a:rPr lang="en-US" dirty="0"/>
              <a:t>a) briefly describe where their subjects are </a:t>
            </a:r>
            <a:r>
              <a:rPr lang="en-US" dirty="0" smtClean="0"/>
              <a:t>in </a:t>
            </a:r>
            <a:r>
              <a:rPr lang="en-US" dirty="0"/>
              <a:t>their lives and why, </a:t>
            </a:r>
            <a:endParaRPr lang="en-US" dirty="0" smtClean="0"/>
          </a:p>
          <a:p>
            <a:pPr lvl="1"/>
            <a:r>
              <a:rPr lang="en-US" dirty="0" smtClean="0"/>
              <a:t>(</a:t>
            </a:r>
            <a:r>
              <a:rPr lang="en-US" dirty="0"/>
              <a:t>b) review the accuracy of recent conclusions or predictions and respond, and </a:t>
            </a:r>
            <a:r>
              <a:rPr lang="en-US" dirty="0" smtClean="0"/>
              <a:t>(</a:t>
            </a:r>
          </a:p>
          <a:p>
            <a:pPr lvl="1"/>
            <a:r>
              <a:rPr lang="en-US" dirty="0" smtClean="0"/>
              <a:t>c</a:t>
            </a:r>
            <a:r>
              <a:rPr lang="en-US" dirty="0"/>
              <a:t>) make </a:t>
            </a:r>
            <a:r>
              <a:rPr lang="en-US" dirty="0" smtClean="0"/>
              <a:t>knowledgeable, </a:t>
            </a:r>
            <a:r>
              <a:rPr lang="en-US" dirty="0"/>
              <a:t>theoretically informed predictions of who/where their subject(s) will be in seven years. </a:t>
            </a:r>
            <a:endParaRPr lang="en-US" dirty="0" smtClean="0"/>
          </a:p>
          <a:p>
            <a:r>
              <a:rPr lang="en-US" dirty="0" smtClean="0"/>
              <a:t>Specifically </a:t>
            </a:r>
            <a:r>
              <a:rPr lang="en-US" dirty="0"/>
              <a:t>identify theories used </a:t>
            </a:r>
            <a:r>
              <a:rPr lang="en-US" i="1" dirty="0"/>
              <a:t>and</a:t>
            </a:r>
            <a:r>
              <a:rPr lang="en-US" dirty="0"/>
              <a:t> why they were chosen. 1-2 pages per entry will be sufficient, </a:t>
            </a:r>
            <a:r>
              <a:rPr lang="en-US" u="sng" dirty="0"/>
              <a:t>due before the next class</a:t>
            </a:r>
            <a:r>
              <a:rPr lang="en-US" dirty="0"/>
              <a:t>.</a:t>
            </a:r>
          </a:p>
        </p:txBody>
      </p:sp>
      <p:sp>
        <p:nvSpPr>
          <p:cNvPr id="11" name="Content Placeholder 10"/>
          <p:cNvSpPr>
            <a:spLocks noGrp="1"/>
          </p:cNvSpPr>
          <p:nvPr>
            <p:ph sz="half" idx="2"/>
          </p:nvPr>
        </p:nvSpPr>
        <p:spPr>
          <a:xfrm>
            <a:off x="7190747" y="1763487"/>
            <a:ext cx="4313864" cy="4140357"/>
          </a:xfrm>
        </p:spPr>
        <p:txBody>
          <a:bodyPr>
            <a:normAutofit/>
          </a:bodyPr>
          <a:lstStyle/>
          <a:p>
            <a:r>
              <a:rPr lang="en-US" sz="2400" dirty="0" smtClean="0"/>
              <a:t>Identify </a:t>
            </a:r>
          </a:p>
          <a:p>
            <a:r>
              <a:rPr lang="en-US" sz="2400" dirty="0" smtClean="0"/>
              <a:t>Assume</a:t>
            </a:r>
          </a:p>
          <a:p>
            <a:r>
              <a:rPr lang="en-US" sz="2400" dirty="0" smtClean="0"/>
              <a:t>Distinguish</a:t>
            </a:r>
          </a:p>
          <a:p>
            <a:r>
              <a:rPr lang="en-US" sz="2400" dirty="0" smtClean="0"/>
              <a:t>Infer</a:t>
            </a:r>
          </a:p>
          <a:p>
            <a:r>
              <a:rPr lang="en-US" sz="2400" dirty="0" smtClean="0"/>
              <a:t>Prioritize</a:t>
            </a:r>
            <a:endParaRPr lang="en-US" sz="2400" dirty="0"/>
          </a:p>
          <a:p>
            <a:r>
              <a:rPr lang="en-US" sz="2400" dirty="0"/>
              <a:t>Elaborate</a:t>
            </a:r>
          </a:p>
          <a:p>
            <a:r>
              <a:rPr lang="en-US" sz="2400" dirty="0" smtClean="0"/>
              <a:t>Imagine</a:t>
            </a:r>
          </a:p>
          <a:p>
            <a:r>
              <a:rPr lang="en-US" sz="2400" dirty="0"/>
              <a:t>P</a:t>
            </a:r>
            <a:r>
              <a:rPr lang="en-US" sz="2400" dirty="0" smtClean="0"/>
              <a:t>redict</a:t>
            </a:r>
            <a:endParaRPr lang="en-US" sz="2400" dirty="0"/>
          </a:p>
        </p:txBody>
      </p:sp>
    </p:spTree>
    <p:extLst>
      <p:ext uri="{BB962C8B-B14F-4D97-AF65-F5344CB8AC3E}">
        <p14:creationId xmlns:p14="http://schemas.microsoft.com/office/powerpoint/2010/main" val="3277123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fade">
                                      <p:cBhvr>
                                        <p:cTn id="12" dur="500"/>
                                        <p:tgtEl>
                                          <p:spTgt spid="11">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animEffect transition="in" filter="fade">
                                      <p:cBhvr>
                                        <p:cTn id="15" dur="500"/>
                                        <p:tgtEl>
                                          <p:spTgt spid="11">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1">
                                            <p:txEl>
                                              <p:pRg st="3" end="3"/>
                                            </p:txEl>
                                          </p:spTgt>
                                        </p:tgtEl>
                                        <p:attrNameLst>
                                          <p:attrName>style.visibility</p:attrName>
                                        </p:attrNameLst>
                                      </p:cBhvr>
                                      <p:to>
                                        <p:strVal val="visible"/>
                                      </p:to>
                                    </p:set>
                                    <p:animEffect transition="in" filter="fade">
                                      <p:cBhvr>
                                        <p:cTn id="18" dur="500"/>
                                        <p:tgtEl>
                                          <p:spTgt spid="11">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1">
                                            <p:txEl>
                                              <p:pRg st="4" end="4"/>
                                            </p:txEl>
                                          </p:spTgt>
                                        </p:tgtEl>
                                        <p:attrNameLst>
                                          <p:attrName>style.visibility</p:attrName>
                                        </p:attrNameLst>
                                      </p:cBhvr>
                                      <p:to>
                                        <p:strVal val="visible"/>
                                      </p:to>
                                    </p:set>
                                    <p:animEffect transition="in" filter="fade">
                                      <p:cBhvr>
                                        <p:cTn id="21" dur="500"/>
                                        <p:tgtEl>
                                          <p:spTgt spid="11">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1">
                                            <p:txEl>
                                              <p:pRg st="6" end="6"/>
                                            </p:txEl>
                                          </p:spTgt>
                                        </p:tgtEl>
                                        <p:attrNameLst>
                                          <p:attrName>style.visibility</p:attrName>
                                        </p:attrNameLst>
                                      </p:cBhvr>
                                      <p:to>
                                        <p:strVal val="visible"/>
                                      </p:to>
                                    </p:set>
                                    <p:animEffect transition="in" filter="fade">
                                      <p:cBhvr>
                                        <p:cTn id="24" dur="500"/>
                                        <p:tgtEl>
                                          <p:spTgt spid="11">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1">
                                            <p:txEl>
                                              <p:pRg st="5" end="5"/>
                                            </p:txEl>
                                          </p:spTgt>
                                        </p:tgtEl>
                                        <p:attrNameLst>
                                          <p:attrName>style.visibility</p:attrName>
                                        </p:attrNameLst>
                                      </p:cBhvr>
                                      <p:to>
                                        <p:strVal val="visible"/>
                                      </p:to>
                                    </p:set>
                                    <p:animEffect transition="in" filter="fade">
                                      <p:cBhvr>
                                        <p:cTn id="27" dur="500"/>
                                        <p:tgtEl>
                                          <p:spTgt spid="11">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1">
                                            <p:txEl>
                                              <p:pRg st="7" end="7"/>
                                            </p:txEl>
                                          </p:spTgt>
                                        </p:tgtEl>
                                        <p:attrNameLst>
                                          <p:attrName>style.visibility</p:attrName>
                                        </p:attrNameLst>
                                      </p:cBhvr>
                                      <p:to>
                                        <p:strVal val="visible"/>
                                      </p:to>
                                    </p:set>
                                    <p:animEffect transition="in" filter="fade">
                                      <p:cBhvr>
                                        <p:cTn id="30" dur="500"/>
                                        <p:tgtEl>
                                          <p:spTgt spid="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John</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743199" y="1434655"/>
            <a:ext cx="9205377" cy="4706249"/>
          </a:xfrm>
          <a:prstGeom prst="rect">
            <a:avLst/>
          </a:prstGeom>
        </p:spPr>
      </p:pic>
    </p:spTree>
    <p:extLst>
      <p:ext uri="{BB962C8B-B14F-4D97-AF65-F5344CB8AC3E}">
        <p14:creationId xmlns:p14="http://schemas.microsoft.com/office/powerpoint/2010/main" val="3148578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Neil</a:t>
            </a:r>
            <a:endParaRPr lang="en-US" dirty="0"/>
          </a:p>
        </p:txBody>
      </p:sp>
      <p:pic>
        <p:nvPicPr>
          <p:cNvPr id="6" name="KcMWAWaXWhg"/>
          <p:cNvPicPr>
            <a:picLocks noGrp="1" noRot="1" noChangeAspect="1"/>
          </p:cNvPicPr>
          <p:nvPr>
            <p:ph sz="half" idx="1"/>
            <a:videoFile r:link="rId1"/>
          </p:nvPr>
        </p:nvPicPr>
        <p:blipFill>
          <a:blip r:embed="rId4"/>
          <a:stretch>
            <a:fillRect/>
          </a:stretch>
        </p:blipFill>
        <p:spPr>
          <a:xfrm>
            <a:off x="476074" y="1447800"/>
            <a:ext cx="6714673" cy="3777622"/>
          </a:xfrm>
          <a:prstGeom prst="rect">
            <a:avLst/>
          </a:prstGeom>
        </p:spPr>
      </p:pic>
      <p:sp>
        <p:nvSpPr>
          <p:cNvPr id="7" name="Content Placeholder 6"/>
          <p:cNvSpPr>
            <a:spLocks noGrp="1"/>
          </p:cNvSpPr>
          <p:nvPr>
            <p:ph sz="half" idx="2"/>
          </p:nvPr>
        </p:nvSpPr>
        <p:spPr>
          <a:xfrm>
            <a:off x="7190746" y="148281"/>
            <a:ext cx="4535815" cy="6557319"/>
          </a:xfrm>
        </p:spPr>
        <p:txBody>
          <a:bodyPr>
            <a:normAutofit/>
          </a:bodyPr>
          <a:lstStyle/>
          <a:p>
            <a:r>
              <a:rPr lang="en-US" sz="1900" dirty="0" smtClean="0"/>
              <a:t>Why did you </a:t>
            </a:r>
            <a:r>
              <a:rPr lang="en-US" sz="1900" i="1" dirty="0" smtClean="0"/>
              <a:t>choose</a:t>
            </a:r>
            <a:r>
              <a:rPr lang="en-US" sz="1900" dirty="0" smtClean="0"/>
              <a:t> Neil?</a:t>
            </a:r>
          </a:p>
          <a:p>
            <a:r>
              <a:rPr lang="en-US" sz="1900" dirty="0" smtClean="0"/>
              <a:t>What did you </a:t>
            </a:r>
            <a:r>
              <a:rPr lang="en-US" sz="1900" i="1" dirty="0" smtClean="0"/>
              <a:t>learn</a:t>
            </a:r>
            <a:r>
              <a:rPr lang="en-US" sz="1900" dirty="0" smtClean="0"/>
              <a:t> about applying developmental theory? </a:t>
            </a:r>
          </a:p>
          <a:p>
            <a:r>
              <a:rPr lang="en-US" sz="1900" dirty="0" smtClean="0"/>
              <a:t>How did the way you </a:t>
            </a:r>
            <a:r>
              <a:rPr lang="en-US" sz="1900" i="1" dirty="0" smtClean="0"/>
              <a:t>approached</a:t>
            </a:r>
            <a:r>
              <a:rPr lang="en-US" sz="1900" dirty="0" smtClean="0"/>
              <a:t> the subject and/or the assignment change over time?</a:t>
            </a:r>
          </a:p>
          <a:p>
            <a:r>
              <a:rPr lang="en-US" sz="1900" dirty="0" smtClean="0">
                <a:solidFill>
                  <a:schemeClr val="tx1"/>
                </a:solidFill>
              </a:rPr>
              <a:t>When and what did you begin to </a:t>
            </a:r>
            <a:r>
              <a:rPr lang="en-US" sz="1900" i="1" dirty="0" smtClean="0">
                <a:solidFill>
                  <a:schemeClr val="tx1"/>
                </a:solidFill>
              </a:rPr>
              <a:t>feel</a:t>
            </a:r>
            <a:r>
              <a:rPr lang="en-US" sz="1900" dirty="0" smtClean="0">
                <a:solidFill>
                  <a:schemeClr val="tx1"/>
                </a:solidFill>
              </a:rPr>
              <a:t> about the application of theory?</a:t>
            </a:r>
          </a:p>
          <a:p>
            <a:r>
              <a:rPr lang="en-US" sz="1900" dirty="0" smtClean="0"/>
              <a:t>How was this assignment different from previous studies with theory? </a:t>
            </a:r>
            <a:endParaRPr lang="en-US" sz="1900" dirty="0"/>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80712" y="4695568"/>
            <a:ext cx="3347816" cy="2086805"/>
          </a:xfrm>
          <a:prstGeom prst="rect">
            <a:avLst/>
          </a:prstGeom>
        </p:spPr>
      </p:pic>
    </p:spTree>
    <p:extLst>
      <p:ext uri="{BB962C8B-B14F-4D97-AF65-F5344CB8AC3E}">
        <p14:creationId xmlns:p14="http://schemas.microsoft.com/office/powerpoint/2010/main" val="2817625543"/>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2550</TotalTime>
  <Words>2262</Words>
  <Application>Microsoft Office PowerPoint</Application>
  <PresentationFormat>Widescreen</PresentationFormat>
  <Paragraphs>205</Paragraphs>
  <Slides>17</Slides>
  <Notes>17</Notes>
  <HiddenSlides>0</HiddenSlides>
  <MMClips>3</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Century Gothic</vt:lpstr>
      <vt:lpstr>Times New Roman</vt:lpstr>
      <vt:lpstr>Verdana</vt:lpstr>
      <vt:lpstr>Wingdings 3</vt:lpstr>
      <vt:lpstr>Wisp</vt:lpstr>
      <vt:lpstr>Using interrupted video case studies to address case-study limitations</vt:lpstr>
      <vt:lpstr>FCS 408 - Human Development in Social Context</vt:lpstr>
      <vt:lpstr>Case Based Instruction (CBI)</vt:lpstr>
      <vt:lpstr>Case Based Instruction (CBI)</vt:lpstr>
      <vt:lpstr>How can I address the limitations and maintain the strengths?</vt:lpstr>
      <vt:lpstr>Interrupted Video Case Studies – 56-UP</vt:lpstr>
      <vt:lpstr>The assignment</vt:lpstr>
      <vt:lpstr>John</vt:lpstr>
      <vt:lpstr>Neil</vt:lpstr>
      <vt:lpstr>Nicholas</vt:lpstr>
      <vt:lpstr>Findings </vt:lpstr>
      <vt:lpstr>Coding student essays revealed</vt:lpstr>
      <vt:lpstr>The interrupted video case study format was successful </vt:lpstr>
      <vt:lpstr>The interrupted video case study format was successful </vt:lpstr>
      <vt:lpstr>The interrupted video case study format was successful </vt:lpstr>
      <vt:lpstr>Next…</vt:lpstr>
      <vt:lpstr>PowerPoint Presentation</vt:lpstr>
    </vt:vector>
  </TitlesOfParts>
  <Company>Illinois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interrupted video case studies to address case-study limitations</dc:title>
  <dc:creator>Anderson, Bill</dc:creator>
  <cp:lastModifiedBy>User Account</cp:lastModifiedBy>
  <cp:revision>99</cp:revision>
  <dcterms:created xsi:type="dcterms:W3CDTF">2016-12-08T21:33:32Z</dcterms:created>
  <dcterms:modified xsi:type="dcterms:W3CDTF">2017-01-12T15:54:42Z</dcterms:modified>
</cp:coreProperties>
</file>