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9" r:id="rId5"/>
    <p:sldId id="256" r:id="rId6"/>
    <p:sldId id="269" r:id="rId7"/>
    <p:sldId id="259" r:id="rId8"/>
    <p:sldId id="275" r:id="rId9"/>
    <p:sldId id="278" r:id="rId10"/>
    <p:sldId id="266" r:id="rId11"/>
    <p:sldId id="268" r:id="rId12"/>
    <p:sldId id="261" r:id="rId13"/>
    <p:sldId id="262" r:id="rId14"/>
    <p:sldId id="276" r:id="rId15"/>
    <p:sldId id="271" r:id="rId16"/>
    <p:sldId id="273" r:id="rId17"/>
    <p:sldId id="277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/>
            <a:t>Step 1 </a:t>
          </a:r>
        </a:p>
        <a:p>
          <a:r>
            <a:rPr lang="en-US" dirty="0"/>
            <a:t>Do I know myself?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r>
            <a:rPr lang="en-US" sz="1100" dirty="0"/>
            <a:t>Identifying your fears…even if you are from the mainstream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endParaRPr lang="en-US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endParaRPr lang="en-US" dirty="0"/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Step 2 </a:t>
          </a:r>
        </a:p>
        <a:p>
          <a:r>
            <a:rPr lang="en-US" dirty="0"/>
            <a:t>Do I know them?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1100" dirty="0"/>
            <a:t>Want</a:t>
          </a:r>
          <a:r>
            <a:rPr lang="en-US" sz="1100" baseline="0" dirty="0"/>
            <a:t> to know…</a:t>
          </a:r>
          <a:endParaRPr lang="en-US" sz="1100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endParaRPr lang="en-US" sz="1100" dirty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custT="1"/>
      <dgm:spPr/>
      <dgm:t>
        <a:bodyPr/>
        <a:lstStyle/>
        <a:p>
          <a:endParaRPr lang="en-US" sz="1100" dirty="0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Step 3 </a:t>
          </a:r>
        </a:p>
        <a:p>
          <a:r>
            <a:rPr lang="en-US" dirty="0"/>
            <a:t>Dialogue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1100" dirty="0"/>
            <a:t>When do conversations become a Dialogue?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 custT="1"/>
      <dgm:spPr/>
      <dgm:t>
        <a:bodyPr/>
        <a:lstStyle/>
        <a:p>
          <a:endParaRPr lang="en-US" sz="1100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Step 4 </a:t>
          </a:r>
        </a:p>
        <a:p>
          <a:r>
            <a:rPr lang="en-US" dirty="0"/>
            <a:t>Transparency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 custT="1"/>
      <dgm:spPr/>
      <dgm:t>
        <a:bodyPr/>
        <a:lstStyle/>
        <a:p>
          <a:r>
            <a:rPr lang="en-US" sz="1100" dirty="0"/>
            <a:t>Difficult</a:t>
          </a:r>
          <a:r>
            <a:rPr lang="en-US" sz="1100" baseline="0" dirty="0"/>
            <a:t> conversations…are needed.</a:t>
          </a:r>
          <a:endParaRPr lang="en-US" sz="1100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Be</a:t>
          </a:r>
          <a:r>
            <a:rPr lang="en-US" baseline="0" dirty="0"/>
            <a:t> open to difficult questions 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46A981FF-E040-48DD-8741-0900A38B0563}">
      <dgm:prSet custT="1"/>
      <dgm:spPr/>
      <dgm:t>
        <a:bodyPr/>
        <a:lstStyle/>
        <a:p>
          <a:r>
            <a:rPr lang="en-US" sz="1100" dirty="0"/>
            <a:t>Overcoming</a:t>
          </a:r>
          <a:r>
            <a:rPr lang="en-US" sz="1100" baseline="0" dirty="0"/>
            <a:t> fear through self assesse…</a:t>
          </a:r>
          <a:endParaRPr lang="en-US" sz="1100" dirty="0"/>
        </a:p>
      </dgm:t>
    </dgm:pt>
    <dgm:pt modelId="{142C1A78-C78B-4220-BCBB-38B0FEC6239E}" type="parTrans" cxnId="{8E96C2D3-4D9D-4A07-87B8-D49E3E350E06}">
      <dgm:prSet/>
      <dgm:spPr/>
      <dgm:t>
        <a:bodyPr/>
        <a:lstStyle/>
        <a:p>
          <a:endParaRPr lang="en-US"/>
        </a:p>
      </dgm:t>
    </dgm:pt>
    <dgm:pt modelId="{1E6AB6B4-7519-491F-B61A-0D02EB55E5C2}" type="sibTrans" cxnId="{8E96C2D3-4D9D-4A07-87B8-D49E3E350E06}">
      <dgm:prSet/>
      <dgm:spPr/>
      <dgm:t>
        <a:bodyPr/>
        <a:lstStyle/>
        <a:p>
          <a:endParaRPr lang="en-US"/>
        </a:p>
      </dgm:t>
    </dgm:pt>
    <dgm:pt modelId="{8BBA7976-B40C-435A-901A-3770F8ECFA48}">
      <dgm:prSet/>
      <dgm:spPr/>
      <dgm:t>
        <a:bodyPr/>
        <a:lstStyle/>
        <a:p>
          <a:endParaRPr lang="en-US" dirty="0"/>
        </a:p>
      </dgm:t>
    </dgm:pt>
    <dgm:pt modelId="{ADE0D0EF-30CF-4CDD-A8DC-86D5DD2BAD0F}" type="parTrans" cxnId="{1DCC0DFE-3E74-4B90-AC5A-D55F545EC5EB}">
      <dgm:prSet/>
      <dgm:spPr/>
      <dgm:t>
        <a:bodyPr/>
        <a:lstStyle/>
        <a:p>
          <a:endParaRPr lang="en-US"/>
        </a:p>
      </dgm:t>
    </dgm:pt>
    <dgm:pt modelId="{06216D6C-F660-4498-8ED3-4AB9D82F9EC5}" type="sibTrans" cxnId="{1DCC0DFE-3E74-4B90-AC5A-D55F545EC5EB}">
      <dgm:prSet/>
      <dgm:spPr/>
      <dgm:t>
        <a:bodyPr/>
        <a:lstStyle/>
        <a:p>
          <a:endParaRPr lang="en-US"/>
        </a:p>
      </dgm:t>
    </dgm:pt>
    <dgm:pt modelId="{21BB199D-733F-4C08-AD1E-51A8077BEA7A}">
      <dgm:prSet custT="1"/>
      <dgm:spPr/>
      <dgm:t>
        <a:bodyPr/>
        <a:lstStyle/>
        <a:p>
          <a:r>
            <a:rPr lang="en-US" sz="1100" dirty="0"/>
            <a:t>Create</a:t>
          </a:r>
          <a:r>
            <a:rPr lang="en-US" sz="1100" baseline="0" dirty="0"/>
            <a:t> the conditions for Dialogue…set the stage</a:t>
          </a:r>
          <a:endParaRPr lang="en-US" sz="1100" dirty="0"/>
        </a:p>
      </dgm:t>
    </dgm:pt>
    <dgm:pt modelId="{B30141CB-D58E-4388-AF9E-51D65AF37269}" type="parTrans" cxnId="{143B8046-F2B5-45BE-9221-0CBD1282D24A}">
      <dgm:prSet/>
      <dgm:spPr/>
      <dgm:t>
        <a:bodyPr/>
        <a:lstStyle/>
        <a:p>
          <a:endParaRPr lang="en-US"/>
        </a:p>
      </dgm:t>
    </dgm:pt>
    <dgm:pt modelId="{AE041B0B-002D-4F07-AA66-63FB99BF53C7}" type="sibTrans" cxnId="{143B8046-F2B5-45BE-9221-0CBD1282D24A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4" custScaleX="101909" custScaleY="133690"/>
      <dgm:spPr/>
    </dgm:pt>
    <dgm:pt modelId="{187D4E8C-5C91-4D00-870C-2C45D4EA263C}" type="pres">
      <dgm:prSet presAssocID="{B4F1B46E-22B2-4721-950C-8704487586DC}" presName="firstChildTx" presStyleLbl="bgAccFollowNode1" presStyleIdx="0" presStyleCnt="14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4"/>
      <dgm:spPr/>
    </dgm:pt>
    <dgm:pt modelId="{4AE7D907-B6F4-4647-AB3F-ABE94C438AE8}" type="pres">
      <dgm:prSet presAssocID="{F9D46839-CD06-4669-AAE4-4D1E9AFEDA78}" presName="childTx" presStyleLbl="bgAccFollowNode1" presStyleIdx="1" presStyleCnt="14">
        <dgm:presLayoutVars>
          <dgm:bulletEnabled val="1"/>
        </dgm:presLayoutVars>
      </dgm:prSet>
      <dgm:spPr/>
    </dgm:pt>
    <dgm:pt modelId="{7F649CD5-0001-4A0A-83B8-2630098945F0}" type="pres">
      <dgm:prSet presAssocID="{46A981FF-E040-48DD-8741-0900A38B0563}" presName="comp" presStyleCnt="0"/>
      <dgm:spPr/>
    </dgm:pt>
    <dgm:pt modelId="{ADB57620-B54E-4BB7-93C9-34BD6A19DFE4}" type="pres">
      <dgm:prSet presAssocID="{46A981FF-E040-48DD-8741-0900A38B0563}" presName="child" presStyleLbl="bgAccFollowNode1" presStyleIdx="2" presStyleCnt="14"/>
      <dgm:spPr/>
    </dgm:pt>
    <dgm:pt modelId="{CD44E267-6625-40AF-B85D-6D6A3DAAD64F}" type="pres">
      <dgm:prSet presAssocID="{46A981FF-E040-48DD-8741-0900A38B0563}" presName="childTx" presStyleLbl="bgAccFollowNode1" presStyleIdx="2" presStyleCnt="14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3" presStyleCnt="14"/>
      <dgm:spPr/>
    </dgm:pt>
    <dgm:pt modelId="{D685DD23-B321-4B5E-842F-394CB33239FA}" type="pres">
      <dgm:prSet presAssocID="{7CB6360B-4022-4E96-922B-A12DE0E2A39F}" presName="childTx" presStyleLbl="bgAccFollowNode1" presStyleIdx="3" presStyleCnt="14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4" presStyleCnt="14"/>
      <dgm:spPr/>
    </dgm:pt>
    <dgm:pt modelId="{3EBE42F0-6491-49CC-95DC-985BA00CD458}" type="pres">
      <dgm:prSet presAssocID="{70879558-61CA-4CCD-B2D6-5349B01EF337}" presName="childTx" presStyleLbl="bgAccFollowNode1" presStyleIdx="4" presStyleCnt="1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5" presStyleCnt="14"/>
      <dgm:spPr/>
    </dgm:pt>
    <dgm:pt modelId="{10C9E3CF-3A8F-4100-8ACD-91E2373197A2}" type="pres">
      <dgm:prSet presAssocID="{F2881FB1-6580-4F21-A283-BFAA6F91D5D2}" presName="firstChildTx" presStyleLbl="bgAccFollowNode1" presStyleIdx="5" presStyleCnt="14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6" presStyleCnt="14"/>
      <dgm:spPr/>
    </dgm:pt>
    <dgm:pt modelId="{B12AEB83-0A64-4B36-BF01-B2F834861BAA}" type="pres">
      <dgm:prSet presAssocID="{29E78340-8EBE-415C-B973-78A91A054B9C}" presName="childTx" presStyleLbl="bgAccFollowNode1" presStyleIdx="6" presStyleCnt="14">
        <dgm:presLayoutVars>
          <dgm:bulletEnabled val="1"/>
        </dgm:presLayoutVars>
      </dgm:prSet>
      <dgm:spPr/>
    </dgm:pt>
    <dgm:pt modelId="{84E3EC8D-DF81-4373-8F30-398A27E2C19C}" type="pres">
      <dgm:prSet presAssocID="{21BB199D-733F-4C08-AD1E-51A8077BEA7A}" presName="comp" presStyleCnt="0"/>
      <dgm:spPr/>
    </dgm:pt>
    <dgm:pt modelId="{2A1AE5DD-0A0B-4F0D-85A7-FAF0D8C6A420}" type="pres">
      <dgm:prSet presAssocID="{21BB199D-733F-4C08-AD1E-51A8077BEA7A}" presName="child" presStyleLbl="bgAccFollowNode1" presStyleIdx="7" presStyleCnt="14"/>
      <dgm:spPr/>
    </dgm:pt>
    <dgm:pt modelId="{32B4FFE4-0975-46A0-AF73-1C931875BE23}" type="pres">
      <dgm:prSet presAssocID="{21BB199D-733F-4C08-AD1E-51A8077BEA7A}" presName="childTx" presStyleLbl="bgAccFollowNode1" presStyleIdx="7" presStyleCnt="14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8" presStyleCnt="14"/>
      <dgm:spPr/>
    </dgm:pt>
    <dgm:pt modelId="{E1767793-EDD5-4203-A612-8120A71CA906}" type="pres">
      <dgm:prSet presAssocID="{8321AB85-EA8C-4958-B404-B4C118CB3C18}" presName="childTx" presStyleLbl="bgAccFollowNode1" presStyleIdx="8" presStyleCnt="14">
        <dgm:presLayoutVars>
          <dgm:bulletEnabled val="1"/>
        </dgm:presLayoutVars>
      </dgm:prSet>
      <dgm:spPr/>
    </dgm:pt>
    <dgm:pt modelId="{3B2DBE72-D1F9-4199-A55A-AF8BF81283E5}" type="pres">
      <dgm:prSet presAssocID="{8BBA7976-B40C-435A-901A-3770F8ECFA48}" presName="comp" presStyleCnt="0"/>
      <dgm:spPr/>
    </dgm:pt>
    <dgm:pt modelId="{E254E7C9-BEE7-4A7D-A0B0-5D2411F84E3E}" type="pres">
      <dgm:prSet presAssocID="{8BBA7976-B40C-435A-901A-3770F8ECFA48}" presName="child" presStyleLbl="bgAccFollowNode1" presStyleIdx="9" presStyleCnt="14"/>
      <dgm:spPr/>
    </dgm:pt>
    <dgm:pt modelId="{928CD82F-2EA2-4846-869E-400658A0C68A}" type="pres">
      <dgm:prSet presAssocID="{8BBA7976-B40C-435A-901A-3770F8ECFA48}" presName="childTx" presStyleLbl="bgAccFollowNode1" presStyleIdx="9" presStyleCnt="1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10" presStyleCnt="14"/>
      <dgm:spPr/>
    </dgm:pt>
    <dgm:pt modelId="{F8977219-728E-448F-AE8B-46B14F4F17DE}" type="pres">
      <dgm:prSet presAssocID="{6352CA33-6755-44BE-808F-400DA4CF80A7}" presName="firstChildTx" presStyleLbl="bgAccFollowNode1" presStyleIdx="10" presStyleCnt="14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11" presStyleCnt="14"/>
      <dgm:spPr/>
    </dgm:pt>
    <dgm:pt modelId="{96624143-7928-48E9-817F-BC4A07250C32}" type="pres">
      <dgm:prSet presAssocID="{3D5CDB25-F8FA-444B-8D4A-1D29D0CBA282}" presName="childTx" presStyleLbl="bgAccFollowNode1" presStyleIdx="11" presStyleCnt="1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2" presStyleCnt="14"/>
      <dgm:spPr/>
    </dgm:pt>
    <dgm:pt modelId="{5B88A17E-EFF5-4A04-9CC9-D2131DA9ECCC}" type="pres">
      <dgm:prSet presAssocID="{7FCE83D9-631B-4420-BBFC-CA0AFA59F747}" presName="firstChildTx" presStyleLbl="bgAccFollowNode1" presStyleIdx="12" presStyleCnt="14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3" presStyleCnt="14"/>
      <dgm:spPr/>
    </dgm:pt>
    <dgm:pt modelId="{2B18CCD9-D6B1-4225-8D26-4BA691BB1837}" type="pres">
      <dgm:prSet presAssocID="{50451020-5E1A-4778-9E8D-169182A36191}" presName="childTx" presStyleLbl="bgAccFollowNode1" presStyleIdx="13" presStyleCnt="1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1895DFF0-FBE1-48BF-84B8-56D412FCF04B}" type="presOf" srcId="{46A981FF-E040-48DD-8741-0900A38B0563}" destId="{ADB57620-B54E-4BB7-93C9-34BD6A19DFE4}" srcOrd="0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43B8046-F2B5-45BE-9221-0CBD1282D24A}" srcId="{F2881FB1-6580-4F21-A283-BFAA6F91D5D2}" destId="{21BB199D-733F-4C08-AD1E-51A8077BEA7A}" srcOrd="2" destOrd="0" parTransId="{B30141CB-D58E-4388-AF9E-51D65AF37269}" sibTransId="{AE041B0B-002D-4F07-AA66-63FB99BF53C7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AF2F61F-8CEB-4A94-BB08-CE9D284D4E19}" type="presOf" srcId="{46A981FF-E040-48DD-8741-0900A38B0563}" destId="{CD44E267-6625-40AF-B85D-6D6A3DAAD64F}" srcOrd="1" destOrd="0" presId="urn:microsoft.com/office/officeart/2005/8/layout/hList9"/>
    <dgm:cxn modelId="{877AF9F8-F18B-41B1-B5E9-32D49C33E806}" type="presOf" srcId="{8BBA7976-B40C-435A-901A-3770F8ECFA48}" destId="{928CD82F-2EA2-4846-869E-400658A0C68A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1B155379-07B5-49D7-8FA2-43B7437DD383}" type="presOf" srcId="{21BB199D-733F-4C08-AD1E-51A8077BEA7A}" destId="{32B4FFE4-0975-46A0-AF73-1C931875BE23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4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2480BDCF-1E5C-49D7-B1BB-D9247898DDF9}" type="presOf" srcId="{21BB199D-733F-4C08-AD1E-51A8077BEA7A}" destId="{2A1AE5DD-0A0B-4F0D-85A7-FAF0D8C6A420}" srcOrd="0" destOrd="0" presId="urn:microsoft.com/office/officeart/2005/8/layout/hList9"/>
    <dgm:cxn modelId="{129AEA77-5D2A-49D4-956D-99009974B6C5}" srcId="{F2881FB1-6580-4F21-A283-BFAA6F91D5D2}" destId="{8321AB85-EA8C-4958-B404-B4C118CB3C18}" srcOrd="3" destOrd="0" parTransId="{24ABE8B3-7220-436D-9636-F7B4C0B99576}" sibTransId="{AA5F76CE-8FD4-4692-8BB1-EF84CF9D365E}"/>
    <dgm:cxn modelId="{850E6C36-DF47-4638-8C58-849A129DE616}" type="presOf" srcId="{8BBA7976-B40C-435A-901A-3770F8ECFA48}" destId="{E254E7C9-BEE7-4A7D-A0B0-5D2411F84E3E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1DCC0DFE-3E74-4B90-AC5A-D55F545EC5EB}" srcId="{F2881FB1-6580-4F21-A283-BFAA6F91D5D2}" destId="{8BBA7976-B40C-435A-901A-3770F8ECFA48}" srcOrd="4" destOrd="0" parTransId="{ADE0D0EF-30CF-4CDD-A8DC-86D5DD2BAD0F}" sibTransId="{06216D6C-F660-4498-8ED3-4AB9D82F9EC5}"/>
    <dgm:cxn modelId="{8E96C2D3-4D9D-4A07-87B8-D49E3E350E06}" srcId="{B4F1B46E-22B2-4721-950C-8704487586DC}" destId="{46A981FF-E040-48DD-8741-0900A38B0563}" srcOrd="2" destOrd="0" parTransId="{142C1A78-C78B-4220-BCBB-38B0FEC6239E}" sibTransId="{1E6AB6B4-7519-491F-B61A-0D02EB55E5C2}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3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94E3A2AB-891D-4698-9A85-0BAF08943EA7}" type="presParOf" srcId="{FC66A233-6BBA-46AF-B2F6-28E379B158E2}" destId="{7F649CD5-0001-4A0A-83B8-2630098945F0}" srcOrd="3" destOrd="0" presId="urn:microsoft.com/office/officeart/2005/8/layout/hList9"/>
    <dgm:cxn modelId="{E7701CE5-A97D-411C-8A53-D02AD2A03E0C}" type="presParOf" srcId="{7F649CD5-0001-4A0A-83B8-2630098945F0}" destId="{ADB57620-B54E-4BB7-93C9-34BD6A19DFE4}" srcOrd="0" destOrd="0" presId="urn:microsoft.com/office/officeart/2005/8/layout/hList9"/>
    <dgm:cxn modelId="{A824D49B-0FEF-426C-AE4C-96019E5FAB95}" type="presParOf" srcId="{7F649CD5-0001-4A0A-83B8-2630098945F0}" destId="{CD44E267-6625-40AF-B85D-6D6A3DAAD64F}" srcOrd="1" destOrd="0" presId="urn:microsoft.com/office/officeart/2005/8/layout/hList9"/>
    <dgm:cxn modelId="{03977053-B57D-4C39-B7C2-51CB96F9B4FC}" type="presParOf" srcId="{FC66A233-6BBA-46AF-B2F6-28E379B158E2}" destId="{E50A9A83-9985-4184-A476-E3402BD8E76E}" srcOrd="4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5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F7415EA7-13D9-446E-830E-C58386B4A5AE}" type="presParOf" srcId="{6E53DEF7-499E-42EE-802D-59B2F8915392}" destId="{84E3EC8D-DF81-4373-8F30-398A27E2C19C}" srcOrd="3" destOrd="0" presId="urn:microsoft.com/office/officeart/2005/8/layout/hList9"/>
    <dgm:cxn modelId="{A6B56094-07F6-4A8B-AF3C-121A7EA34474}" type="presParOf" srcId="{84E3EC8D-DF81-4373-8F30-398A27E2C19C}" destId="{2A1AE5DD-0A0B-4F0D-85A7-FAF0D8C6A420}" srcOrd="0" destOrd="0" presId="urn:microsoft.com/office/officeart/2005/8/layout/hList9"/>
    <dgm:cxn modelId="{5DCA47F8-0B05-43C5-8F94-554CAF1EBAFB}" type="presParOf" srcId="{84E3EC8D-DF81-4373-8F30-398A27E2C19C}" destId="{32B4FFE4-0975-46A0-AF73-1C931875BE23}" srcOrd="1" destOrd="0" presId="urn:microsoft.com/office/officeart/2005/8/layout/hList9"/>
    <dgm:cxn modelId="{32E6E4AD-0BFD-4285-AC4A-131E4A0904F2}" type="presParOf" srcId="{6E53DEF7-499E-42EE-802D-59B2F8915392}" destId="{3055F178-D8CA-413A-99F2-20C8231C0651}" srcOrd="4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9B030EA8-0890-47B4-8B5B-E97EA3584154}" type="presParOf" srcId="{6E53DEF7-499E-42EE-802D-59B2F8915392}" destId="{3B2DBE72-D1F9-4199-A55A-AF8BF81283E5}" srcOrd="5" destOrd="0" presId="urn:microsoft.com/office/officeart/2005/8/layout/hList9"/>
    <dgm:cxn modelId="{7FEE923E-545A-41CF-AD2B-0306943F3664}" type="presParOf" srcId="{3B2DBE72-D1F9-4199-A55A-AF8BF81283E5}" destId="{E254E7C9-BEE7-4A7D-A0B0-5D2411F84E3E}" srcOrd="0" destOrd="0" presId="urn:microsoft.com/office/officeart/2005/8/layout/hList9"/>
    <dgm:cxn modelId="{0E42FB01-AB96-45BB-8A23-85CC8226B899}" type="presParOf" srcId="{3B2DBE72-D1F9-4199-A55A-AF8BF81283E5}" destId="{928CD82F-2EA2-4846-869E-400658A0C68A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705726" y="320792"/>
          <a:ext cx="1239555" cy="1064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Identifying your fears…even if you are from the mainstream</a:t>
          </a:r>
        </a:p>
      </dsp:txBody>
      <dsp:txXfrm>
        <a:off x="1904055" y="320792"/>
        <a:ext cx="1041226" cy="1064303"/>
      </dsp:txXfrm>
    </dsp:sp>
    <dsp:sp modelId="{59179C9B-8BA4-4AC7-ACB1-A12DE00142E2}">
      <dsp:nvSpPr>
        <dsp:cNvPr id="0" name=""/>
        <dsp:cNvSpPr/>
      </dsp:nvSpPr>
      <dsp:spPr>
        <a:xfrm>
          <a:off x="1717336" y="1385095"/>
          <a:ext cx="1216335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911950" y="1385095"/>
        <a:ext cx="1021721" cy="796098"/>
      </dsp:txXfrm>
    </dsp:sp>
    <dsp:sp modelId="{ADB57620-B54E-4BB7-93C9-34BD6A19DFE4}">
      <dsp:nvSpPr>
        <dsp:cNvPr id="0" name=""/>
        <dsp:cNvSpPr/>
      </dsp:nvSpPr>
      <dsp:spPr>
        <a:xfrm>
          <a:off x="1717336" y="2181193"/>
          <a:ext cx="1216335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Overcoming</a:t>
          </a:r>
          <a:r>
            <a:rPr lang="en-US" sz="1100" kern="1200" baseline="0" dirty="0"/>
            <a:t> fear through self assesse…</a:t>
          </a:r>
          <a:endParaRPr lang="en-US" sz="1100" kern="1200" dirty="0"/>
        </a:p>
      </dsp:txBody>
      <dsp:txXfrm>
        <a:off x="1911950" y="2181193"/>
        <a:ext cx="1021721" cy="796098"/>
      </dsp:txXfrm>
    </dsp:sp>
    <dsp:sp modelId="{1877502C-A892-4DC0-ADA6-FA065097BB90}">
      <dsp:nvSpPr>
        <dsp:cNvPr id="0" name=""/>
        <dsp:cNvSpPr/>
      </dsp:nvSpPr>
      <dsp:spPr>
        <a:xfrm>
          <a:off x="1717336" y="2977291"/>
          <a:ext cx="1216335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911950" y="2977291"/>
        <a:ext cx="1021721" cy="796098"/>
      </dsp:txXfrm>
    </dsp:sp>
    <dsp:sp modelId="{51F68A05-A560-4C6F-BC90-521AEF3B0907}">
      <dsp:nvSpPr>
        <dsp:cNvPr id="0" name=""/>
        <dsp:cNvSpPr/>
      </dsp:nvSpPr>
      <dsp:spPr>
        <a:xfrm>
          <a:off x="1717336" y="3773389"/>
          <a:ext cx="1216335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911950" y="3773389"/>
        <a:ext cx="1021721" cy="796098"/>
      </dsp:txXfrm>
    </dsp:sp>
    <dsp:sp modelId="{FC7ED273-8CFD-43C2-9C05-44FADF3E0637}">
      <dsp:nvSpPr>
        <dsp:cNvPr id="0" name=""/>
        <dsp:cNvSpPr/>
      </dsp:nvSpPr>
      <dsp:spPr>
        <a:xfrm>
          <a:off x="1115171" y="2511"/>
          <a:ext cx="795700" cy="795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Step 1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Do I know myself?</a:t>
          </a:r>
        </a:p>
      </dsp:txBody>
      <dsp:txXfrm>
        <a:off x="1231699" y="119039"/>
        <a:ext cx="562644" cy="562644"/>
      </dsp:txXfrm>
    </dsp:sp>
    <dsp:sp modelId="{F660F4B9-35DB-4256-A868-A35C6DCCF6B2}">
      <dsp:nvSpPr>
        <dsp:cNvPr id="0" name=""/>
        <dsp:cNvSpPr/>
      </dsp:nvSpPr>
      <dsp:spPr>
        <a:xfrm>
          <a:off x="3740981" y="320792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Want</a:t>
          </a:r>
          <a:r>
            <a:rPr lang="en-US" sz="1100" kern="1200" baseline="0" dirty="0"/>
            <a:t> to know…</a:t>
          </a:r>
          <a:endParaRPr lang="en-US" sz="1100" kern="1200" dirty="0"/>
        </a:p>
      </dsp:txBody>
      <dsp:txXfrm>
        <a:off x="3931949" y="320792"/>
        <a:ext cx="1002582" cy="796098"/>
      </dsp:txXfrm>
    </dsp:sp>
    <dsp:sp modelId="{614EBA0E-D12B-447E-B378-B0FA2DEBEA2F}">
      <dsp:nvSpPr>
        <dsp:cNvPr id="0" name=""/>
        <dsp:cNvSpPr/>
      </dsp:nvSpPr>
      <dsp:spPr>
        <a:xfrm>
          <a:off x="3740981" y="1116890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931949" y="1116890"/>
        <a:ext cx="1002582" cy="796098"/>
      </dsp:txXfrm>
    </dsp:sp>
    <dsp:sp modelId="{2A1AE5DD-0A0B-4F0D-85A7-FAF0D8C6A420}">
      <dsp:nvSpPr>
        <dsp:cNvPr id="0" name=""/>
        <dsp:cNvSpPr/>
      </dsp:nvSpPr>
      <dsp:spPr>
        <a:xfrm>
          <a:off x="3740981" y="1912988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</a:t>
          </a:r>
          <a:r>
            <a:rPr lang="en-US" sz="1100" kern="1200" baseline="0" dirty="0"/>
            <a:t> the conditions for Dialogue…set the stage</a:t>
          </a:r>
          <a:endParaRPr lang="en-US" sz="1100" kern="1200" dirty="0"/>
        </a:p>
      </dsp:txBody>
      <dsp:txXfrm>
        <a:off x="3931949" y="1912988"/>
        <a:ext cx="1002582" cy="796098"/>
      </dsp:txXfrm>
    </dsp:sp>
    <dsp:sp modelId="{68509703-D239-4E1B-8CF0-EF08079E1226}">
      <dsp:nvSpPr>
        <dsp:cNvPr id="0" name=""/>
        <dsp:cNvSpPr/>
      </dsp:nvSpPr>
      <dsp:spPr>
        <a:xfrm>
          <a:off x="3740981" y="2709086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931949" y="2709086"/>
        <a:ext cx="1002582" cy="796098"/>
      </dsp:txXfrm>
    </dsp:sp>
    <dsp:sp modelId="{E254E7C9-BEE7-4A7D-A0B0-5D2411F84E3E}">
      <dsp:nvSpPr>
        <dsp:cNvPr id="0" name=""/>
        <dsp:cNvSpPr/>
      </dsp:nvSpPr>
      <dsp:spPr>
        <a:xfrm>
          <a:off x="3740981" y="3505184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931949" y="3505184"/>
        <a:ext cx="1002582" cy="796098"/>
      </dsp:txXfrm>
    </dsp:sp>
    <dsp:sp modelId="{FD776C1E-557E-4553-9447-49B69EEC7907}">
      <dsp:nvSpPr>
        <dsp:cNvPr id="0" name=""/>
        <dsp:cNvSpPr/>
      </dsp:nvSpPr>
      <dsp:spPr>
        <a:xfrm>
          <a:off x="3104421" y="2511"/>
          <a:ext cx="795700" cy="795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Step 2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Do I know them?</a:t>
          </a:r>
        </a:p>
      </dsp:txBody>
      <dsp:txXfrm>
        <a:off x="3220949" y="119039"/>
        <a:ext cx="562644" cy="562644"/>
      </dsp:txXfrm>
    </dsp:sp>
    <dsp:sp modelId="{AD2806AC-6A03-4F05-9F4D-F72EA0E56FBF}">
      <dsp:nvSpPr>
        <dsp:cNvPr id="0" name=""/>
        <dsp:cNvSpPr/>
      </dsp:nvSpPr>
      <dsp:spPr>
        <a:xfrm>
          <a:off x="5730232" y="320792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When do conversations become a Dialogue?</a:t>
          </a:r>
        </a:p>
      </dsp:txBody>
      <dsp:txXfrm>
        <a:off x="5921200" y="320792"/>
        <a:ext cx="1002582" cy="796098"/>
      </dsp:txXfrm>
    </dsp:sp>
    <dsp:sp modelId="{5314AADB-0AD3-4BAE-9F15-B0FE4F44C802}">
      <dsp:nvSpPr>
        <dsp:cNvPr id="0" name=""/>
        <dsp:cNvSpPr/>
      </dsp:nvSpPr>
      <dsp:spPr>
        <a:xfrm>
          <a:off x="5730232" y="1116890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921200" y="1116890"/>
        <a:ext cx="1002582" cy="796098"/>
      </dsp:txXfrm>
    </dsp:sp>
    <dsp:sp modelId="{89E6DA6E-7A23-44BD-8A99-378091FF741D}">
      <dsp:nvSpPr>
        <dsp:cNvPr id="0" name=""/>
        <dsp:cNvSpPr/>
      </dsp:nvSpPr>
      <dsp:spPr>
        <a:xfrm>
          <a:off x="5093672" y="2511"/>
          <a:ext cx="795700" cy="795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Step 3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Dialogue</a:t>
          </a:r>
        </a:p>
      </dsp:txBody>
      <dsp:txXfrm>
        <a:off x="5210200" y="119039"/>
        <a:ext cx="562644" cy="562644"/>
      </dsp:txXfrm>
    </dsp:sp>
    <dsp:sp modelId="{402C2C77-A32C-4D99-9940-12535E1181F2}">
      <dsp:nvSpPr>
        <dsp:cNvPr id="0" name=""/>
        <dsp:cNvSpPr/>
      </dsp:nvSpPr>
      <dsp:spPr>
        <a:xfrm>
          <a:off x="7719483" y="320792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Difficult</a:t>
          </a:r>
          <a:r>
            <a:rPr lang="en-US" sz="1100" kern="1200" baseline="0" dirty="0"/>
            <a:t> conversations…are needed.</a:t>
          </a:r>
          <a:endParaRPr lang="en-US" sz="1100" kern="1200" dirty="0"/>
        </a:p>
      </dsp:txBody>
      <dsp:txXfrm>
        <a:off x="7910451" y="320792"/>
        <a:ext cx="1002582" cy="796098"/>
      </dsp:txXfrm>
    </dsp:sp>
    <dsp:sp modelId="{3086D0BF-AAD1-4310-88ED-4D81A687BD50}">
      <dsp:nvSpPr>
        <dsp:cNvPr id="0" name=""/>
        <dsp:cNvSpPr/>
      </dsp:nvSpPr>
      <dsp:spPr>
        <a:xfrm>
          <a:off x="7719483" y="1116890"/>
          <a:ext cx="1193550" cy="796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</a:t>
          </a:r>
          <a:r>
            <a:rPr lang="en-US" sz="1300" kern="1200" baseline="0" dirty="0"/>
            <a:t> open to difficult questions </a:t>
          </a:r>
          <a:endParaRPr lang="en-US" sz="1300" kern="1200" dirty="0"/>
        </a:p>
      </dsp:txBody>
      <dsp:txXfrm>
        <a:off x="7910451" y="1116890"/>
        <a:ext cx="1002582" cy="796098"/>
      </dsp:txXfrm>
    </dsp:sp>
    <dsp:sp modelId="{7453D9C8-CD6E-4AA4-8A19-7F6F667528F0}">
      <dsp:nvSpPr>
        <dsp:cNvPr id="0" name=""/>
        <dsp:cNvSpPr/>
      </dsp:nvSpPr>
      <dsp:spPr>
        <a:xfrm>
          <a:off x="7082923" y="2511"/>
          <a:ext cx="795700" cy="795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Step 4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Transparency</a:t>
          </a:r>
        </a:p>
      </dsp:txBody>
      <dsp:txXfrm>
        <a:off x="7199451" y="119039"/>
        <a:ext cx="562644" cy="562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where you 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Arundhati Bhattacharya </a:t>
            </a:r>
          </a:p>
        </p:txBody>
      </p:sp>
    </p:spTree>
    <p:extLst>
      <p:ext uri="{BB962C8B-B14F-4D97-AF65-F5344CB8AC3E}">
        <p14:creationId xmlns:p14="http://schemas.microsoft.com/office/powerpoint/2010/main" val="26226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foster a learner-centered transformative dialogue?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1600200"/>
            <a:ext cx="7363239" cy="970722"/>
          </a:xfrm>
        </p:spPr>
        <p:txBody>
          <a:bodyPr/>
          <a:lstStyle/>
          <a:p>
            <a:r>
              <a:rPr lang="en-US" dirty="0"/>
              <a:t>Paulo Freire- Pedagogy of the Oppressed (1970)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99" y="2424112"/>
            <a:ext cx="10424491" cy="319481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Dialogical knowledge acknowledges that dialogue happens mediated world and not a vacuum.</a:t>
            </a:r>
          </a:p>
          <a:p>
            <a:r>
              <a:rPr lang="en-US" dirty="0"/>
              <a:t>Acknowledges diversity and wants education to be transformative and NOT reproductive.</a:t>
            </a:r>
          </a:p>
          <a:p>
            <a:r>
              <a:rPr lang="en-US" dirty="0"/>
              <a:t>Creating new knowledge and not having a Banking model of knowledge.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Proper dialogue can happen when there is-</a:t>
            </a:r>
            <a:br>
              <a:rPr lang="en-US" dirty="0">
                <a:solidFill>
                  <a:srgbClr val="002060"/>
                </a:solidFill>
              </a:rPr>
            </a:b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Humility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Faith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Hope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Critical Thinking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(Freire, P., 1993, p. 91-92)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Step-3 Mention Lord </a:t>
            </a:r>
            <a:r>
              <a:rPr lang="en-US" dirty="0" err="1"/>
              <a:t>Voldermort</a:t>
            </a:r>
            <a:r>
              <a:rPr lang="en-US" dirty="0"/>
              <a:t>-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Or</a:t>
            </a:r>
          </a:p>
          <a:p>
            <a:r>
              <a:rPr lang="en-US" dirty="0"/>
              <a:t>Make the most difficult conversations. It is important to discuss uncomfortable topics specially with young adults and allow them to think and articulate their learning points in a group setting. You are still there as the facilitator but stepping back…</a:t>
            </a:r>
            <a:endParaRPr lang="en-IN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r="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6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example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Discussing Black Radical Traditions in a mixed class…difficult as it challenged our lifelong ideas related education, religion and race.</a:t>
            </a:r>
          </a:p>
          <a:p>
            <a:endParaRPr lang="en-US" dirty="0"/>
          </a:p>
          <a:p>
            <a:r>
              <a:rPr lang="en-US" dirty="0"/>
              <a:t>How we articulated our life experiences while reflecting back on the readings.</a:t>
            </a:r>
          </a:p>
          <a:p>
            <a:endParaRPr lang="en-US" dirty="0"/>
          </a:p>
          <a:p>
            <a:r>
              <a:rPr lang="en-US" dirty="0"/>
              <a:t>How I found a voice…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85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teaching strategies-  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Culturally Responsive Teaching-Creating harmony among learners as individuals and as a group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In Summary: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Teaching-learning is mediated through the world and life-experiences. We are all defined by cultures and life experiences.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Culturally responsive teaching acknowledges the individual variations in culture and life experiences and lending each individual their voice.</a:t>
            </a:r>
          </a:p>
        </p:txBody>
      </p:sp>
    </p:spTree>
    <p:extLst>
      <p:ext uri="{BB962C8B-B14F-4D97-AF65-F5344CB8AC3E}">
        <p14:creationId xmlns:p14="http://schemas.microsoft.com/office/powerpoint/2010/main" val="6468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References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solidFill>
                <a:srgbClr val="002060"/>
              </a:solidFill>
            </a:endParaRPr>
          </a:p>
          <a:p>
            <a:r>
              <a:rPr lang="en-IN" dirty="0">
                <a:solidFill>
                  <a:srgbClr val="002060"/>
                </a:solidFill>
              </a:rPr>
              <a:t>Freire, P. (1993). Pedagogy of the Oppressed. 1970. </a:t>
            </a:r>
            <a:r>
              <a:rPr lang="en-IN" i="1" dirty="0">
                <a:solidFill>
                  <a:srgbClr val="002060"/>
                </a:solidFill>
              </a:rPr>
              <a:t>New York: Continuum</a:t>
            </a:r>
            <a:r>
              <a:rPr lang="en-IN" dirty="0">
                <a:solidFill>
                  <a:srgbClr val="002060"/>
                </a:solidFill>
              </a:rPr>
              <a:t>, 125.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IN" dirty="0">
                <a:solidFill>
                  <a:srgbClr val="002060"/>
                </a:solidFill>
              </a:rPr>
              <a:t>Bromley, K. D. A. (1992). </a:t>
            </a:r>
            <a:r>
              <a:rPr lang="en-IN" i="1" dirty="0">
                <a:solidFill>
                  <a:srgbClr val="002060"/>
                </a:solidFill>
              </a:rPr>
              <a:t>Language arts: Exploring connections</a:t>
            </a:r>
            <a:r>
              <a:rPr lang="en-IN" dirty="0">
                <a:solidFill>
                  <a:srgbClr val="002060"/>
                </a:solidFill>
              </a:rPr>
              <a:t>. </a:t>
            </a:r>
            <a:r>
              <a:rPr lang="en-IN" dirty="0" err="1">
                <a:solidFill>
                  <a:srgbClr val="002060"/>
                </a:solidFill>
              </a:rPr>
              <a:t>Allyn</a:t>
            </a:r>
            <a:r>
              <a:rPr lang="en-IN" dirty="0">
                <a:solidFill>
                  <a:srgbClr val="002060"/>
                </a:solidFill>
              </a:rPr>
              <a:t> and Bacon, Order Processing, PO Box 11071, Des Moines, IA 50336-1071.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IN" dirty="0">
                <a:solidFill>
                  <a:srgbClr val="002060"/>
                </a:solidFill>
              </a:rPr>
              <a:t>Montgomery, W. (2001). Creating culturally responsive, inclusive classrooms. </a:t>
            </a:r>
            <a:r>
              <a:rPr lang="en-IN" i="1" dirty="0">
                <a:solidFill>
                  <a:srgbClr val="002060"/>
                </a:solidFill>
              </a:rPr>
              <a:t>Teaching Exceptional Children</a:t>
            </a:r>
            <a:r>
              <a:rPr lang="en-IN" dirty="0">
                <a:solidFill>
                  <a:srgbClr val="002060"/>
                </a:solidFill>
              </a:rPr>
              <a:t>, </a:t>
            </a:r>
            <a:r>
              <a:rPr lang="en-IN" i="1" dirty="0">
                <a:solidFill>
                  <a:srgbClr val="002060"/>
                </a:solidFill>
              </a:rPr>
              <a:t>33</a:t>
            </a:r>
            <a:r>
              <a:rPr lang="en-IN" dirty="0">
                <a:solidFill>
                  <a:srgbClr val="002060"/>
                </a:solidFill>
              </a:rPr>
              <a:t>(4), 4-9.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Finding your voice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Culturally Responsive Teaching-Creating harmony among learners as individuals and as a group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Life experiences- challenges to ‘diversity’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My experiences with negative perceptions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Making sense of negative perceptions: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Cultural reactions?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Are those who feel ‘othered’ over-sensitive?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Fear of the unknown- or is it Xenophobia?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Life experiences into teaching strategies</a:t>
            </a:r>
            <a:br>
              <a:rPr lang="en-US" dirty="0"/>
            </a:br>
            <a:r>
              <a:rPr lang="en-US" dirty="0"/>
              <a:t>Step 1- Self Assessment or making connections with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192039" cy="378018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 all come into classroom with prejudices, perceptions and world-view.</a:t>
            </a:r>
          </a:p>
          <a:p>
            <a:endParaRPr lang="en-US" dirty="0"/>
          </a:p>
          <a:p>
            <a:r>
              <a:rPr lang="en-US" dirty="0"/>
              <a:t>Acknowledging your own personal and subjective world-view that would spill upon the class.</a:t>
            </a: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Self-Assessment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Ask yourself-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What is my idea of diversity?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What is my idea of Race? [Is it Biological or a social construct?]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What is my idea of knowledge?</a:t>
            </a:r>
            <a:r>
              <a:rPr lang="en-IN" dirty="0">
                <a:solidFill>
                  <a:srgbClr val="002060"/>
                </a:solidFill>
              </a:rPr>
              <a:t>-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What is my idea of reality?-</a:t>
            </a:r>
            <a:endParaRPr lang="en-IN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IN" dirty="0">
                <a:solidFill>
                  <a:srgbClr val="002060"/>
                </a:solidFill>
              </a:rPr>
              <a:t>[Is it Transformative or static?]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IN" dirty="0">
                <a:solidFill>
                  <a:srgbClr val="002060"/>
                </a:solidFill>
              </a:rPr>
              <a:t>This Self Assessment was inspired from the work of K. D. Bromley. (1998): </a:t>
            </a:r>
            <a:r>
              <a:rPr lang="en-IN" i="1" dirty="0">
                <a:solidFill>
                  <a:srgbClr val="002060"/>
                </a:solidFill>
              </a:rPr>
              <a:t>Language art: Exploring connections. </a:t>
            </a:r>
            <a:r>
              <a:rPr lang="en-IN" dirty="0">
                <a:solidFill>
                  <a:srgbClr val="002060"/>
                </a:solidFill>
              </a:rPr>
              <a:t>Needham Heights, MA: </a:t>
            </a:r>
            <a:r>
              <a:rPr lang="en-IN" dirty="0" err="1">
                <a:solidFill>
                  <a:srgbClr val="002060"/>
                </a:solidFill>
              </a:rPr>
              <a:t>Allyn</a:t>
            </a:r>
            <a:r>
              <a:rPr lang="en-IN" dirty="0">
                <a:solidFill>
                  <a:srgbClr val="002060"/>
                </a:solidFill>
              </a:rPr>
              <a:t> &amp; Bacon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52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know my students?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92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Step-2  Teacher-student connection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Dialogue 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71" y="1600200"/>
            <a:ext cx="64309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/>
          <a:lstStyle/>
          <a:p>
            <a:r>
              <a:rPr lang="en-US" dirty="0"/>
              <a:t>Things to remember in dialogue facilitation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Goals of the dialogue</a:t>
            </a:r>
          </a:p>
          <a:p>
            <a:pPr marL="342900" indent="-342900">
              <a:buAutoNum type="arabicPeriod"/>
            </a:pPr>
            <a:r>
              <a:rPr lang="en-US" dirty="0"/>
              <a:t>It is a Learner-centered process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dialogue?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Making and un-making of ideas, transformative knowledge…not reproductive knowledge. Lending each student a voice.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327</TotalTime>
  <Words>568</Words>
  <Application>Microsoft Office PowerPoint</Application>
  <PresentationFormat>Widescreen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Euphemia</vt:lpstr>
      <vt:lpstr>Plantagenet Cherokee</vt:lpstr>
      <vt:lpstr>Wingdings</vt:lpstr>
      <vt:lpstr>Academic Literature 16x9</vt:lpstr>
      <vt:lpstr>Start where you are</vt:lpstr>
      <vt:lpstr>Finding your voice</vt:lpstr>
      <vt:lpstr>Life experiences- challenges to ‘diversity’</vt:lpstr>
      <vt:lpstr>Converting Life experiences into teaching strategies Step 1- Self Assessment or making connections with yourself</vt:lpstr>
      <vt:lpstr>Cultural Self-Assessment</vt:lpstr>
      <vt:lpstr>Do I know my students?</vt:lpstr>
      <vt:lpstr>Step-2  Teacher-student connection</vt:lpstr>
      <vt:lpstr>Things to remember in dialogue facilitation</vt:lpstr>
      <vt:lpstr>What is the goal of dialogue?</vt:lpstr>
      <vt:lpstr>How to foster a learner-centered transformative dialogue?</vt:lpstr>
      <vt:lpstr>Proper dialogue can happen when there is- </vt:lpstr>
      <vt:lpstr>Step-3 Mention Lord Voldermort-</vt:lpstr>
      <vt:lpstr>As an example</vt:lpstr>
      <vt:lpstr>Steps of teaching strategies-  </vt:lpstr>
      <vt:lpstr>Culturally Responsive Teaching-Creating harmony among learners as individuals and as a group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Bhattacharya, Arundhati</dc:creator>
  <cp:lastModifiedBy>A Bhattacharya</cp:lastModifiedBy>
  <cp:revision>21</cp:revision>
  <dcterms:created xsi:type="dcterms:W3CDTF">2017-01-08T18:27:57Z</dcterms:created>
  <dcterms:modified xsi:type="dcterms:W3CDTF">2017-01-12T15:59:07Z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