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56" r:id="rId2"/>
    <p:sldId id="257" r:id="rId3"/>
    <p:sldId id="258" r:id="rId4"/>
    <p:sldId id="272" r:id="rId5"/>
    <p:sldId id="273" r:id="rId6"/>
    <p:sldId id="259" r:id="rId7"/>
    <p:sldId id="274" r:id="rId8"/>
    <p:sldId id="276" r:id="rId9"/>
    <p:sldId id="275" r:id="rId10"/>
    <p:sldId id="260" r:id="rId11"/>
    <p:sldId id="261" r:id="rId12"/>
    <p:sldId id="262" r:id="rId13"/>
    <p:sldId id="263" r:id="rId14"/>
    <p:sldId id="265" r:id="rId15"/>
    <p:sldId id="266" r:id="rId16"/>
    <p:sldId id="267" r:id="rId17"/>
    <p:sldId id="269" r:id="rId18"/>
    <p:sldId id="270" r:id="rId19"/>
    <p:sldId id="271" r:id="rId20"/>
    <p:sldId id="26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660"/>
  </p:normalViewPr>
  <p:slideViewPr>
    <p:cSldViewPr snapToGrid="0">
      <p:cViewPr varScale="1">
        <p:scale>
          <a:sx n="61" d="100"/>
          <a:sy n="61" d="100"/>
        </p:scale>
        <p:origin x="72"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3FCB4E-A7DF-4864-9FD5-E4794035C794}" type="datetimeFigureOut">
              <a:rPr lang="en-US" smtClean="0"/>
              <a:t>1/12/2017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70A97-E312-4434-9EE6-3050834B6E0F}" type="slidenum">
              <a:rPr lang="en-US" smtClean="0"/>
              <a:t>‹#›</a:t>
            </a:fld>
            <a:endParaRPr lang="en-US"/>
          </a:p>
        </p:txBody>
      </p:sp>
    </p:spTree>
    <p:extLst>
      <p:ext uri="{BB962C8B-B14F-4D97-AF65-F5344CB8AC3E}">
        <p14:creationId xmlns:p14="http://schemas.microsoft.com/office/powerpoint/2010/main" val="2326227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470A97-E312-4434-9EE6-3050834B6E0F}" type="slidenum">
              <a:rPr lang="en-US" smtClean="0"/>
              <a:t>1</a:t>
            </a:fld>
            <a:endParaRPr lang="en-US"/>
          </a:p>
        </p:txBody>
      </p:sp>
    </p:spTree>
    <p:extLst>
      <p:ext uri="{BB962C8B-B14F-4D97-AF65-F5344CB8AC3E}">
        <p14:creationId xmlns:p14="http://schemas.microsoft.com/office/powerpoint/2010/main" val="1949174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Ashley</a:t>
            </a:r>
            <a:endParaRPr lang="en-US" dirty="0"/>
          </a:p>
        </p:txBody>
      </p:sp>
      <p:sp>
        <p:nvSpPr>
          <p:cNvPr id="4" name="Slide Number Placeholder 3"/>
          <p:cNvSpPr>
            <a:spLocks noGrp="1"/>
          </p:cNvSpPr>
          <p:nvPr>
            <p:ph type="sldNum" sz="quarter" idx="10"/>
          </p:nvPr>
        </p:nvSpPr>
        <p:spPr/>
        <p:txBody>
          <a:bodyPr/>
          <a:lstStyle/>
          <a:p>
            <a:fld id="{38470A97-E312-4434-9EE6-3050834B6E0F}" type="slidenum">
              <a:rPr lang="en-US" smtClean="0"/>
              <a:t>11</a:t>
            </a:fld>
            <a:endParaRPr lang="en-US"/>
          </a:p>
        </p:txBody>
      </p:sp>
    </p:spTree>
    <p:extLst>
      <p:ext uri="{BB962C8B-B14F-4D97-AF65-F5344CB8AC3E}">
        <p14:creationId xmlns:p14="http://schemas.microsoft.com/office/powerpoint/2010/main" val="1309602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Gail/All</a:t>
            </a:r>
            <a:endParaRPr lang="en-US" dirty="0"/>
          </a:p>
        </p:txBody>
      </p:sp>
      <p:sp>
        <p:nvSpPr>
          <p:cNvPr id="4" name="Slide Number Placeholder 3"/>
          <p:cNvSpPr>
            <a:spLocks noGrp="1"/>
          </p:cNvSpPr>
          <p:nvPr>
            <p:ph type="sldNum" sz="quarter" idx="10"/>
          </p:nvPr>
        </p:nvSpPr>
        <p:spPr/>
        <p:txBody>
          <a:bodyPr/>
          <a:lstStyle/>
          <a:p>
            <a:fld id="{38470A97-E312-4434-9EE6-3050834B6E0F}" type="slidenum">
              <a:rPr lang="en-US" smtClean="0"/>
              <a:t>12</a:t>
            </a:fld>
            <a:endParaRPr lang="en-US"/>
          </a:p>
        </p:txBody>
      </p:sp>
    </p:spTree>
    <p:extLst>
      <p:ext uri="{BB962C8B-B14F-4D97-AF65-F5344CB8AC3E}">
        <p14:creationId xmlns:p14="http://schemas.microsoft.com/office/powerpoint/2010/main" val="8225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Ashley</a:t>
            </a:r>
            <a:endParaRPr lang="en-US" dirty="0"/>
          </a:p>
        </p:txBody>
      </p:sp>
      <p:sp>
        <p:nvSpPr>
          <p:cNvPr id="4" name="Slide Number Placeholder 3"/>
          <p:cNvSpPr>
            <a:spLocks noGrp="1"/>
          </p:cNvSpPr>
          <p:nvPr>
            <p:ph type="sldNum" sz="quarter" idx="10"/>
          </p:nvPr>
        </p:nvSpPr>
        <p:spPr/>
        <p:txBody>
          <a:bodyPr/>
          <a:lstStyle/>
          <a:p>
            <a:fld id="{38470A97-E312-4434-9EE6-3050834B6E0F}" type="slidenum">
              <a:rPr lang="en-US" smtClean="0"/>
              <a:t>13</a:t>
            </a:fld>
            <a:endParaRPr lang="en-US"/>
          </a:p>
        </p:txBody>
      </p:sp>
    </p:spTree>
    <p:extLst>
      <p:ext uri="{BB962C8B-B14F-4D97-AF65-F5344CB8AC3E}">
        <p14:creationId xmlns:p14="http://schemas.microsoft.com/office/powerpoint/2010/main" val="3310655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Ashley</a:t>
            </a:r>
            <a:endParaRPr lang="en-US" dirty="0"/>
          </a:p>
        </p:txBody>
      </p:sp>
      <p:sp>
        <p:nvSpPr>
          <p:cNvPr id="4" name="Slide Number Placeholder 3"/>
          <p:cNvSpPr>
            <a:spLocks noGrp="1"/>
          </p:cNvSpPr>
          <p:nvPr>
            <p:ph type="sldNum" sz="quarter" idx="10"/>
          </p:nvPr>
        </p:nvSpPr>
        <p:spPr/>
        <p:txBody>
          <a:bodyPr/>
          <a:lstStyle/>
          <a:p>
            <a:fld id="{38470A97-E312-4434-9EE6-3050834B6E0F}" type="slidenum">
              <a:rPr lang="en-US" smtClean="0"/>
              <a:t>14</a:t>
            </a:fld>
            <a:endParaRPr lang="en-US"/>
          </a:p>
        </p:txBody>
      </p:sp>
    </p:spTree>
    <p:extLst>
      <p:ext uri="{BB962C8B-B14F-4D97-AF65-F5344CB8AC3E}">
        <p14:creationId xmlns:p14="http://schemas.microsoft.com/office/powerpoint/2010/main" val="168971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Lori</a:t>
            </a:r>
            <a:endParaRPr lang="en-US" dirty="0"/>
          </a:p>
        </p:txBody>
      </p:sp>
      <p:sp>
        <p:nvSpPr>
          <p:cNvPr id="4" name="Slide Number Placeholder 3"/>
          <p:cNvSpPr>
            <a:spLocks noGrp="1"/>
          </p:cNvSpPr>
          <p:nvPr>
            <p:ph type="sldNum" sz="quarter" idx="10"/>
          </p:nvPr>
        </p:nvSpPr>
        <p:spPr/>
        <p:txBody>
          <a:bodyPr/>
          <a:lstStyle/>
          <a:p>
            <a:fld id="{38470A97-E312-4434-9EE6-3050834B6E0F}" type="slidenum">
              <a:rPr lang="en-US" smtClean="0"/>
              <a:t>15</a:t>
            </a:fld>
            <a:endParaRPr lang="en-US"/>
          </a:p>
        </p:txBody>
      </p:sp>
    </p:spTree>
    <p:extLst>
      <p:ext uri="{BB962C8B-B14F-4D97-AF65-F5344CB8AC3E}">
        <p14:creationId xmlns:p14="http://schemas.microsoft.com/office/powerpoint/2010/main" val="1418737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point: Gail</a:t>
            </a:r>
          </a:p>
          <a:p>
            <a:r>
              <a:rPr lang="en-US" baseline="0" dirty="0" smtClean="0"/>
              <a:t>Concise: Ashley</a:t>
            </a:r>
          </a:p>
          <a:p>
            <a:r>
              <a:rPr lang="en-US" baseline="0" dirty="0" smtClean="0"/>
              <a:t>Prepared: Lori</a:t>
            </a:r>
          </a:p>
          <a:p>
            <a:r>
              <a:rPr lang="en-US" baseline="0" dirty="0" smtClean="0"/>
              <a:t>Open To: Ashley</a:t>
            </a:r>
            <a:endParaRPr lang="en-US" dirty="0"/>
          </a:p>
        </p:txBody>
      </p:sp>
      <p:sp>
        <p:nvSpPr>
          <p:cNvPr id="4" name="Slide Number Placeholder 3"/>
          <p:cNvSpPr>
            <a:spLocks noGrp="1"/>
          </p:cNvSpPr>
          <p:nvPr>
            <p:ph type="sldNum" sz="quarter" idx="10"/>
          </p:nvPr>
        </p:nvSpPr>
        <p:spPr/>
        <p:txBody>
          <a:bodyPr/>
          <a:lstStyle/>
          <a:p>
            <a:fld id="{38470A97-E312-4434-9EE6-3050834B6E0F}" type="slidenum">
              <a:rPr lang="en-US" smtClean="0"/>
              <a:t>16</a:t>
            </a:fld>
            <a:endParaRPr lang="en-US"/>
          </a:p>
        </p:txBody>
      </p:sp>
    </p:spTree>
    <p:extLst>
      <p:ext uri="{BB962C8B-B14F-4D97-AF65-F5344CB8AC3E}">
        <p14:creationId xmlns:p14="http://schemas.microsoft.com/office/powerpoint/2010/main" val="1215466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Lori</a:t>
            </a:r>
            <a:endParaRPr lang="en-US" dirty="0"/>
          </a:p>
        </p:txBody>
      </p:sp>
      <p:sp>
        <p:nvSpPr>
          <p:cNvPr id="4" name="Slide Number Placeholder 3"/>
          <p:cNvSpPr>
            <a:spLocks noGrp="1"/>
          </p:cNvSpPr>
          <p:nvPr>
            <p:ph type="sldNum" sz="quarter" idx="10"/>
          </p:nvPr>
        </p:nvSpPr>
        <p:spPr/>
        <p:txBody>
          <a:bodyPr/>
          <a:lstStyle/>
          <a:p>
            <a:fld id="{38470A97-E312-4434-9EE6-3050834B6E0F}" type="slidenum">
              <a:rPr lang="en-US" smtClean="0"/>
              <a:t>3</a:t>
            </a:fld>
            <a:endParaRPr lang="en-US"/>
          </a:p>
        </p:txBody>
      </p:sp>
    </p:spTree>
    <p:extLst>
      <p:ext uri="{BB962C8B-B14F-4D97-AF65-F5344CB8AC3E}">
        <p14:creationId xmlns:p14="http://schemas.microsoft.com/office/powerpoint/2010/main" val="570487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Lori</a:t>
            </a:r>
            <a:endParaRPr lang="en-US" dirty="0"/>
          </a:p>
        </p:txBody>
      </p:sp>
      <p:sp>
        <p:nvSpPr>
          <p:cNvPr id="4" name="Slide Number Placeholder 3"/>
          <p:cNvSpPr>
            <a:spLocks noGrp="1"/>
          </p:cNvSpPr>
          <p:nvPr>
            <p:ph type="sldNum" sz="quarter" idx="10"/>
          </p:nvPr>
        </p:nvSpPr>
        <p:spPr/>
        <p:txBody>
          <a:bodyPr/>
          <a:lstStyle/>
          <a:p>
            <a:fld id="{38470A97-E312-4434-9EE6-3050834B6E0F}" type="slidenum">
              <a:rPr lang="en-US" smtClean="0"/>
              <a:t>4</a:t>
            </a:fld>
            <a:endParaRPr lang="en-US"/>
          </a:p>
        </p:txBody>
      </p:sp>
    </p:spTree>
    <p:extLst>
      <p:ext uri="{BB962C8B-B14F-4D97-AF65-F5344CB8AC3E}">
        <p14:creationId xmlns:p14="http://schemas.microsoft.com/office/powerpoint/2010/main" val="1667906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Lori</a:t>
            </a:r>
            <a:endParaRPr lang="en-US" dirty="0"/>
          </a:p>
        </p:txBody>
      </p:sp>
      <p:sp>
        <p:nvSpPr>
          <p:cNvPr id="4" name="Slide Number Placeholder 3"/>
          <p:cNvSpPr>
            <a:spLocks noGrp="1"/>
          </p:cNvSpPr>
          <p:nvPr>
            <p:ph type="sldNum" sz="quarter" idx="10"/>
          </p:nvPr>
        </p:nvSpPr>
        <p:spPr/>
        <p:txBody>
          <a:bodyPr/>
          <a:lstStyle/>
          <a:p>
            <a:fld id="{38470A97-E312-4434-9EE6-3050834B6E0F}" type="slidenum">
              <a:rPr lang="en-US" smtClean="0"/>
              <a:t>5</a:t>
            </a:fld>
            <a:endParaRPr lang="en-US"/>
          </a:p>
        </p:txBody>
      </p:sp>
    </p:spTree>
    <p:extLst>
      <p:ext uri="{BB962C8B-B14F-4D97-AF65-F5344CB8AC3E}">
        <p14:creationId xmlns:p14="http://schemas.microsoft.com/office/powerpoint/2010/main" val="852650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Lori</a:t>
            </a:r>
            <a:endParaRPr lang="en-US" dirty="0"/>
          </a:p>
        </p:txBody>
      </p:sp>
      <p:sp>
        <p:nvSpPr>
          <p:cNvPr id="4" name="Slide Number Placeholder 3"/>
          <p:cNvSpPr>
            <a:spLocks noGrp="1"/>
          </p:cNvSpPr>
          <p:nvPr>
            <p:ph type="sldNum" sz="quarter" idx="10"/>
          </p:nvPr>
        </p:nvSpPr>
        <p:spPr/>
        <p:txBody>
          <a:bodyPr/>
          <a:lstStyle/>
          <a:p>
            <a:fld id="{38470A97-E312-4434-9EE6-3050834B6E0F}" type="slidenum">
              <a:rPr lang="en-US" smtClean="0"/>
              <a:t>6</a:t>
            </a:fld>
            <a:endParaRPr lang="en-US"/>
          </a:p>
        </p:txBody>
      </p:sp>
    </p:spTree>
    <p:extLst>
      <p:ext uri="{BB962C8B-B14F-4D97-AF65-F5344CB8AC3E}">
        <p14:creationId xmlns:p14="http://schemas.microsoft.com/office/powerpoint/2010/main" val="3123181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Gail</a:t>
            </a:r>
            <a:endParaRPr lang="en-US" dirty="0"/>
          </a:p>
        </p:txBody>
      </p:sp>
      <p:sp>
        <p:nvSpPr>
          <p:cNvPr id="4" name="Slide Number Placeholder 3"/>
          <p:cNvSpPr>
            <a:spLocks noGrp="1"/>
          </p:cNvSpPr>
          <p:nvPr>
            <p:ph type="sldNum" sz="quarter" idx="10"/>
          </p:nvPr>
        </p:nvSpPr>
        <p:spPr/>
        <p:txBody>
          <a:bodyPr/>
          <a:lstStyle/>
          <a:p>
            <a:fld id="{38470A97-E312-4434-9EE6-3050834B6E0F}" type="slidenum">
              <a:rPr lang="en-US" smtClean="0"/>
              <a:t>7</a:t>
            </a:fld>
            <a:endParaRPr lang="en-US"/>
          </a:p>
        </p:txBody>
      </p:sp>
    </p:spTree>
    <p:extLst>
      <p:ext uri="{BB962C8B-B14F-4D97-AF65-F5344CB8AC3E}">
        <p14:creationId xmlns:p14="http://schemas.microsoft.com/office/powerpoint/2010/main" val="3481136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Gail</a:t>
            </a:r>
            <a:endParaRPr lang="en-US" dirty="0"/>
          </a:p>
        </p:txBody>
      </p:sp>
      <p:sp>
        <p:nvSpPr>
          <p:cNvPr id="4" name="Slide Number Placeholder 3"/>
          <p:cNvSpPr>
            <a:spLocks noGrp="1"/>
          </p:cNvSpPr>
          <p:nvPr>
            <p:ph type="sldNum" sz="quarter" idx="10"/>
          </p:nvPr>
        </p:nvSpPr>
        <p:spPr/>
        <p:txBody>
          <a:bodyPr/>
          <a:lstStyle/>
          <a:p>
            <a:fld id="{38470A97-E312-4434-9EE6-3050834B6E0F}" type="slidenum">
              <a:rPr lang="en-US" smtClean="0"/>
              <a:t>8</a:t>
            </a:fld>
            <a:endParaRPr lang="en-US"/>
          </a:p>
        </p:txBody>
      </p:sp>
    </p:spTree>
    <p:extLst>
      <p:ext uri="{BB962C8B-B14F-4D97-AF65-F5344CB8AC3E}">
        <p14:creationId xmlns:p14="http://schemas.microsoft.com/office/powerpoint/2010/main" val="1351010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Gail</a:t>
            </a:r>
            <a:endParaRPr lang="en-US" dirty="0"/>
          </a:p>
        </p:txBody>
      </p:sp>
      <p:sp>
        <p:nvSpPr>
          <p:cNvPr id="4" name="Slide Number Placeholder 3"/>
          <p:cNvSpPr>
            <a:spLocks noGrp="1"/>
          </p:cNvSpPr>
          <p:nvPr>
            <p:ph type="sldNum" sz="quarter" idx="10"/>
          </p:nvPr>
        </p:nvSpPr>
        <p:spPr/>
        <p:txBody>
          <a:bodyPr/>
          <a:lstStyle/>
          <a:p>
            <a:fld id="{38470A97-E312-4434-9EE6-3050834B6E0F}" type="slidenum">
              <a:rPr lang="en-US" smtClean="0"/>
              <a:t>9</a:t>
            </a:fld>
            <a:endParaRPr lang="en-US"/>
          </a:p>
        </p:txBody>
      </p:sp>
    </p:spTree>
    <p:extLst>
      <p:ext uri="{BB962C8B-B14F-4D97-AF65-F5344CB8AC3E}">
        <p14:creationId xmlns:p14="http://schemas.microsoft.com/office/powerpoint/2010/main" val="2886346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Gail</a:t>
            </a:r>
            <a:endParaRPr lang="en-US" dirty="0"/>
          </a:p>
        </p:txBody>
      </p:sp>
      <p:sp>
        <p:nvSpPr>
          <p:cNvPr id="4" name="Slide Number Placeholder 3"/>
          <p:cNvSpPr>
            <a:spLocks noGrp="1"/>
          </p:cNvSpPr>
          <p:nvPr>
            <p:ph type="sldNum" sz="quarter" idx="10"/>
          </p:nvPr>
        </p:nvSpPr>
        <p:spPr/>
        <p:txBody>
          <a:bodyPr/>
          <a:lstStyle/>
          <a:p>
            <a:fld id="{38470A97-E312-4434-9EE6-3050834B6E0F}" type="slidenum">
              <a:rPr lang="en-US" smtClean="0"/>
              <a:t>10</a:t>
            </a:fld>
            <a:endParaRPr lang="en-US"/>
          </a:p>
        </p:txBody>
      </p:sp>
    </p:spTree>
    <p:extLst>
      <p:ext uri="{BB962C8B-B14F-4D97-AF65-F5344CB8AC3E}">
        <p14:creationId xmlns:p14="http://schemas.microsoft.com/office/powerpoint/2010/main" val="3148057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1/12/2017</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1/12/2017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1/12/2017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1/12/2017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1/12/2017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1/12/2017</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tudentaccess.illinoisstate.edu/" TargetMode="External"/><Relationship Id="rId2" Type="http://schemas.openxmlformats.org/officeDocument/2006/relationships/hyperlink" Target="http://counseling.illinoisstate.edu/"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tudentaffairs.illinoisstate.edu/who/safety/help.php" TargetMode="External"/><Relationship Id="rId2" Type="http://schemas.openxmlformats.org/officeDocument/2006/relationships/hyperlink" Target="http://ctlt.illinoisstate.edu/podcast/2016/ep015.s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Trigger warnings</a:t>
            </a:r>
            <a:endParaRPr lang="en-US" dirty="0"/>
          </a:p>
        </p:txBody>
      </p:sp>
      <p:sp>
        <p:nvSpPr>
          <p:cNvPr id="3" name="Subtitle 2"/>
          <p:cNvSpPr>
            <a:spLocks noGrp="1"/>
          </p:cNvSpPr>
          <p:nvPr>
            <p:ph type="subTitle" idx="1"/>
          </p:nvPr>
        </p:nvSpPr>
        <p:spPr/>
        <p:txBody>
          <a:bodyPr/>
          <a:lstStyle/>
          <a:p>
            <a:r>
              <a:rPr lang="en-US" dirty="0" smtClean="0"/>
              <a:t>Can enhance the academic environment</a:t>
            </a:r>
            <a:endParaRPr lang="en-US" dirty="0"/>
          </a:p>
        </p:txBody>
      </p:sp>
    </p:spTree>
    <p:extLst>
      <p:ext uri="{BB962C8B-B14F-4D97-AF65-F5344CB8AC3E}">
        <p14:creationId xmlns:p14="http://schemas.microsoft.com/office/powerpoint/2010/main" val="777810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trigger warning?</a:t>
            </a:r>
            <a:endParaRPr lang="en-US" dirty="0"/>
          </a:p>
        </p:txBody>
      </p:sp>
      <p:sp>
        <p:nvSpPr>
          <p:cNvPr id="3" name="Content Placeholder 2"/>
          <p:cNvSpPr>
            <a:spLocks noGrp="1"/>
          </p:cNvSpPr>
          <p:nvPr>
            <p:ph sz="quarter" idx="13"/>
          </p:nvPr>
        </p:nvSpPr>
        <p:spPr>
          <a:xfrm>
            <a:off x="687976" y="1347296"/>
            <a:ext cx="10394707" cy="3247854"/>
          </a:xfrm>
        </p:spPr>
        <p:txBody>
          <a:bodyPr/>
          <a:lstStyle/>
          <a:p>
            <a:pPr marL="0" indent="0">
              <a:buNone/>
            </a:pPr>
            <a:r>
              <a:rPr lang="en-US" dirty="0" smtClean="0">
                <a:latin typeface="Arial Black" panose="020B0A04020102020204" pitchFamily="34" charset="0"/>
              </a:rPr>
              <a:t>“Trigger </a:t>
            </a:r>
            <a:r>
              <a:rPr lang="en-US" dirty="0">
                <a:latin typeface="Arial Black" panose="020B0A04020102020204" pitchFamily="34" charset="0"/>
              </a:rPr>
              <a:t>warnings, then, should be considered textual or verbal signals designed to </a:t>
            </a:r>
            <a:r>
              <a:rPr lang="en-US" dirty="0" smtClean="0">
                <a:latin typeface="Arial Black" panose="020B0A04020102020204" pitchFamily="34" charset="0"/>
              </a:rPr>
              <a:t>warn  those </a:t>
            </a:r>
            <a:r>
              <a:rPr lang="en-US" dirty="0">
                <a:latin typeface="Arial Black" panose="020B0A04020102020204" pitchFamily="34" charset="0"/>
              </a:rPr>
              <a:t>who have psychological trauma—and not necessarily only PTSD—of content </a:t>
            </a:r>
            <a:r>
              <a:rPr lang="en-US" dirty="0" smtClean="0">
                <a:latin typeface="Arial Black" panose="020B0A04020102020204" pitchFamily="34" charset="0"/>
              </a:rPr>
              <a:t>which may </a:t>
            </a:r>
            <a:r>
              <a:rPr lang="en-US" dirty="0">
                <a:latin typeface="Arial Black" panose="020B0A04020102020204" pitchFamily="34" charset="0"/>
              </a:rPr>
              <a:t>lead to psychotic, delusional, or otherwise disordered and harmful experiences</a:t>
            </a:r>
            <a:r>
              <a:rPr lang="en-US" dirty="0" smtClean="0">
                <a:latin typeface="Arial Black" panose="020B0A04020102020204" pitchFamily="34" charset="0"/>
              </a:rPr>
              <a:t>.”</a:t>
            </a:r>
            <a:endParaRPr lang="en-US" dirty="0">
              <a:latin typeface="Arial Black" panose="020B0A04020102020204" pitchFamily="34" charset="0"/>
            </a:endParaRPr>
          </a:p>
        </p:txBody>
      </p:sp>
      <p:sp>
        <p:nvSpPr>
          <p:cNvPr id="4" name="TextBox 3"/>
          <p:cNvSpPr txBox="1"/>
          <p:nvPr/>
        </p:nvSpPr>
        <p:spPr>
          <a:xfrm>
            <a:off x="472953" y="5740400"/>
            <a:ext cx="10820400" cy="523220"/>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Lockhart, Eleanor Amaranth. "Why Trigger Warnings Are Beneficial, Perhaps Even Necessary." </a:t>
            </a:r>
            <a:r>
              <a:rPr lang="en-US" sz="1400" i="1" dirty="0">
                <a:solidFill>
                  <a:schemeClr val="bg1"/>
                </a:solidFill>
                <a:latin typeface="Arial" panose="020B0604020202020204" pitchFamily="34" charset="0"/>
                <a:cs typeface="Arial" panose="020B0604020202020204" pitchFamily="34" charset="0"/>
              </a:rPr>
              <a:t>First Amendment Studies</a:t>
            </a:r>
            <a:r>
              <a:rPr lang="en-US" sz="1400" dirty="0">
                <a:solidFill>
                  <a:schemeClr val="bg1"/>
                </a:solidFill>
                <a:latin typeface="Arial" panose="020B0604020202020204" pitchFamily="34" charset="0"/>
                <a:cs typeface="Arial" panose="020B0604020202020204" pitchFamily="34" charset="0"/>
              </a:rPr>
              <a:t> 50.2 (2016): 59-69. Web.</a:t>
            </a:r>
          </a:p>
        </p:txBody>
      </p:sp>
    </p:spTree>
    <p:extLst>
      <p:ext uri="{BB962C8B-B14F-4D97-AF65-F5344CB8AC3E}">
        <p14:creationId xmlns:p14="http://schemas.microsoft.com/office/powerpoint/2010/main" val="1629946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a requirement. Not censorship.</a:t>
            </a:r>
            <a:endParaRPr lang="en-US" dirty="0"/>
          </a:p>
        </p:txBody>
      </p:sp>
      <p:sp>
        <p:nvSpPr>
          <p:cNvPr id="3" name="Content Placeholder 2"/>
          <p:cNvSpPr>
            <a:spLocks noGrp="1"/>
          </p:cNvSpPr>
          <p:nvPr>
            <p:ph sz="quarter" idx="13"/>
          </p:nvPr>
        </p:nvSpPr>
        <p:spPr>
          <a:xfrm>
            <a:off x="469279" y="1995207"/>
            <a:ext cx="10829925" cy="3311189"/>
          </a:xfrm>
        </p:spPr>
        <p:txBody>
          <a:bodyPr>
            <a:normAutofit/>
          </a:bodyPr>
          <a:lstStyle/>
          <a:p>
            <a:r>
              <a:rPr lang="en-US" sz="2800" dirty="0" smtClean="0">
                <a:latin typeface="Arial Black" panose="020B0A04020102020204" pitchFamily="34" charset="0"/>
              </a:rPr>
              <a:t>Rather than allowing for avoidance of content, a trigger warning allows students to </a:t>
            </a:r>
            <a:r>
              <a:rPr lang="en-US" sz="2800" u="sng" dirty="0" smtClean="0">
                <a:latin typeface="Arial Black" panose="020B0A04020102020204" pitchFamily="34" charset="0"/>
              </a:rPr>
              <a:t>prepare</a:t>
            </a:r>
            <a:r>
              <a:rPr lang="en-US" sz="2800" dirty="0" smtClean="0">
                <a:latin typeface="Arial Black" panose="020B0A04020102020204" pitchFamily="34" charset="0"/>
              </a:rPr>
              <a:t> to engage with content</a:t>
            </a:r>
          </a:p>
          <a:p>
            <a:r>
              <a:rPr lang="en-US" sz="2800" dirty="0" smtClean="0">
                <a:latin typeface="Arial Black" panose="020B0A04020102020204" pitchFamily="34" charset="0"/>
              </a:rPr>
              <a:t>Allows students to better manage their reactions; students have the responsibility to develop coping strategies</a:t>
            </a:r>
          </a:p>
          <a:p>
            <a:pPr marL="0" indent="0">
              <a:buNone/>
            </a:pPr>
            <a:endParaRPr lang="en-US" sz="2800" dirty="0">
              <a:latin typeface="Arial Black" panose="020B0A04020102020204" pitchFamily="34" charset="0"/>
            </a:endParaRPr>
          </a:p>
        </p:txBody>
      </p:sp>
      <p:sp>
        <p:nvSpPr>
          <p:cNvPr id="6" name="TextBox 5"/>
          <p:cNvSpPr txBox="1"/>
          <p:nvPr/>
        </p:nvSpPr>
        <p:spPr>
          <a:xfrm>
            <a:off x="277110" y="5694744"/>
            <a:ext cx="10954602" cy="646331"/>
          </a:xfrm>
          <a:prstGeom prst="rect">
            <a:avLst/>
          </a:prstGeom>
          <a:noFill/>
        </p:spPr>
        <p:txBody>
          <a:bodyPr wrap="none" rtlCol="0">
            <a:spAutoFit/>
          </a:bodyPr>
          <a:lstStyle/>
          <a:p>
            <a:r>
              <a:rPr lang="en-US" i="1" dirty="0" smtClean="0">
                <a:solidFill>
                  <a:schemeClr val="bg1"/>
                </a:solidFill>
                <a:latin typeface="Arial Black" panose="020B0A04020102020204" pitchFamily="34" charset="0"/>
              </a:rPr>
              <a:t>“Trigger warnings don’t censor conversations, they start them.  They are a watch-out-</a:t>
            </a:r>
          </a:p>
          <a:p>
            <a:r>
              <a:rPr lang="en-US" i="1" dirty="0" smtClean="0">
                <a:solidFill>
                  <a:schemeClr val="bg1"/>
                </a:solidFill>
                <a:latin typeface="Arial Black" panose="020B0A04020102020204" pitchFamily="34" charset="0"/>
              </a:rPr>
              <a:t>for-those-rocks sign, not a keep-out sign.”  Ruby Dutcher</a:t>
            </a:r>
            <a:endParaRPr lang="en-US" i="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648255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potential triggers in the classroom?</a:t>
            </a:r>
            <a:endParaRPr lang="en-US" dirty="0"/>
          </a:p>
        </p:txBody>
      </p:sp>
      <p:sp>
        <p:nvSpPr>
          <p:cNvPr id="3" name="Content Placeholder 2"/>
          <p:cNvSpPr>
            <a:spLocks noGrp="1"/>
          </p:cNvSpPr>
          <p:nvPr>
            <p:ph sz="quarter" idx="13"/>
          </p:nvPr>
        </p:nvSpPr>
        <p:spPr/>
        <p:txBody>
          <a:bodyPr>
            <a:normAutofit lnSpcReduction="10000"/>
          </a:bodyPr>
          <a:lstStyle/>
          <a:p>
            <a:r>
              <a:rPr lang="en-US" dirty="0" smtClean="0">
                <a:latin typeface="Arial Black" panose="020B0A04020102020204" pitchFamily="34" charset="0"/>
              </a:rPr>
              <a:t>Sexual Violence</a:t>
            </a:r>
          </a:p>
          <a:p>
            <a:r>
              <a:rPr lang="en-US" dirty="0" smtClean="0">
                <a:latin typeface="Arial Black" panose="020B0A04020102020204" pitchFamily="34" charset="0"/>
              </a:rPr>
              <a:t>Relationship Violence</a:t>
            </a:r>
          </a:p>
          <a:p>
            <a:r>
              <a:rPr lang="en-US" dirty="0" smtClean="0">
                <a:latin typeface="Arial Black" panose="020B0A04020102020204" pitchFamily="34" charset="0"/>
              </a:rPr>
              <a:t>Racism and Racial Violence</a:t>
            </a:r>
          </a:p>
          <a:p>
            <a:r>
              <a:rPr lang="en-US" dirty="0" smtClean="0">
                <a:latin typeface="Arial Black" panose="020B0A04020102020204" pitchFamily="34" charset="0"/>
              </a:rPr>
              <a:t>Ableism</a:t>
            </a:r>
          </a:p>
          <a:p>
            <a:r>
              <a:rPr lang="en-US" dirty="0" smtClean="0">
                <a:latin typeface="Arial Black" panose="020B0A04020102020204" pitchFamily="34" charset="0"/>
              </a:rPr>
              <a:t>Bullying</a:t>
            </a:r>
          </a:p>
          <a:p>
            <a:r>
              <a:rPr lang="en-US" dirty="0" smtClean="0">
                <a:latin typeface="Arial Black" panose="020B0A04020102020204" pitchFamily="34" charset="0"/>
              </a:rPr>
              <a:t>Violence against LGBTQ+</a:t>
            </a:r>
          </a:p>
          <a:p>
            <a:r>
              <a:rPr lang="en-US" dirty="0" smtClean="0">
                <a:latin typeface="Arial Black" panose="020B0A04020102020204" pitchFamily="34" charset="0"/>
              </a:rPr>
              <a:t>Genocide</a:t>
            </a:r>
          </a:p>
        </p:txBody>
      </p:sp>
      <p:pic>
        <p:nvPicPr>
          <p:cNvPr id="5" name="Content Placeholder 4"/>
          <p:cNvPicPr>
            <a:picLocks noGrp="1" noChangeAspect="1"/>
          </p:cNvPicPr>
          <p:nvPr>
            <p:ph sz="quarter" idx="14"/>
          </p:nvPr>
        </p:nvPicPr>
        <p:blipFill>
          <a:blip r:embed="rId3"/>
          <a:stretch>
            <a:fillRect/>
          </a:stretch>
        </p:blipFill>
        <p:spPr>
          <a:xfrm>
            <a:off x="7992617" y="2063396"/>
            <a:ext cx="3090066" cy="2266049"/>
          </a:xfrm>
          <a:prstGeom prst="rect">
            <a:avLst/>
          </a:prstGeom>
        </p:spPr>
      </p:pic>
    </p:spTree>
    <p:extLst>
      <p:ext uri="{BB962C8B-B14F-4D97-AF65-F5344CB8AC3E}">
        <p14:creationId xmlns:p14="http://schemas.microsoft.com/office/powerpoint/2010/main" val="1746914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it matter?</a:t>
            </a:r>
            <a:endParaRPr lang="en-US" dirty="0"/>
          </a:p>
        </p:txBody>
      </p:sp>
      <p:sp>
        <p:nvSpPr>
          <p:cNvPr id="3" name="Content Placeholder 2"/>
          <p:cNvSpPr>
            <a:spLocks noGrp="1"/>
          </p:cNvSpPr>
          <p:nvPr>
            <p:ph sz="quarter" idx="13"/>
          </p:nvPr>
        </p:nvSpPr>
        <p:spPr>
          <a:xfrm>
            <a:off x="558800" y="1618896"/>
            <a:ext cx="10394707" cy="3311189"/>
          </a:xfrm>
        </p:spPr>
        <p:txBody>
          <a:bodyPr>
            <a:normAutofit/>
          </a:bodyPr>
          <a:lstStyle/>
          <a:p>
            <a:r>
              <a:rPr lang="en-US" sz="2400" dirty="0" smtClean="0">
                <a:latin typeface="Arial Black" panose="020B0A04020102020204" pitchFamily="34" charset="0"/>
              </a:rPr>
              <a:t>Federal compliance and ADA Accommodations</a:t>
            </a:r>
          </a:p>
          <a:p>
            <a:r>
              <a:rPr lang="en-US" sz="2400" dirty="0" smtClean="0">
                <a:latin typeface="Arial Black" panose="020B0A04020102020204" pitchFamily="34" charset="0"/>
              </a:rPr>
              <a:t>Intellectual engagement vs. emotional avoidance</a:t>
            </a:r>
          </a:p>
          <a:p>
            <a:r>
              <a:rPr lang="en-US" sz="2400" dirty="0" smtClean="0">
                <a:latin typeface="Arial Black" panose="020B0A04020102020204" pitchFamily="34" charset="0"/>
              </a:rPr>
              <a:t>Classroom diversity of experience and thought</a:t>
            </a:r>
          </a:p>
          <a:p>
            <a:r>
              <a:rPr lang="en-US" sz="2400" dirty="0" smtClean="0">
                <a:latin typeface="Arial Black" panose="020B0A04020102020204" pitchFamily="34" charset="0"/>
              </a:rPr>
              <a:t>Creates more inclusive classroom community</a:t>
            </a:r>
            <a:endParaRPr lang="en-US" sz="2400" dirty="0">
              <a:latin typeface="Arial Black" panose="020B0A04020102020204" pitchFamily="34" charset="0"/>
            </a:endParaRPr>
          </a:p>
        </p:txBody>
      </p:sp>
    </p:spTree>
    <p:extLst>
      <p:ext uri="{BB962C8B-B14F-4D97-AF65-F5344CB8AC3E}">
        <p14:creationId xmlns:p14="http://schemas.microsoft.com/office/powerpoint/2010/main" val="5453852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Engagement and diversity</a:t>
            </a:r>
            <a:endParaRPr lang="en-US" dirty="0"/>
          </a:p>
        </p:txBody>
      </p:sp>
      <p:sp>
        <p:nvSpPr>
          <p:cNvPr id="3" name="Content Placeholder 2"/>
          <p:cNvSpPr>
            <a:spLocks noGrp="1"/>
          </p:cNvSpPr>
          <p:nvPr>
            <p:ph sz="quarter" idx="13"/>
          </p:nvPr>
        </p:nvSpPr>
        <p:spPr/>
        <p:txBody>
          <a:bodyPr>
            <a:normAutofit fontScale="92500" lnSpcReduction="20000"/>
          </a:bodyPr>
          <a:lstStyle/>
          <a:p>
            <a:r>
              <a:rPr lang="en-US" dirty="0" smtClean="0">
                <a:latin typeface="Arial Black" panose="020B0A04020102020204" pitchFamily="34" charset="0"/>
              </a:rPr>
              <a:t>Forewarning can alleviate/eliminate experiencing sudden shock or trauma that pulls student out of content</a:t>
            </a:r>
          </a:p>
          <a:p>
            <a:r>
              <a:rPr lang="en-US" dirty="0" smtClean="0">
                <a:latin typeface="Arial Black" panose="020B0A04020102020204" pitchFamily="34" charset="0"/>
              </a:rPr>
              <a:t>Shock can lead to a student being unable to analyze a text from an academic perspective</a:t>
            </a:r>
            <a:endParaRPr lang="en-US" dirty="0">
              <a:latin typeface="Arial Black" panose="020B0A04020102020204" pitchFamily="34" charset="0"/>
            </a:endParaRPr>
          </a:p>
          <a:p>
            <a:r>
              <a:rPr lang="en-US" dirty="0" smtClean="0">
                <a:latin typeface="Arial Black" panose="020B0A04020102020204" pitchFamily="34" charset="0"/>
              </a:rPr>
              <a:t>Helps to ensure transparency in the classroom</a:t>
            </a:r>
          </a:p>
          <a:p>
            <a:r>
              <a:rPr lang="en-US" dirty="0" smtClean="0">
                <a:latin typeface="Arial Black" panose="020B0A04020102020204" pitchFamily="34" charset="0"/>
              </a:rPr>
              <a:t>Foster authentic discourse – not a safe space as in protected, but safe in that a student will be heard</a:t>
            </a:r>
          </a:p>
          <a:p>
            <a:r>
              <a:rPr lang="en-US" dirty="0" smtClean="0">
                <a:latin typeface="Arial Black" panose="020B0A04020102020204" pitchFamily="34" charset="0"/>
              </a:rPr>
              <a:t>“dialogue and discussion may occur only after individuals perceive trust and respect.”</a:t>
            </a:r>
          </a:p>
        </p:txBody>
      </p:sp>
      <p:sp>
        <p:nvSpPr>
          <p:cNvPr id="4" name="TextBox 3"/>
          <p:cNvSpPr txBox="1"/>
          <p:nvPr/>
        </p:nvSpPr>
        <p:spPr>
          <a:xfrm>
            <a:off x="177801" y="5854700"/>
            <a:ext cx="11157413"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Hickey, Jeremiah. "Exempting the University: Trigger Warnings and Intellectual Space." </a:t>
            </a:r>
            <a:r>
              <a:rPr lang="en-US" sz="1400" i="1" dirty="0">
                <a:solidFill>
                  <a:schemeClr val="bg1"/>
                </a:solidFill>
                <a:latin typeface="Arial" panose="020B0604020202020204" pitchFamily="34" charset="0"/>
                <a:cs typeface="Arial" panose="020B0604020202020204" pitchFamily="34" charset="0"/>
              </a:rPr>
              <a:t>First Amendment Studies</a:t>
            </a:r>
            <a:r>
              <a:rPr lang="en-US" sz="1400" dirty="0">
                <a:solidFill>
                  <a:schemeClr val="bg1"/>
                </a:solidFill>
                <a:latin typeface="Arial" panose="020B0604020202020204" pitchFamily="34" charset="0"/>
                <a:cs typeface="Arial" panose="020B0604020202020204" pitchFamily="34" charset="0"/>
              </a:rPr>
              <a:t> 50.2 (2016): 70-82. Web.</a:t>
            </a:r>
          </a:p>
        </p:txBody>
      </p:sp>
    </p:spTree>
    <p:extLst>
      <p:ext uri="{BB962C8B-B14F-4D97-AF65-F5344CB8AC3E}">
        <p14:creationId xmlns:p14="http://schemas.microsoft.com/office/powerpoint/2010/main" val="5963755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give a trigger warning</a:t>
            </a:r>
            <a:endParaRPr lang="en-US" dirty="0"/>
          </a:p>
        </p:txBody>
      </p:sp>
      <p:sp>
        <p:nvSpPr>
          <p:cNvPr id="3" name="Content Placeholder 2"/>
          <p:cNvSpPr>
            <a:spLocks noGrp="1"/>
          </p:cNvSpPr>
          <p:nvPr>
            <p:ph sz="quarter" idx="13"/>
          </p:nvPr>
        </p:nvSpPr>
        <p:spPr>
          <a:xfrm>
            <a:off x="685801" y="1733196"/>
            <a:ext cx="10394707" cy="3311189"/>
          </a:xfrm>
        </p:spPr>
        <p:txBody>
          <a:bodyPr/>
          <a:lstStyle/>
          <a:p>
            <a:r>
              <a:rPr lang="en-US" dirty="0" smtClean="0">
                <a:latin typeface="Arial Black" panose="020B0A04020102020204" pitchFamily="34" charset="0"/>
              </a:rPr>
              <a:t>On the syllabus </a:t>
            </a:r>
          </a:p>
          <a:p>
            <a:r>
              <a:rPr lang="en-US" dirty="0" smtClean="0">
                <a:latin typeface="Arial Black" panose="020B0A04020102020204" pitchFamily="34" charset="0"/>
              </a:rPr>
              <a:t>Be specific – does the course need a warning, or just specific content on a specific date?</a:t>
            </a:r>
          </a:p>
          <a:p>
            <a:r>
              <a:rPr lang="en-US" dirty="0" smtClean="0">
                <a:latin typeface="Arial Black" panose="020B0A04020102020204" pitchFamily="34" charset="0"/>
              </a:rPr>
              <a:t>In Prior class and/or electronically prior to the class date with triggering material</a:t>
            </a:r>
          </a:p>
          <a:p>
            <a:r>
              <a:rPr lang="en-US" dirty="0" smtClean="0">
                <a:latin typeface="Arial Black" panose="020B0A04020102020204" pitchFamily="34" charset="0"/>
              </a:rPr>
              <a:t>At the start of the class – Does not allow student the opportunity to prepare to engage w/content</a:t>
            </a:r>
            <a:endParaRPr lang="en-US" dirty="0">
              <a:latin typeface="Arial Black" panose="020B0A04020102020204" pitchFamily="34" charset="0"/>
            </a:endParaRPr>
          </a:p>
        </p:txBody>
      </p:sp>
    </p:spTree>
    <p:extLst>
      <p:ext uri="{BB962C8B-B14F-4D97-AF65-F5344CB8AC3E}">
        <p14:creationId xmlns:p14="http://schemas.microsoft.com/office/powerpoint/2010/main" val="1101204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Crafting a trigger warning</a:t>
            </a:r>
            <a:endParaRPr lang="en-US" dirty="0"/>
          </a:p>
        </p:txBody>
      </p:sp>
      <p:sp>
        <p:nvSpPr>
          <p:cNvPr id="3" name="Content Placeholder 2"/>
          <p:cNvSpPr>
            <a:spLocks noGrp="1"/>
          </p:cNvSpPr>
          <p:nvPr>
            <p:ph sz="quarter" idx="13"/>
          </p:nvPr>
        </p:nvSpPr>
        <p:spPr>
          <a:xfrm>
            <a:off x="685801" y="1720496"/>
            <a:ext cx="10394707" cy="3311189"/>
          </a:xfrm>
        </p:spPr>
        <p:txBody>
          <a:bodyPr>
            <a:normAutofit fontScale="85000" lnSpcReduction="10000"/>
          </a:bodyPr>
          <a:lstStyle/>
          <a:p>
            <a:r>
              <a:rPr lang="en-US" dirty="0" smtClean="0">
                <a:latin typeface="Arial Black" panose="020B0A04020102020204" pitchFamily="34" charset="0"/>
              </a:rPr>
              <a:t>Note the specific content and context you think may be triggering for individuals who have experienced trauma(e.g. “warning for graphic depiction of sexual violence”; “Content Warning: Suicide”)</a:t>
            </a:r>
          </a:p>
          <a:p>
            <a:r>
              <a:rPr lang="en-US" dirty="0" smtClean="0">
                <a:latin typeface="Arial Black" panose="020B0A04020102020204" pitchFamily="34" charset="0"/>
              </a:rPr>
              <a:t>Be concise. You do not need to provide a rationale for your decision to provide a warning.</a:t>
            </a:r>
          </a:p>
          <a:p>
            <a:r>
              <a:rPr lang="en-US" dirty="0" smtClean="0">
                <a:latin typeface="Arial Black" panose="020B0A04020102020204" pitchFamily="34" charset="0"/>
              </a:rPr>
              <a:t>Be prepared to share resources for students who may have triggering or difficult responses (Student counseling services, student access and accommodations services, Redbird CARE, Title IX)</a:t>
            </a:r>
          </a:p>
          <a:p>
            <a:r>
              <a:rPr lang="en-US" dirty="0" smtClean="0">
                <a:latin typeface="Arial Black" panose="020B0A04020102020204" pitchFamily="34" charset="0"/>
              </a:rPr>
              <a:t>Be open to conversations with students regarding the content</a:t>
            </a:r>
            <a:endParaRPr lang="en-US" dirty="0">
              <a:latin typeface="Arial Black" panose="020B0A04020102020204" pitchFamily="34" charset="0"/>
            </a:endParaRPr>
          </a:p>
        </p:txBody>
      </p:sp>
    </p:spTree>
    <p:extLst>
      <p:ext uri="{BB962C8B-B14F-4D97-AF65-F5344CB8AC3E}">
        <p14:creationId xmlns:p14="http://schemas.microsoft.com/office/powerpoint/2010/main" val="12364456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for your Syllabus</a:t>
            </a:r>
            <a:endParaRPr lang="en-US" dirty="0"/>
          </a:p>
        </p:txBody>
      </p:sp>
      <p:sp>
        <p:nvSpPr>
          <p:cNvPr id="3" name="Content Placeholder 2"/>
          <p:cNvSpPr>
            <a:spLocks noGrp="1"/>
          </p:cNvSpPr>
          <p:nvPr>
            <p:ph sz="quarter" idx="13"/>
          </p:nvPr>
        </p:nvSpPr>
        <p:spPr>
          <a:xfrm>
            <a:off x="685800" y="2024742"/>
            <a:ext cx="10394707" cy="3349843"/>
          </a:xfrm>
        </p:spPr>
        <p:txBody>
          <a:bodyPr>
            <a:normAutofit fontScale="70000" lnSpcReduction="20000"/>
          </a:bodyPr>
          <a:lstStyle/>
          <a:p>
            <a:pPr marL="0" indent="0">
              <a:buNone/>
            </a:pPr>
            <a:r>
              <a:rPr lang="en-US" i="1" dirty="0" smtClean="0">
                <a:latin typeface="Arial Black" panose="020B0A04020102020204" pitchFamily="34" charset="0"/>
              </a:rPr>
              <a:t>Course Content Note</a:t>
            </a:r>
          </a:p>
          <a:p>
            <a:pPr marL="0" indent="0">
              <a:buNone/>
            </a:pPr>
            <a:r>
              <a:rPr lang="en-US" i="1" dirty="0" smtClean="0">
                <a:latin typeface="Arial Black" panose="020B0A04020102020204" pitchFamily="34" charset="0"/>
              </a:rPr>
              <a:t>At </a:t>
            </a:r>
            <a:r>
              <a:rPr lang="en-US" i="1" dirty="0">
                <a:latin typeface="Arial Black" panose="020B0A04020102020204" pitchFamily="34" charset="0"/>
              </a:rPr>
              <a:t>times this semester we will be discussing historical events that may be disturbing, even traumatizing, to some students. If you ever feel the need to step outside during one of these discussions, either for a short time or for the rest of the class session, you may always do so without academic penalty. (You will, however, be responsible for any material you miss. If you do leave the room for a significant time, please make arrangements to get notes from another student or see me individually.)</a:t>
            </a:r>
            <a:endParaRPr lang="en-US" dirty="0">
              <a:latin typeface="Arial Black" panose="020B0A04020102020204" pitchFamily="34" charset="0"/>
            </a:endParaRPr>
          </a:p>
          <a:p>
            <a:pPr marL="0" indent="0">
              <a:buNone/>
            </a:pPr>
            <a:r>
              <a:rPr lang="en-US" i="1" dirty="0">
                <a:latin typeface="Arial Black" panose="020B0A04020102020204" pitchFamily="34" charset="0"/>
              </a:rPr>
              <a:t>If you ever wish to discuss your personal reactions to this material, either with the class or with me afterwards, I welcome such discussion as an appropriate part of our coursework</a:t>
            </a:r>
            <a:r>
              <a:rPr lang="en-US" i="1" dirty="0" smtClean="0">
                <a:latin typeface="Arial Black" panose="020B0A04020102020204" pitchFamily="34" charset="0"/>
              </a:rPr>
              <a:t>.”</a:t>
            </a:r>
            <a:endParaRPr lang="en-US" dirty="0">
              <a:latin typeface="Arial Black" panose="020B0A04020102020204" pitchFamily="34" charset="0"/>
            </a:endParaRPr>
          </a:p>
          <a:p>
            <a:pPr marL="0" indent="0">
              <a:buNone/>
            </a:pPr>
            <a:r>
              <a:rPr lang="en-US" dirty="0" smtClean="0"/>
              <a:t>Johnston, Angus.  “Why I’ll Add a Trigger Warning,” </a:t>
            </a:r>
            <a:r>
              <a:rPr lang="en-US" dirty="0"/>
              <a:t>, Inside Higher </a:t>
            </a:r>
            <a:r>
              <a:rPr lang="en-US" dirty="0" smtClean="0"/>
              <a:t>Education: May 29, 2014</a:t>
            </a:r>
            <a:endParaRPr lang="en-US" dirty="0"/>
          </a:p>
        </p:txBody>
      </p:sp>
    </p:spTree>
    <p:extLst>
      <p:ext uri="{BB962C8B-B14F-4D97-AF65-F5344CB8AC3E}">
        <p14:creationId xmlns:p14="http://schemas.microsoft.com/office/powerpoint/2010/main" val="19272117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Warning for your Syllabus</a:t>
            </a:r>
            <a:endParaRPr lang="en-US" dirty="0"/>
          </a:p>
        </p:txBody>
      </p:sp>
      <p:sp>
        <p:nvSpPr>
          <p:cNvPr id="3" name="Content Placeholder 2"/>
          <p:cNvSpPr>
            <a:spLocks noGrp="1"/>
          </p:cNvSpPr>
          <p:nvPr>
            <p:ph sz="quarter" idx="13"/>
          </p:nvPr>
        </p:nvSpPr>
        <p:spPr>
          <a:xfrm>
            <a:off x="685800" y="1837766"/>
            <a:ext cx="10394707" cy="3536820"/>
          </a:xfrm>
        </p:spPr>
        <p:txBody>
          <a:bodyPr>
            <a:normAutofit fontScale="77500" lnSpcReduction="20000"/>
          </a:bodyPr>
          <a:lstStyle/>
          <a:p>
            <a:pPr marL="0" indent="0">
              <a:buNone/>
            </a:pPr>
            <a:r>
              <a:rPr lang="en-US" dirty="0" smtClean="0">
                <a:latin typeface="Arial Black" panose="020B0A04020102020204" pitchFamily="34" charset="0"/>
              </a:rPr>
              <a:t>At times this semester, we will be reviewing topics such as: _____________.  Please review the syllabus ahead of time to make yourself aware of the topics that will be presented and their timing.  As part of the discussion for this course, students are encouraged to share their thoughts.  If thoughts become overwhelming, traumatizing, or get in the way of your studies, The university has several resources available to you.</a:t>
            </a:r>
          </a:p>
          <a:p>
            <a:pPr marL="0" indent="0">
              <a:buNone/>
            </a:pPr>
            <a:r>
              <a:rPr lang="en-US" dirty="0" smtClean="0">
                <a:latin typeface="Arial Black" panose="020B0A04020102020204" pitchFamily="34" charset="0"/>
              </a:rPr>
              <a:t>Student </a:t>
            </a:r>
            <a:r>
              <a:rPr lang="en-US" dirty="0">
                <a:latin typeface="Arial Black" panose="020B0A04020102020204" pitchFamily="34" charset="0"/>
              </a:rPr>
              <a:t>Counseling Services: </a:t>
            </a:r>
            <a:r>
              <a:rPr lang="en-US" dirty="0">
                <a:latin typeface="Arial Black" panose="020B0A04020102020204" pitchFamily="34" charset="0"/>
                <a:hlinkClick r:id="rId2"/>
              </a:rPr>
              <a:t>http://counseling.illinoisstate.edu</a:t>
            </a:r>
            <a:r>
              <a:rPr lang="en-US" dirty="0" smtClean="0">
                <a:latin typeface="Arial Black" panose="020B0A04020102020204" pitchFamily="34" charset="0"/>
                <a:hlinkClick r:id="rId2"/>
              </a:rPr>
              <a:t>/</a:t>
            </a:r>
            <a:endParaRPr lang="en-US" dirty="0" smtClean="0">
              <a:latin typeface="Arial Black" panose="020B0A04020102020204" pitchFamily="34" charset="0"/>
            </a:endParaRPr>
          </a:p>
          <a:p>
            <a:pPr marL="0" indent="0">
              <a:buNone/>
            </a:pPr>
            <a:r>
              <a:rPr lang="en-US" sz="1800" dirty="0" smtClean="0">
                <a:latin typeface="Arial Black" panose="020B0A04020102020204" pitchFamily="34" charset="0"/>
              </a:rPr>
              <a:t>Student Access and </a:t>
            </a:r>
            <a:r>
              <a:rPr lang="en-US" sz="1800" dirty="0">
                <a:latin typeface="Arial Black" panose="020B0A04020102020204" pitchFamily="34" charset="0"/>
              </a:rPr>
              <a:t>Accommodation </a:t>
            </a:r>
            <a:r>
              <a:rPr lang="en-US" sz="1800" dirty="0" smtClean="0">
                <a:latin typeface="Arial Black" panose="020B0A04020102020204" pitchFamily="34" charset="0"/>
              </a:rPr>
              <a:t>Services:  </a:t>
            </a:r>
            <a:r>
              <a:rPr lang="en-US" sz="1800" dirty="0" smtClean="0">
                <a:latin typeface="Arial Black" panose="020B0A04020102020204" pitchFamily="34" charset="0"/>
                <a:hlinkClick r:id="rId3"/>
              </a:rPr>
              <a:t>http</a:t>
            </a:r>
            <a:r>
              <a:rPr lang="en-US" sz="1800" dirty="0">
                <a:latin typeface="Arial Black" panose="020B0A04020102020204" pitchFamily="34" charset="0"/>
                <a:hlinkClick r:id="rId3"/>
              </a:rPr>
              <a:t>://studentaccess.illinoisstate.edu</a:t>
            </a:r>
            <a:r>
              <a:rPr lang="en-US" sz="1800" dirty="0" smtClean="0">
                <a:latin typeface="Arial Black" panose="020B0A04020102020204" pitchFamily="34" charset="0"/>
                <a:hlinkClick r:id="rId3"/>
              </a:rPr>
              <a:t>/</a:t>
            </a:r>
            <a:endParaRPr lang="en-US" sz="1800" dirty="0" smtClean="0">
              <a:latin typeface="Arial Black" panose="020B0A04020102020204" pitchFamily="34" charset="0"/>
            </a:endParaRPr>
          </a:p>
          <a:p>
            <a:pPr marL="0" indent="0">
              <a:buNone/>
            </a:pPr>
            <a:r>
              <a:rPr lang="en-US" dirty="0" smtClean="0">
                <a:latin typeface="Arial Black" panose="020B0A04020102020204" pitchFamily="34" charset="0"/>
              </a:rPr>
              <a:t>I also welcome conversations regarding the material either with the class or with me afterwards as an appropriate part of our coursework.</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5975197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Verbal In-Class Warnings</a:t>
            </a:r>
            <a:endParaRPr lang="en-US" dirty="0"/>
          </a:p>
        </p:txBody>
      </p:sp>
      <p:sp>
        <p:nvSpPr>
          <p:cNvPr id="3" name="Content Placeholder 2"/>
          <p:cNvSpPr>
            <a:spLocks noGrp="1"/>
          </p:cNvSpPr>
          <p:nvPr>
            <p:ph sz="quarter" idx="13"/>
          </p:nvPr>
        </p:nvSpPr>
        <p:spPr/>
        <p:txBody>
          <a:bodyPr/>
          <a:lstStyle/>
          <a:p>
            <a:pPr marL="0" indent="0">
              <a:buNone/>
            </a:pPr>
            <a:r>
              <a:rPr lang="en-US" dirty="0" smtClean="0">
                <a:latin typeface="Arial Black" panose="020B0A04020102020204" pitchFamily="34" charset="0"/>
              </a:rPr>
              <a:t>As a reminder, Next class we will be discussing:___________________.  Because of the topic, this material could be disturbing.  Please come to class prepared to engage in this content.  </a:t>
            </a:r>
            <a:r>
              <a:rPr lang="en-US" dirty="0">
                <a:latin typeface="Arial Black" panose="020B0A04020102020204" pitchFamily="34" charset="0"/>
              </a:rPr>
              <a:t>I</a:t>
            </a:r>
            <a:r>
              <a:rPr lang="en-US" dirty="0" smtClean="0">
                <a:latin typeface="Arial Black" panose="020B0A04020102020204" pitchFamily="34" charset="0"/>
              </a:rPr>
              <a:t>f you have any concerns, please do not hesitate to contact me before or after class.</a:t>
            </a:r>
            <a:endParaRPr lang="en-US" dirty="0">
              <a:latin typeface="Arial Black" panose="020B0A04020102020204" pitchFamily="34" charset="0"/>
            </a:endParaRPr>
          </a:p>
        </p:txBody>
      </p:sp>
    </p:spTree>
    <p:extLst>
      <p:ext uri="{BB962C8B-B14F-4D97-AF65-F5344CB8AC3E}">
        <p14:creationId xmlns:p14="http://schemas.microsoft.com/office/powerpoint/2010/main" val="545871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280686"/>
            <a:ext cx="10396882" cy="1151965"/>
          </a:xfrm>
        </p:spPr>
        <p:txBody>
          <a:bodyPr/>
          <a:lstStyle/>
          <a:p>
            <a:r>
              <a:rPr lang="en-US" dirty="0" smtClean="0"/>
              <a:t>Introductions</a:t>
            </a:r>
            <a:endParaRPr lang="en-US" dirty="0"/>
          </a:p>
        </p:txBody>
      </p:sp>
      <p:sp>
        <p:nvSpPr>
          <p:cNvPr id="3" name="Content Placeholder 2"/>
          <p:cNvSpPr>
            <a:spLocks noGrp="1"/>
          </p:cNvSpPr>
          <p:nvPr>
            <p:ph sz="quarter" idx="13"/>
          </p:nvPr>
        </p:nvSpPr>
        <p:spPr>
          <a:xfrm>
            <a:off x="581628" y="1820328"/>
            <a:ext cx="10394707" cy="3311189"/>
          </a:xfrm>
        </p:spPr>
        <p:txBody>
          <a:bodyPr>
            <a:noAutofit/>
          </a:bodyPr>
          <a:lstStyle/>
          <a:p>
            <a:r>
              <a:rPr lang="en-US" sz="2600" i="1" dirty="0" smtClean="0">
                <a:latin typeface="Arial Black" panose="020B0A04020102020204" pitchFamily="34" charset="0"/>
              </a:rPr>
              <a:t>Ashley Fritz</a:t>
            </a:r>
            <a:r>
              <a:rPr lang="en-US" sz="2600" dirty="0" smtClean="0">
                <a:latin typeface="Arial Black" panose="020B0A04020102020204" pitchFamily="34" charset="0"/>
              </a:rPr>
              <a:t>, Deputy Title IX coordinator</a:t>
            </a:r>
          </a:p>
          <a:p>
            <a:r>
              <a:rPr lang="en-US" sz="2600" i="1" dirty="0">
                <a:latin typeface="Arial Black" panose="020B0A04020102020204" pitchFamily="34" charset="0"/>
              </a:rPr>
              <a:t>Lori A. Henehan</a:t>
            </a:r>
            <a:r>
              <a:rPr lang="en-US" sz="2600" dirty="0">
                <a:latin typeface="Arial Black" panose="020B0A04020102020204" pitchFamily="34" charset="0"/>
              </a:rPr>
              <a:t>, MS, </a:t>
            </a:r>
            <a:r>
              <a:rPr lang="en-US" sz="2600" dirty="0" smtClean="0">
                <a:latin typeface="Arial Black" panose="020B0A04020102020204" pitchFamily="34" charset="0"/>
              </a:rPr>
              <a:t>CRC; Coordinator of Accommodation Services, Student Access and accommodation services</a:t>
            </a:r>
            <a:endParaRPr lang="en-US" sz="2600" dirty="0">
              <a:latin typeface="Arial Black" panose="020B0A04020102020204" pitchFamily="34" charset="0"/>
            </a:endParaRPr>
          </a:p>
          <a:p>
            <a:r>
              <a:rPr lang="en-US" sz="2600" i="1" dirty="0" smtClean="0">
                <a:latin typeface="Arial Black" panose="020B0A04020102020204" pitchFamily="34" charset="0"/>
              </a:rPr>
              <a:t>Gail Trimpe-Morrow</a:t>
            </a:r>
            <a:r>
              <a:rPr lang="en-US" sz="2600" dirty="0" smtClean="0">
                <a:latin typeface="Arial Black" panose="020B0A04020102020204" pitchFamily="34" charset="0"/>
              </a:rPr>
              <a:t>, M.S., L.P.C., Staff Counselor &amp; Coordinator of Sexual Assault Prevention and Survivor Services, Student Counseling Services</a:t>
            </a:r>
            <a:endParaRPr lang="en-US" sz="2600" dirty="0">
              <a:latin typeface="Arial Black" panose="020B0A04020102020204" pitchFamily="34" charset="0"/>
            </a:endParaRPr>
          </a:p>
        </p:txBody>
      </p:sp>
    </p:spTree>
    <p:extLst>
      <p:ext uri="{BB962C8B-B14F-4D97-AF65-F5344CB8AC3E}">
        <p14:creationId xmlns:p14="http://schemas.microsoft.com/office/powerpoint/2010/main" val="42016487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88089"/>
            <a:ext cx="10396882" cy="1151965"/>
          </a:xfrm>
        </p:spPr>
        <p:txBody>
          <a:bodyPr/>
          <a:lstStyle/>
          <a:p>
            <a:r>
              <a:rPr lang="en-US" dirty="0" smtClean="0"/>
              <a:t>Resources for:</a:t>
            </a:r>
            <a:endParaRPr lang="en-US" dirty="0"/>
          </a:p>
        </p:txBody>
      </p:sp>
      <p:sp>
        <p:nvSpPr>
          <p:cNvPr id="3" name="Content Placeholder 2"/>
          <p:cNvSpPr>
            <a:spLocks noGrp="1"/>
          </p:cNvSpPr>
          <p:nvPr>
            <p:ph sz="quarter" idx="13"/>
          </p:nvPr>
        </p:nvSpPr>
        <p:spPr>
          <a:xfrm>
            <a:off x="222814" y="1340054"/>
            <a:ext cx="10622664" cy="4357584"/>
          </a:xfrm>
        </p:spPr>
        <p:txBody>
          <a:bodyPr>
            <a:normAutofit fontScale="92500" lnSpcReduction="20000"/>
          </a:bodyPr>
          <a:lstStyle/>
          <a:p>
            <a:r>
              <a:rPr lang="en-US" dirty="0" smtClean="0">
                <a:latin typeface="Arial Black" panose="020B0A04020102020204" pitchFamily="34" charset="0"/>
              </a:rPr>
              <a:t>Help crafting a trigger warning</a:t>
            </a:r>
          </a:p>
          <a:p>
            <a:pPr lvl="1"/>
            <a:r>
              <a:rPr lang="en-US" dirty="0" smtClean="0">
                <a:latin typeface="Arial Black" panose="020B0A04020102020204" pitchFamily="34" charset="0"/>
              </a:rPr>
              <a:t>Center for Teaching and Learning – Dana Karraker and Mayuko Nakamura, Also </a:t>
            </a:r>
            <a:r>
              <a:rPr lang="en-US" dirty="0">
                <a:latin typeface="Arial Black" panose="020B0A04020102020204" pitchFamily="34" charset="0"/>
              </a:rPr>
              <a:t>Hot </a:t>
            </a:r>
            <a:r>
              <a:rPr lang="en-US" dirty="0" smtClean="0">
                <a:latin typeface="Arial Black" panose="020B0A04020102020204" pitchFamily="34" charset="0"/>
              </a:rPr>
              <a:t>Moments Podcasts</a:t>
            </a:r>
          </a:p>
          <a:p>
            <a:pPr lvl="1"/>
            <a:r>
              <a:rPr lang="en-US" dirty="0" smtClean="0">
                <a:latin typeface="Arial Black" panose="020B0A04020102020204" pitchFamily="34" charset="0"/>
                <a:hlinkClick r:id="rId2"/>
              </a:rPr>
              <a:t>http</a:t>
            </a:r>
            <a:r>
              <a:rPr lang="en-US" dirty="0">
                <a:latin typeface="Arial Black" panose="020B0A04020102020204" pitchFamily="34" charset="0"/>
                <a:hlinkClick r:id="rId2"/>
              </a:rPr>
              <a:t>://</a:t>
            </a:r>
            <a:r>
              <a:rPr lang="en-US" dirty="0" smtClean="0">
                <a:latin typeface="Arial Black" panose="020B0A04020102020204" pitchFamily="34" charset="0"/>
                <a:hlinkClick r:id="rId2"/>
              </a:rPr>
              <a:t>ctlt.illinoisstate.edu/podcast/2016/ep015.shtml</a:t>
            </a:r>
            <a:endParaRPr lang="en-US" dirty="0" smtClean="0">
              <a:latin typeface="Arial Black" panose="020B0A04020102020204" pitchFamily="34" charset="0"/>
            </a:endParaRPr>
          </a:p>
          <a:p>
            <a:r>
              <a:rPr lang="en-US" dirty="0" smtClean="0">
                <a:latin typeface="Arial Black" panose="020B0A04020102020204" pitchFamily="34" charset="0"/>
              </a:rPr>
              <a:t>Help accommodating a student’s request regarding work, attendance, or materials</a:t>
            </a:r>
          </a:p>
          <a:p>
            <a:pPr lvl="1"/>
            <a:r>
              <a:rPr lang="en-US" dirty="0" smtClean="0">
                <a:latin typeface="Arial Black" panose="020B0A04020102020204" pitchFamily="34" charset="0"/>
              </a:rPr>
              <a:t>Student Access and Accommodation Services</a:t>
            </a:r>
          </a:p>
          <a:p>
            <a:r>
              <a:rPr lang="en-US" dirty="0" smtClean="0">
                <a:latin typeface="Arial Black" panose="020B0A04020102020204" pitchFamily="34" charset="0"/>
              </a:rPr>
              <a:t>Helping a student report or access resources</a:t>
            </a:r>
            <a:endParaRPr lang="en-US" sz="900" dirty="0" smtClean="0">
              <a:latin typeface="Arial Black" panose="020B0A04020102020204" pitchFamily="34" charset="0"/>
            </a:endParaRPr>
          </a:p>
          <a:p>
            <a:pPr lvl="1"/>
            <a:r>
              <a:rPr lang="en-US" dirty="0" smtClean="0">
                <a:latin typeface="Arial Black" panose="020B0A04020102020204" pitchFamily="34" charset="0"/>
              </a:rPr>
              <a:t>Student Affairs Title IX</a:t>
            </a:r>
          </a:p>
          <a:p>
            <a:pPr lvl="1"/>
            <a:r>
              <a:rPr lang="en-US" dirty="0" smtClean="0">
                <a:latin typeface="Arial Black" panose="020B0A04020102020204" pitchFamily="34" charset="0"/>
              </a:rPr>
              <a:t>Student Counseling Services</a:t>
            </a:r>
          </a:p>
          <a:p>
            <a:pPr lvl="1"/>
            <a:r>
              <a:rPr lang="en-US" dirty="0" smtClean="0">
                <a:latin typeface="Arial Black" panose="020B0A04020102020204" pitchFamily="34" charset="0"/>
              </a:rPr>
              <a:t>Redbird Care Team</a:t>
            </a:r>
          </a:p>
          <a:p>
            <a:pPr lvl="1"/>
            <a:r>
              <a:rPr lang="en-US" dirty="0" smtClean="0">
                <a:latin typeface="Arial Black" panose="020B0A04020102020204" pitchFamily="34" charset="0"/>
              </a:rPr>
              <a:t>A Guide to Helping Students Get help (Dean of students)</a:t>
            </a:r>
          </a:p>
          <a:p>
            <a:pPr marL="457200" lvl="1" indent="0">
              <a:buNone/>
            </a:pPr>
            <a:r>
              <a:rPr lang="en-US" dirty="0">
                <a:solidFill>
                  <a:srgbClr val="C00000"/>
                </a:solidFill>
                <a:latin typeface="Arial Black" panose="020B0A04020102020204" pitchFamily="34" charset="0"/>
              </a:rPr>
              <a:t>    </a:t>
            </a:r>
            <a:r>
              <a:rPr lang="en-US" dirty="0">
                <a:solidFill>
                  <a:srgbClr val="C00000"/>
                </a:solidFill>
                <a:latin typeface="Arial Black" panose="020B0A04020102020204" pitchFamily="34" charset="0"/>
                <a:hlinkClick r:id="rId3"/>
              </a:rPr>
              <a:t>http://</a:t>
            </a:r>
            <a:r>
              <a:rPr lang="en-US" dirty="0" smtClean="0">
                <a:solidFill>
                  <a:srgbClr val="C00000"/>
                </a:solidFill>
                <a:latin typeface="Arial Black" panose="020B0A04020102020204" pitchFamily="34" charset="0"/>
                <a:hlinkClick r:id="rId3"/>
              </a:rPr>
              <a:t>studentaffairs.illinoisstate.edu/who/safety/help.php</a:t>
            </a:r>
            <a:endParaRPr lang="en-US" dirty="0" smtClean="0">
              <a:solidFill>
                <a:srgbClr val="C00000"/>
              </a:solidFill>
              <a:latin typeface="Arial Black" panose="020B0A04020102020204" pitchFamily="34" charset="0"/>
            </a:endParaRPr>
          </a:p>
          <a:p>
            <a:pPr marL="457200" lvl="1" indent="0">
              <a:buNone/>
            </a:pPr>
            <a:endParaRPr lang="en-US" dirty="0" smtClean="0">
              <a:latin typeface="Arial Black" panose="020B0A04020102020204" pitchFamily="34" charset="0"/>
            </a:endParaRPr>
          </a:p>
        </p:txBody>
      </p:sp>
    </p:spTree>
    <p:extLst>
      <p:ext uri="{BB962C8B-B14F-4D97-AF65-F5344CB8AC3E}">
        <p14:creationId xmlns:p14="http://schemas.microsoft.com/office/powerpoint/2010/main" val="4216303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quarter" idx="13"/>
          </p:nvPr>
        </p:nvSpPr>
        <p:spPr/>
        <p:txBody>
          <a:bodyPr/>
          <a:lstStyle/>
          <a:p>
            <a:r>
              <a:rPr lang="en-US" dirty="0" smtClean="0">
                <a:latin typeface="Arial Black" panose="020B0A04020102020204" pitchFamily="34" charset="0"/>
              </a:rPr>
              <a:t>Snap Shot of our Students</a:t>
            </a:r>
          </a:p>
          <a:p>
            <a:r>
              <a:rPr lang="en-US" dirty="0" smtClean="0">
                <a:latin typeface="Arial Black" panose="020B0A04020102020204" pitchFamily="34" charset="0"/>
              </a:rPr>
              <a:t>What Happens when A Student is Triggered</a:t>
            </a:r>
          </a:p>
          <a:p>
            <a:r>
              <a:rPr lang="en-US" dirty="0" smtClean="0">
                <a:latin typeface="Arial Black" panose="020B0A04020102020204" pitchFamily="34" charset="0"/>
              </a:rPr>
              <a:t>Types of Triggers</a:t>
            </a:r>
          </a:p>
          <a:p>
            <a:r>
              <a:rPr lang="en-US" dirty="0" smtClean="0">
                <a:latin typeface="Arial Black" panose="020B0A04020102020204" pitchFamily="34" charset="0"/>
              </a:rPr>
              <a:t>Why Trigger Warnings Matter</a:t>
            </a:r>
          </a:p>
          <a:p>
            <a:r>
              <a:rPr lang="en-US" dirty="0" smtClean="0">
                <a:latin typeface="Arial Black" panose="020B0A04020102020204" pitchFamily="34" charset="0"/>
              </a:rPr>
              <a:t>Help Crafting a Trigger Warning</a:t>
            </a:r>
          </a:p>
          <a:p>
            <a:r>
              <a:rPr lang="en-US" dirty="0" smtClean="0">
                <a:latin typeface="Arial Black" panose="020B0A04020102020204" pitchFamily="34" charset="0"/>
              </a:rPr>
              <a:t>Resources</a:t>
            </a:r>
          </a:p>
          <a:p>
            <a:endParaRPr lang="en-US" dirty="0"/>
          </a:p>
        </p:txBody>
      </p:sp>
    </p:spTree>
    <p:extLst>
      <p:ext uri="{BB962C8B-B14F-4D97-AF65-F5344CB8AC3E}">
        <p14:creationId xmlns:p14="http://schemas.microsoft.com/office/powerpoint/2010/main" val="989992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6" y="969169"/>
            <a:ext cx="10396882" cy="1151965"/>
          </a:xfrm>
        </p:spPr>
        <p:txBody>
          <a:bodyPr/>
          <a:lstStyle/>
          <a:p>
            <a:r>
              <a:rPr lang="en-US" dirty="0" smtClean="0"/>
              <a:t>Snapshot of our Students</a:t>
            </a:r>
            <a:endParaRPr lang="en-US" dirty="0"/>
          </a:p>
        </p:txBody>
      </p:sp>
      <p:sp>
        <p:nvSpPr>
          <p:cNvPr id="3" name="Content Placeholder 2"/>
          <p:cNvSpPr>
            <a:spLocks noGrp="1"/>
          </p:cNvSpPr>
          <p:nvPr>
            <p:ph sz="quarter" idx="13"/>
          </p:nvPr>
        </p:nvSpPr>
        <p:spPr/>
        <p:txBody>
          <a:bodyPr>
            <a:normAutofit fontScale="85000" lnSpcReduction="20000"/>
          </a:bodyPr>
          <a:lstStyle/>
          <a:p>
            <a:pPr marL="0" indent="0">
              <a:buNone/>
            </a:pPr>
            <a:r>
              <a:rPr lang="en-US" dirty="0" smtClean="0">
                <a:latin typeface="Arial Black" panose="020B0A04020102020204" pitchFamily="34" charset="0"/>
              </a:rPr>
              <a:t>Last Academic year: 10,937 appointments with 1,842 students</a:t>
            </a:r>
          </a:p>
          <a:p>
            <a:pPr marL="0" indent="0">
              <a:buNone/>
            </a:pPr>
            <a:r>
              <a:rPr lang="en-US" dirty="0" smtClean="0">
                <a:latin typeface="Arial Black" panose="020B0A04020102020204" pitchFamily="34" charset="0"/>
              </a:rPr>
              <a:t>20% increase in demand since </a:t>
            </a:r>
            <a:r>
              <a:rPr lang="en-US" dirty="0" err="1" smtClean="0">
                <a:latin typeface="Arial Black" panose="020B0A04020102020204" pitchFamily="34" charset="0"/>
              </a:rPr>
              <a:t>fy</a:t>
            </a:r>
            <a:r>
              <a:rPr lang="en-US" dirty="0" smtClean="0">
                <a:latin typeface="Arial Black" panose="020B0A04020102020204" pitchFamily="34" charset="0"/>
              </a:rPr>
              <a:t> 14</a:t>
            </a:r>
          </a:p>
          <a:p>
            <a:pPr marL="0" indent="0">
              <a:buNone/>
            </a:pPr>
            <a:r>
              <a:rPr lang="en-US" dirty="0" smtClean="0">
                <a:latin typeface="Arial Black" panose="020B0A04020102020204" pitchFamily="34" charset="0"/>
              </a:rPr>
              <a:t>Sexual Assault: 20% of college women, 6% of college men</a:t>
            </a:r>
          </a:p>
          <a:p>
            <a:pPr marL="0" indent="0">
              <a:buNone/>
            </a:pPr>
            <a:r>
              <a:rPr lang="en-US" dirty="0" smtClean="0">
                <a:latin typeface="Arial Black" panose="020B0A04020102020204" pitchFamily="34" charset="0"/>
              </a:rPr>
              <a:t>Rising Numbers of Disclosed Disability:  Currently at 3%,      3.9 times Increase with Mental Health Condition</a:t>
            </a:r>
            <a:endParaRPr lang="en-US" dirty="0">
              <a:latin typeface="Arial Black" panose="020B0A04020102020204" pitchFamily="34" charset="0"/>
            </a:endParaRPr>
          </a:p>
          <a:p>
            <a:pPr marL="0" indent="0">
              <a:buNone/>
            </a:pPr>
            <a:r>
              <a:rPr lang="en-US" dirty="0" smtClean="0">
                <a:latin typeface="Arial Black" panose="020B0A04020102020204" pitchFamily="34" charset="0"/>
              </a:rPr>
              <a:t>LGBTQ Disclosed </a:t>
            </a:r>
            <a:r>
              <a:rPr lang="en-US" dirty="0">
                <a:latin typeface="Arial Black" panose="020B0A04020102020204" pitchFamily="34" charset="0"/>
              </a:rPr>
              <a:t>Status- </a:t>
            </a:r>
            <a:r>
              <a:rPr lang="en-US" dirty="0" smtClean="0">
                <a:latin typeface="Arial Black" panose="020B0A04020102020204" pitchFamily="34" charset="0"/>
              </a:rPr>
              <a:t> 1 in 6 college students (American </a:t>
            </a:r>
            <a:r>
              <a:rPr lang="en-US" dirty="0">
                <a:latin typeface="Arial Black" panose="020B0A04020102020204" pitchFamily="34" charset="0"/>
              </a:rPr>
              <a:t>Psychological </a:t>
            </a:r>
            <a:r>
              <a:rPr lang="en-US" dirty="0" smtClean="0">
                <a:latin typeface="Arial Black" panose="020B0A04020102020204" pitchFamily="34" charset="0"/>
              </a:rPr>
              <a:t>Association)</a:t>
            </a:r>
          </a:p>
          <a:p>
            <a:pPr marL="0" indent="0">
              <a:buNone/>
            </a:pPr>
            <a:r>
              <a:rPr lang="en-US" dirty="0" smtClean="0">
                <a:latin typeface="Arial Black" panose="020B0A04020102020204" pitchFamily="34" charset="0"/>
              </a:rPr>
              <a:t>Mental Health issues</a:t>
            </a:r>
          </a:p>
          <a:p>
            <a:pPr marL="0" indent="0">
              <a:buNone/>
            </a:pPr>
            <a:r>
              <a:rPr lang="en-US" dirty="0" smtClean="0">
                <a:latin typeface="Arial Black" panose="020B0A04020102020204" pitchFamily="34" charset="0"/>
              </a:rPr>
              <a:t>Suicide</a:t>
            </a:r>
            <a:endParaRPr lang="en-US" dirty="0">
              <a:latin typeface="Arial Black" panose="020B0A040201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7725" y="207169"/>
            <a:ext cx="3047999" cy="1524000"/>
          </a:xfrm>
          <a:prstGeom prst="rect">
            <a:avLst/>
          </a:prstGeom>
        </p:spPr>
      </p:pic>
    </p:spTree>
    <p:extLst>
      <p:ext uri="{BB962C8B-B14F-4D97-AF65-F5344CB8AC3E}">
        <p14:creationId xmlns:p14="http://schemas.microsoft.com/office/powerpoint/2010/main" val="3828436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25" y="156151"/>
            <a:ext cx="11344275" cy="5109091"/>
          </a:xfrm>
          <a:prstGeom prst="rect">
            <a:avLst/>
          </a:prstGeom>
        </p:spPr>
        <p:txBody>
          <a:bodyPr wrap="square">
            <a:spAutoFit/>
          </a:bodyPr>
          <a:lstStyle/>
          <a:p>
            <a:pPr algn="ctr"/>
            <a:r>
              <a:rPr lang="en-US" sz="2800" dirty="0" smtClean="0"/>
              <a:t>               An “emerging epidemic” </a:t>
            </a:r>
            <a:r>
              <a:rPr lang="en-US" sz="2800" dirty="0"/>
              <a:t>of mental health problems in </a:t>
            </a:r>
            <a:r>
              <a:rPr lang="en-US" sz="2800" dirty="0" smtClean="0"/>
              <a:t>late adolescence and young adults:</a:t>
            </a:r>
          </a:p>
          <a:p>
            <a:endParaRPr lang="en-US" dirty="0"/>
          </a:p>
          <a:p>
            <a:r>
              <a:rPr lang="en-US" dirty="0" smtClean="0">
                <a:latin typeface="Arial Black" panose="020B0A04020102020204" pitchFamily="34" charset="0"/>
              </a:rPr>
              <a:t>An </a:t>
            </a:r>
            <a:r>
              <a:rPr lang="en-US" dirty="0">
                <a:latin typeface="Arial Black" panose="020B0A04020102020204" pitchFamily="34" charset="0"/>
              </a:rPr>
              <a:t>estimated </a:t>
            </a:r>
            <a:r>
              <a:rPr lang="en-US" dirty="0" smtClean="0">
                <a:latin typeface="Arial Black" panose="020B0A04020102020204" pitchFamily="34" charset="0"/>
              </a:rPr>
              <a:t>26% </a:t>
            </a:r>
            <a:r>
              <a:rPr lang="en-US" dirty="0">
                <a:latin typeface="Arial Black" panose="020B0A04020102020204" pitchFamily="34" charset="0"/>
              </a:rPr>
              <a:t>of Americans ages 18 and </a:t>
            </a:r>
            <a:r>
              <a:rPr lang="en-US" dirty="0" smtClean="0">
                <a:latin typeface="Arial Black" panose="020B0A04020102020204" pitchFamily="34" charset="0"/>
              </a:rPr>
              <a:t>older </a:t>
            </a:r>
            <a:r>
              <a:rPr lang="en-US" dirty="0">
                <a:latin typeface="Arial Black" panose="020B0A04020102020204" pitchFamily="34" charset="0"/>
              </a:rPr>
              <a:t>live with a diagnosable mental health disorder</a:t>
            </a:r>
            <a:r>
              <a:rPr lang="en-US" dirty="0" smtClean="0">
                <a:latin typeface="Arial Black" panose="020B0A04020102020204" pitchFamily="34" charset="0"/>
              </a:rPr>
              <a:t>.</a:t>
            </a:r>
          </a:p>
          <a:p>
            <a:endParaRPr lang="en-US" dirty="0">
              <a:latin typeface="Arial Black" panose="020B0A04020102020204" pitchFamily="34" charset="0"/>
            </a:endParaRPr>
          </a:p>
          <a:p>
            <a:r>
              <a:rPr lang="en-US" dirty="0">
                <a:latin typeface="Arial Black" panose="020B0A04020102020204" pitchFamily="34" charset="0"/>
              </a:rPr>
              <a:t>Half of all serious adult psychiatric </a:t>
            </a:r>
            <a:r>
              <a:rPr lang="en-US" dirty="0" smtClean="0">
                <a:latin typeface="Arial Black" panose="020B0A04020102020204" pitchFamily="34" charset="0"/>
              </a:rPr>
              <a:t>illnesses (including </a:t>
            </a:r>
            <a:r>
              <a:rPr lang="en-US" dirty="0">
                <a:latin typeface="Arial Black" panose="020B0A04020102020204" pitchFamily="34" charset="0"/>
              </a:rPr>
              <a:t>major depression</a:t>
            </a:r>
            <a:r>
              <a:rPr lang="en-US" dirty="0" smtClean="0">
                <a:latin typeface="Arial Black" panose="020B0A04020102020204" pitchFamily="34" charset="0"/>
              </a:rPr>
              <a:t>, bipolar disorder, anxiety disorders and schizophrenia) </a:t>
            </a:r>
            <a:r>
              <a:rPr lang="en-US" dirty="0">
                <a:latin typeface="Arial Black" panose="020B0A04020102020204" pitchFamily="34" charset="0"/>
              </a:rPr>
              <a:t>start </a:t>
            </a:r>
            <a:r>
              <a:rPr lang="en-US" dirty="0" smtClean="0">
                <a:latin typeface="Arial Black" panose="020B0A04020102020204" pitchFamily="34" charset="0"/>
              </a:rPr>
              <a:t>in late adolescence or early adulthood; 75% are </a:t>
            </a:r>
            <a:r>
              <a:rPr lang="en-US" dirty="0">
                <a:latin typeface="Arial Black" panose="020B0A04020102020204" pitchFamily="34" charset="0"/>
              </a:rPr>
              <a:t>present by </a:t>
            </a:r>
            <a:r>
              <a:rPr lang="en-US" dirty="0" smtClean="0">
                <a:latin typeface="Arial Black" panose="020B0A04020102020204" pitchFamily="34" charset="0"/>
              </a:rPr>
              <a:t>age 25.</a:t>
            </a:r>
          </a:p>
          <a:p>
            <a:endParaRPr lang="en-US" dirty="0">
              <a:latin typeface="Arial Black" panose="020B0A04020102020204" pitchFamily="34" charset="0"/>
            </a:endParaRPr>
          </a:p>
          <a:p>
            <a:r>
              <a:rPr lang="en-US" dirty="0" smtClean="0">
                <a:latin typeface="Arial Black" panose="020B0A04020102020204" pitchFamily="34" charset="0"/>
              </a:rPr>
              <a:t>Suicide </a:t>
            </a:r>
            <a:r>
              <a:rPr lang="en-US" dirty="0">
                <a:latin typeface="Arial Black" panose="020B0A04020102020204" pitchFamily="34" charset="0"/>
              </a:rPr>
              <a:t>is the 2nd leading cause of death among college </a:t>
            </a:r>
            <a:r>
              <a:rPr lang="en-US" dirty="0" smtClean="0">
                <a:latin typeface="Arial Black" panose="020B0A04020102020204" pitchFamily="34" charset="0"/>
              </a:rPr>
              <a:t>students (1,100 </a:t>
            </a:r>
            <a:r>
              <a:rPr lang="en-US" dirty="0">
                <a:latin typeface="Arial Black" panose="020B0A04020102020204" pitchFamily="34" charset="0"/>
              </a:rPr>
              <a:t>students each </a:t>
            </a:r>
            <a:r>
              <a:rPr lang="en-US" dirty="0" smtClean="0">
                <a:latin typeface="Arial Black" panose="020B0A04020102020204" pitchFamily="34" charset="0"/>
              </a:rPr>
              <a:t>year).</a:t>
            </a:r>
            <a:endParaRPr lang="en-US" dirty="0">
              <a:latin typeface="Arial Black" panose="020B0A04020102020204" pitchFamily="34" charset="0"/>
            </a:endParaRPr>
          </a:p>
          <a:p>
            <a:r>
              <a:rPr lang="en-US" dirty="0" smtClean="0">
                <a:latin typeface="Arial Black" panose="020B0A04020102020204" pitchFamily="34" charset="0"/>
              </a:rPr>
              <a:t>Over 50% of </a:t>
            </a:r>
            <a:r>
              <a:rPr lang="en-US" dirty="0">
                <a:latin typeface="Arial Black" panose="020B0A04020102020204" pitchFamily="34" charset="0"/>
              </a:rPr>
              <a:t>college students have had suicidal thoughts and </a:t>
            </a:r>
            <a:r>
              <a:rPr lang="en-US" dirty="0" smtClean="0">
                <a:latin typeface="Arial Black" panose="020B0A04020102020204" pitchFamily="34" charset="0"/>
              </a:rPr>
              <a:t>10% of students </a:t>
            </a:r>
            <a:r>
              <a:rPr lang="en-US" dirty="0">
                <a:latin typeface="Arial Black" panose="020B0A04020102020204" pitchFamily="34" charset="0"/>
              </a:rPr>
              <a:t>seriously consider attempting </a:t>
            </a:r>
            <a:r>
              <a:rPr lang="en-US" dirty="0" smtClean="0">
                <a:latin typeface="Arial Black" panose="020B0A04020102020204" pitchFamily="34" charset="0"/>
              </a:rPr>
              <a:t>suicide.</a:t>
            </a:r>
          </a:p>
          <a:p>
            <a:endParaRPr lang="en-US" dirty="0">
              <a:latin typeface="Arial Black" panose="020B0A04020102020204" pitchFamily="34" charset="0"/>
            </a:endParaRPr>
          </a:p>
          <a:p>
            <a:r>
              <a:rPr lang="en-US" dirty="0" smtClean="0">
                <a:latin typeface="Arial Black" panose="020B0A04020102020204" pitchFamily="34" charset="0"/>
              </a:rPr>
              <a:t>Of students being seen at university </a:t>
            </a:r>
            <a:r>
              <a:rPr lang="en-US" dirty="0">
                <a:latin typeface="Arial Black" panose="020B0A04020102020204" pitchFamily="34" charset="0"/>
              </a:rPr>
              <a:t>counseling centers, </a:t>
            </a:r>
            <a:r>
              <a:rPr lang="en-US" dirty="0" smtClean="0">
                <a:latin typeface="Arial Black" panose="020B0A04020102020204" pitchFamily="34" charset="0"/>
              </a:rPr>
              <a:t>24.5% were </a:t>
            </a:r>
            <a:r>
              <a:rPr lang="en-US" dirty="0">
                <a:latin typeface="Arial Black" panose="020B0A04020102020204" pitchFamily="34" charset="0"/>
              </a:rPr>
              <a:t>taking psychotropic </a:t>
            </a:r>
            <a:r>
              <a:rPr lang="en-US" dirty="0" smtClean="0">
                <a:latin typeface="Arial Black" panose="020B0A04020102020204" pitchFamily="34" charset="0"/>
              </a:rPr>
              <a:t>medications</a:t>
            </a:r>
          </a:p>
        </p:txBody>
      </p:sp>
    </p:spTree>
    <p:extLst>
      <p:ext uri="{BB962C8B-B14F-4D97-AF65-F5344CB8AC3E}">
        <p14:creationId xmlns:p14="http://schemas.microsoft.com/office/powerpoint/2010/main" val="3312717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sz="quarter" idx="13"/>
          </p:nvPr>
        </p:nvSpPr>
        <p:spPr/>
        <p:txBody>
          <a:bodyPr>
            <a:normAutofit/>
          </a:bodyPr>
          <a:lstStyle/>
          <a:p>
            <a:r>
              <a:rPr lang="en-US" sz="2800" dirty="0" smtClean="0">
                <a:latin typeface="Arial Black" panose="020B0A04020102020204" pitchFamily="34" charset="0"/>
              </a:rPr>
              <a:t>How would you respond if a student experienced a triggering event in your classroom?</a:t>
            </a:r>
          </a:p>
          <a:p>
            <a:r>
              <a:rPr lang="en-US" sz="2800" dirty="0" smtClean="0">
                <a:latin typeface="Arial Black" panose="020B0A04020102020204" pitchFamily="34" charset="0"/>
              </a:rPr>
              <a:t>How would you know the student had been triggered?</a:t>
            </a:r>
            <a:endParaRPr lang="en-US" sz="2800" dirty="0">
              <a:latin typeface="Arial Black" panose="020B0A04020102020204" pitchFamily="34" charset="0"/>
            </a:endParaRPr>
          </a:p>
        </p:txBody>
      </p:sp>
    </p:spTree>
    <p:extLst>
      <p:ext uri="{BB962C8B-B14F-4D97-AF65-F5344CB8AC3E}">
        <p14:creationId xmlns:p14="http://schemas.microsoft.com/office/powerpoint/2010/main" val="3932102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trigger</a:t>
            </a:r>
            <a:endParaRPr lang="en-US" dirty="0"/>
          </a:p>
        </p:txBody>
      </p:sp>
      <p:sp>
        <p:nvSpPr>
          <p:cNvPr id="3" name="Content Placeholder 2"/>
          <p:cNvSpPr>
            <a:spLocks noGrp="1"/>
          </p:cNvSpPr>
          <p:nvPr>
            <p:ph sz="quarter" idx="13"/>
          </p:nvPr>
        </p:nvSpPr>
        <p:spPr/>
        <p:txBody>
          <a:bodyPr/>
          <a:lstStyle/>
          <a:p>
            <a:r>
              <a:rPr lang="en-US" dirty="0" smtClean="0">
                <a:latin typeface="Arial Black" panose="020B0A04020102020204" pitchFamily="34" charset="0"/>
              </a:rPr>
              <a:t>Something that sets off a memory which takes the person back to the traumatizing/extremely disturbing event</a:t>
            </a:r>
          </a:p>
          <a:p>
            <a:r>
              <a:rPr lang="en-US" dirty="0" smtClean="0">
                <a:latin typeface="Arial Black" panose="020B0A04020102020204" pitchFamily="34" charset="0"/>
              </a:rPr>
              <a:t>being “triggered” – destabilizes an individual; overwhelming sense of anxiety, depression, or panic</a:t>
            </a:r>
          </a:p>
          <a:p>
            <a:r>
              <a:rPr lang="en-US" dirty="0" smtClean="0">
                <a:latin typeface="Arial Black" panose="020B0A04020102020204" pitchFamily="34" charset="0"/>
              </a:rPr>
              <a:t>Thinking is overpowered by emotion</a:t>
            </a:r>
          </a:p>
          <a:p>
            <a:r>
              <a:rPr lang="en-US" dirty="0" smtClean="0">
                <a:latin typeface="Arial Black" panose="020B0A04020102020204" pitchFamily="34" charset="0"/>
              </a:rPr>
              <a:t>NOT simply being uncomfortable or challenged by content</a:t>
            </a:r>
            <a:endParaRPr lang="en-US" dirty="0">
              <a:latin typeface="Arial Black" panose="020B0A040201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6790" y="304240"/>
            <a:ext cx="1686485" cy="168648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325" y="387584"/>
            <a:ext cx="1933575" cy="1450181"/>
          </a:xfrm>
          <a:prstGeom prst="rect">
            <a:avLst/>
          </a:prstGeom>
        </p:spPr>
      </p:pic>
    </p:spTree>
    <p:extLst>
      <p:ext uri="{BB962C8B-B14F-4D97-AF65-F5344CB8AC3E}">
        <p14:creationId xmlns:p14="http://schemas.microsoft.com/office/powerpoint/2010/main" val="2926682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Triggers</a:t>
            </a:r>
            <a:br>
              <a:rPr lang="en-US" dirty="0" smtClean="0"/>
            </a:br>
            <a:endParaRPr lang="en-US" dirty="0"/>
          </a:p>
        </p:txBody>
      </p:sp>
      <p:sp>
        <p:nvSpPr>
          <p:cNvPr id="10" name="Content Placeholder 9"/>
          <p:cNvSpPr>
            <a:spLocks noGrp="1"/>
          </p:cNvSpPr>
          <p:nvPr>
            <p:ph sz="quarter" idx="13"/>
          </p:nvPr>
        </p:nvSpPr>
        <p:spPr>
          <a:xfrm>
            <a:off x="225669" y="1681878"/>
            <a:ext cx="11317146" cy="3311189"/>
          </a:xfrm>
        </p:spPr>
        <p:txBody>
          <a:bodyPr>
            <a:normAutofit lnSpcReduction="10000"/>
          </a:bodyPr>
          <a:lstStyle/>
          <a:p>
            <a:r>
              <a:rPr lang="en-US" dirty="0" smtClean="0">
                <a:latin typeface="Arial Black" panose="020B0A04020102020204" pitchFamily="34" charset="0"/>
              </a:rPr>
              <a:t>sensory information that activates the memory of a previous traumatic/ extremely disturbing event</a:t>
            </a:r>
          </a:p>
          <a:p>
            <a:r>
              <a:rPr lang="en-US" dirty="0" smtClean="0">
                <a:latin typeface="Arial Black" panose="020B0A04020102020204" pitchFamily="34" charset="0"/>
              </a:rPr>
              <a:t>The individual reacts to this memory with an emotional intensity similar to the original event</a:t>
            </a:r>
          </a:p>
          <a:p>
            <a:r>
              <a:rPr lang="en-US" dirty="0" smtClean="0">
                <a:latin typeface="Arial Black" panose="020B0A04020102020204" pitchFamily="34" charset="0"/>
              </a:rPr>
              <a:t>we perceive a danger, whether or not it is real</a:t>
            </a:r>
          </a:p>
          <a:p>
            <a:r>
              <a:rPr lang="en-US" dirty="0" smtClean="0">
                <a:latin typeface="Arial Black" panose="020B0A04020102020204" pitchFamily="34" charset="0"/>
              </a:rPr>
              <a:t>This information is received by the amygdala, a part of the brain that controls responses to fear/threat; when activated, it responds</a:t>
            </a:r>
          </a:p>
          <a:p>
            <a:endParaRPr lang="en-US" dirty="0">
              <a:latin typeface="Arial Black" panose="020B0A04020102020204" pitchFamily="34" charset="0"/>
            </a:endParaRPr>
          </a:p>
        </p:txBody>
      </p:sp>
    </p:spTree>
    <p:extLst>
      <p:ext uri="{BB962C8B-B14F-4D97-AF65-F5344CB8AC3E}">
        <p14:creationId xmlns:p14="http://schemas.microsoft.com/office/powerpoint/2010/main" val="3030803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7457" y="162896"/>
            <a:ext cx="10396882" cy="1151965"/>
          </a:xfrm>
        </p:spPr>
        <p:txBody>
          <a:bodyPr/>
          <a:lstStyle/>
          <a:p>
            <a:r>
              <a:rPr lang="en-US" dirty="0" smtClean="0"/>
              <a:t>Neurobiology of triggers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2270" y="1681682"/>
            <a:ext cx="6862061" cy="3859909"/>
          </a:xfrm>
          <a:prstGeom prst="rect">
            <a:avLst/>
          </a:prstGeom>
        </p:spPr>
      </p:pic>
      <p:sp>
        <p:nvSpPr>
          <p:cNvPr id="8" name="Content Placeholder 7"/>
          <p:cNvSpPr>
            <a:spLocks noGrp="1"/>
          </p:cNvSpPr>
          <p:nvPr>
            <p:ph sz="quarter" idx="13"/>
          </p:nvPr>
        </p:nvSpPr>
        <p:spPr>
          <a:xfrm>
            <a:off x="5504" y="1681682"/>
            <a:ext cx="4746766" cy="3311189"/>
          </a:xfrm>
        </p:spPr>
        <p:txBody>
          <a:bodyPr>
            <a:normAutofit fontScale="92500" lnSpcReduction="20000"/>
          </a:bodyPr>
          <a:lstStyle/>
          <a:p>
            <a:r>
              <a:rPr lang="en-US" dirty="0" smtClean="0">
                <a:latin typeface="Arial Black" panose="020B0A04020102020204" pitchFamily="34" charset="0"/>
              </a:rPr>
              <a:t>The “Survival Brain” hijacks the “thinking Brain”</a:t>
            </a:r>
          </a:p>
          <a:p>
            <a:endParaRPr lang="en-US" dirty="0">
              <a:latin typeface="Arial Black" panose="020B0A04020102020204" pitchFamily="34" charset="0"/>
            </a:endParaRPr>
          </a:p>
          <a:p>
            <a:r>
              <a:rPr lang="en-US" dirty="0" smtClean="0">
                <a:latin typeface="Arial Black" panose="020B0A04020102020204" pitchFamily="34" charset="0"/>
              </a:rPr>
              <a:t>Amygdala reacts 80 to 100X faster than rational brain</a:t>
            </a:r>
          </a:p>
          <a:p>
            <a:endParaRPr lang="en-US" dirty="0" smtClean="0">
              <a:latin typeface="Arial Black" panose="020B0A04020102020204" pitchFamily="34" charset="0"/>
            </a:endParaRPr>
          </a:p>
          <a:p>
            <a:r>
              <a:rPr lang="en-US" dirty="0" smtClean="0">
                <a:latin typeface="Arial Black" panose="020B0A04020102020204" pitchFamily="34" charset="0"/>
              </a:rPr>
              <a:t>Little or no ability to rely on rational reasoning</a:t>
            </a:r>
          </a:p>
          <a:p>
            <a:endParaRPr lang="en-US" dirty="0">
              <a:latin typeface="Arial Black" panose="020B0A04020102020204" pitchFamily="34" charset="0"/>
            </a:endParaRPr>
          </a:p>
        </p:txBody>
      </p:sp>
      <p:sp>
        <p:nvSpPr>
          <p:cNvPr id="9" name="Rectangle 8"/>
          <p:cNvSpPr/>
          <p:nvPr/>
        </p:nvSpPr>
        <p:spPr>
          <a:xfrm>
            <a:off x="10440365" y="4858850"/>
            <a:ext cx="1076446" cy="670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96563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TM04033927[[fn=Main Event]]</Template>
  <TotalTime>474</TotalTime>
  <Words>1329</Words>
  <Application>Microsoft Office PowerPoint</Application>
  <PresentationFormat>Widescreen</PresentationFormat>
  <Paragraphs>144</Paragraphs>
  <Slides>20</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 Black</vt:lpstr>
      <vt:lpstr>Calibri</vt:lpstr>
      <vt:lpstr>Impact</vt:lpstr>
      <vt:lpstr>Main Event</vt:lpstr>
      <vt:lpstr>Trigger warnings</vt:lpstr>
      <vt:lpstr>Introductions</vt:lpstr>
      <vt:lpstr>agenda</vt:lpstr>
      <vt:lpstr>Snapshot of our Students</vt:lpstr>
      <vt:lpstr>PowerPoint Presentation</vt:lpstr>
      <vt:lpstr>Question:</vt:lpstr>
      <vt:lpstr>                              trigger</vt:lpstr>
      <vt:lpstr>Triggers </vt:lpstr>
      <vt:lpstr>Neurobiology of triggers</vt:lpstr>
      <vt:lpstr>What is a trigger warning?</vt:lpstr>
      <vt:lpstr>Not a requirement. Not censorship.</vt:lpstr>
      <vt:lpstr>What are potential triggers in the classroom?</vt:lpstr>
      <vt:lpstr>Why does it matter?</vt:lpstr>
      <vt:lpstr>Engagement and diversity</vt:lpstr>
      <vt:lpstr>When to give a trigger warning</vt:lpstr>
      <vt:lpstr>Crafting a trigger warning</vt:lpstr>
      <vt:lpstr>Example for your Syllabus</vt:lpstr>
      <vt:lpstr>Warning for your Syllabus</vt:lpstr>
      <vt:lpstr>Verbal In-Class Warnings</vt:lpstr>
      <vt:lpstr>Resources for:</vt:lpstr>
    </vt:vector>
  </TitlesOfParts>
  <Company>Illinois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Trigger warnings</dc:title>
  <dc:creator>Fritz, Ashley</dc:creator>
  <cp:lastModifiedBy>User Account</cp:lastModifiedBy>
  <cp:revision>51</cp:revision>
  <cp:lastPrinted>2017-01-12T14:12:24Z</cp:lastPrinted>
  <dcterms:created xsi:type="dcterms:W3CDTF">2016-11-15T21:21:23Z</dcterms:created>
  <dcterms:modified xsi:type="dcterms:W3CDTF">2017-01-12T20:48:17Z</dcterms:modified>
</cp:coreProperties>
</file>