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7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Lst>
  <p:sldSz cx="9144000" cy="5143500" type="screen16x9"/>
  <p:notesSz cx="6858000" cy="9144000"/>
  <p:embeddedFontLst>
    <p:embeddedFont>
      <p:font typeface="Calibri" panose="020F0502020204030204" pitchFamily="34" charset="0"/>
      <p:regular r:id="rId77"/>
      <p:bold r:id="rId78"/>
      <p:italic r:id="rId79"/>
      <p:boldItalic r:id="rId80"/>
    </p:embeddedFont>
    <p:embeddedFont>
      <p:font typeface="Raleway" panose="020B0604020202020204" charset="0"/>
      <p:regular r:id="rId81"/>
      <p:bold r:id="rId82"/>
      <p:italic r:id="rId83"/>
      <p:boldItalic r:id="rId84"/>
    </p:embeddedFont>
    <p:embeddedFont>
      <p:font typeface="Algerian" panose="04020705040A02060702" pitchFamily="82" charset="0"/>
      <p:regular r:id="rId85"/>
    </p:embeddedFont>
    <p:embeddedFont>
      <p:font typeface="Lato" panose="020B0604020202020204" charset="0"/>
      <p:regular r:id="rId86"/>
      <p:bold r:id="rId87"/>
      <p:italic r:id="rId88"/>
      <p:boldItalic r:id="rId89"/>
    </p:embeddedFont>
    <p:embeddedFont>
      <p:font typeface="Verdana" panose="020B0604030504040204" pitchFamily="34" charset="0"/>
      <p:regular r:id="rId90"/>
      <p:bold r:id="rId91"/>
      <p:italic r:id="rId92"/>
      <p:boldItalic r:id="rId93"/>
    </p:embeddedFont>
    <p:embeddedFont>
      <p:font typeface="Balthazar" panose="020B0604020202020204" charset="0"/>
      <p:regular r:id="rId94"/>
    </p:embeddedFont>
    <p:embeddedFont>
      <p:font typeface="Garamond" panose="02020404030301010803" pitchFamily="18" charset="0"/>
      <p:regular r:id="rId95"/>
      <p:bold r:id="rId96"/>
      <p:italic r:id="rId97"/>
    </p:embeddedFont>
    <p:embeddedFont>
      <p:font typeface="Helvetica Neue" panose="020B060402020202020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8.fntdata"/><Relationship Id="rId89"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3.fntdata"/><Relationship Id="rId87" Type="http://schemas.openxmlformats.org/officeDocument/2006/relationships/font" Target="fonts/font11.fntdata"/><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97" Type="http://schemas.openxmlformats.org/officeDocument/2006/relationships/font" Target="fonts/font21.fntdata"/><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81177067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a:t>
            </a:fld>
            <a:endParaRPr lang="en" sz="1200">
              <a:solidFill>
                <a:schemeClr val="dk1"/>
              </a:solidFill>
              <a:latin typeface="Arial"/>
              <a:ea typeface="Arial"/>
              <a:cs typeface="Arial"/>
              <a:sym typeface="Arial"/>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75" name="Shape 175"/>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228600" marR="0" lvl="0" indent="-228600" algn="l" rtl="0">
              <a:spcBef>
                <a:spcPts val="0"/>
              </a:spcBef>
              <a:spcAft>
                <a:spcPts val="0"/>
              </a:spcAft>
              <a:buSzPct val="25000"/>
              <a:buNone/>
            </a:pPr>
            <a:r>
              <a:rPr lang="en" sz="800" b="0" i="0" u="none" strike="noStrike" cap="none">
                <a:solidFill>
                  <a:schemeClr val="dk1"/>
                </a:solidFill>
                <a:latin typeface="Verdana"/>
                <a:ea typeface="Verdana"/>
                <a:cs typeface="Verdana"/>
                <a:sym typeface="Verdana"/>
              </a:rPr>
              <a:t>Briefly describe the set up of the summer seminars and the research studies.</a:t>
            </a:r>
          </a:p>
          <a:p>
            <a:pPr marL="228600" marR="0" lvl="0" indent="-228600" algn="l" rtl="0">
              <a:spcBef>
                <a:spcPts val="240"/>
              </a:spcBef>
              <a:spcAft>
                <a:spcPts val="0"/>
              </a:spcAft>
              <a:buSzPct val="25000"/>
              <a:buNone/>
            </a:pPr>
            <a:r>
              <a:rPr lang="en" sz="800" b="0" i="0" u="none" strike="noStrike" cap="none">
                <a:solidFill>
                  <a:schemeClr val="dk1"/>
                </a:solidFill>
                <a:latin typeface="Verdana"/>
                <a:ea typeface="Verdana"/>
                <a:cs typeface="Verdana"/>
                <a:sym typeface="Verdana"/>
              </a:rPr>
              <a:t>The seminar invited a group of working class Latino and African American youth to read seminal works in sociology of education and participate in a set of mini-research projects around the broad theme of "Race, Class, and Access in American Education."  While all of the student participants had recently completed 10th grade at a local high school, they represented a fairly broad range of academic backgrounds. Over the course of three intensive weeks of study, the high school students worked in five member teams to produce a piece of original research that they presented to a panel of university faculty members with expertise in the area of educational sociology.  </a:t>
            </a:r>
          </a:p>
          <a:p>
            <a:pPr marL="228600" marR="0" lvl="0" indent="-228600" algn="l" rtl="0">
              <a:spcBef>
                <a:spcPts val="240"/>
              </a:spcBef>
              <a:spcAft>
                <a:spcPts val="0"/>
              </a:spcAft>
              <a:buSzPct val="25000"/>
              <a:buNone/>
            </a:pPr>
            <a:r>
              <a:rPr lang="en" sz="800" b="0" i="0" u="none" strike="noStrike" cap="none">
                <a:solidFill>
                  <a:schemeClr val="dk1"/>
                </a:solidFill>
                <a:latin typeface="Verdana"/>
                <a:ea typeface="Verdana"/>
                <a:cs typeface="Verdana"/>
                <a:sym typeface="Verdana"/>
              </a:rPr>
              <a:t>One research group in particular studied the impact of hip-hop music and culture on high school students in America and the implications of this impact on how teachers approach the standardized curriculum. This group created and disseminated a survey to high school students and conducted interviews with teachers, friends and family, and undergraduates at a nearby university. </a:t>
            </a:r>
          </a:p>
          <a:p>
            <a:pPr marL="228600" marR="0" lvl="0" indent="-228600" algn="l" rtl="0">
              <a:spcBef>
                <a:spcPts val="240"/>
              </a:spcBef>
              <a:spcAft>
                <a:spcPts val="0"/>
              </a:spcAft>
              <a:buNone/>
            </a:pPr>
            <a:endParaRPr sz="800" b="0" i="0" u="none" strike="noStrike" cap="none">
              <a:solidFill>
                <a:schemeClr val="dk1"/>
              </a:solidFill>
              <a:latin typeface="Verdana"/>
              <a:ea typeface="Verdana"/>
              <a:cs typeface="Verdana"/>
              <a:sym typeface="Verdana"/>
            </a:endParaRPr>
          </a:p>
          <a:p>
            <a:pPr marL="228600" marR="0" lvl="0" indent="-228600" algn="l" rtl="0">
              <a:spcBef>
                <a:spcPts val="240"/>
              </a:spcBef>
              <a:spcAft>
                <a:spcPts val="0"/>
              </a:spcAft>
              <a:buSzPct val="25000"/>
              <a:buNone/>
            </a:pPr>
            <a:r>
              <a:rPr lang="en" sz="800" b="0" i="0" u="none" strike="noStrike" cap="none">
                <a:solidFill>
                  <a:schemeClr val="dk1"/>
                </a:solidFill>
                <a:latin typeface="Verdana"/>
                <a:ea typeface="Verdana"/>
                <a:cs typeface="Verdana"/>
                <a:sym typeface="Verdana"/>
              </a:rPr>
              <a:t>Talk about outcomes associated with the Hip-hop research:</a:t>
            </a:r>
          </a:p>
          <a:p>
            <a:pPr marL="228600" marR="0" lvl="0" indent="-228600" algn="l" rtl="0">
              <a:spcBef>
                <a:spcPts val="240"/>
              </a:spcBef>
              <a:spcAft>
                <a:spcPts val="0"/>
              </a:spcAft>
              <a:buClr>
                <a:schemeClr val="dk1"/>
              </a:buClr>
              <a:buSzPct val="100000"/>
              <a:buFont typeface="Verdana"/>
              <a:buAutoNum type="arabicPeriod"/>
            </a:pPr>
            <a:r>
              <a:rPr lang="en" sz="800" b="0" i="0" u="none" strike="noStrike" cap="none">
                <a:solidFill>
                  <a:schemeClr val="dk1"/>
                </a:solidFill>
                <a:latin typeface="Verdana"/>
                <a:ea typeface="Verdana"/>
                <a:cs typeface="Verdana"/>
                <a:sym typeface="Verdana"/>
              </a:rPr>
              <a:t>Development of traditional and critical research skills.</a:t>
            </a:r>
          </a:p>
          <a:p>
            <a:pPr marL="228600" marR="0" lvl="0" indent="-228600" algn="l" rtl="0">
              <a:spcBef>
                <a:spcPts val="240"/>
              </a:spcBef>
              <a:spcAft>
                <a:spcPts val="0"/>
              </a:spcAft>
              <a:buClr>
                <a:schemeClr val="dk1"/>
              </a:buClr>
              <a:buSzPct val="100000"/>
              <a:buFont typeface="Verdana"/>
              <a:buAutoNum type="arabicPeriod"/>
            </a:pPr>
            <a:r>
              <a:rPr lang="en" sz="800" b="0" i="0" u="none" strike="noStrike" cap="none">
                <a:solidFill>
                  <a:schemeClr val="dk1"/>
                </a:solidFill>
                <a:latin typeface="Verdana"/>
                <a:ea typeface="Verdana"/>
                <a:cs typeface="Verdana"/>
                <a:sym typeface="Verdana"/>
              </a:rPr>
              <a:t>Gained mastery in the research article and the conference presentation as genres.</a:t>
            </a:r>
          </a:p>
          <a:p>
            <a:pPr marL="228600" marR="0" lvl="0" indent="-228600" algn="l" rtl="0">
              <a:spcBef>
                <a:spcPts val="240"/>
              </a:spcBef>
              <a:spcAft>
                <a:spcPts val="0"/>
              </a:spcAft>
              <a:buClr>
                <a:schemeClr val="dk1"/>
              </a:buClr>
              <a:buSzPct val="100000"/>
              <a:buFont typeface="Verdana"/>
              <a:buAutoNum type="arabicPeriod"/>
            </a:pPr>
            <a:r>
              <a:rPr lang="en" sz="800" b="0" i="0" u="none" strike="noStrike" cap="none">
                <a:solidFill>
                  <a:schemeClr val="dk1"/>
                </a:solidFill>
                <a:latin typeface="Verdana"/>
                <a:ea typeface="Verdana"/>
                <a:cs typeface="Verdana"/>
                <a:sym typeface="Verdana"/>
              </a:rPr>
              <a:t>Used research on hip-hop music and culture to advocate for social and educational justice (presentation to teachers, lectures to TE programs, develop curriculum for eight graders coming to the HS.</a:t>
            </a:r>
          </a:p>
        </p:txBody>
      </p:sp>
    </p:spTree>
    <p:extLst>
      <p:ext uri="{BB962C8B-B14F-4D97-AF65-F5344CB8AC3E}">
        <p14:creationId xmlns:p14="http://schemas.microsoft.com/office/powerpoint/2010/main" val="186464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71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11</a:t>
            </a:fld>
            <a:endParaRPr lang="en" sz="1200">
              <a:solidFill>
                <a:schemeClr val="dk1"/>
              </a:solidFill>
              <a:latin typeface="Arial"/>
              <a:ea typeface="Arial"/>
              <a:cs typeface="Arial"/>
              <a:sym typeface="Arial"/>
            </a:endParaRPr>
          </a:p>
        </p:txBody>
      </p:sp>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66" name="Shape 266"/>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228600" marR="0" lvl="0" indent="-228600" algn="l" rtl="0">
              <a:spcBef>
                <a:spcPts val="0"/>
              </a:spcBef>
              <a:spcAft>
                <a:spcPts val="0"/>
              </a:spcAft>
              <a:buClr>
                <a:schemeClr val="dk1"/>
              </a:buClr>
              <a:buSzPct val="100000"/>
              <a:buFont typeface="Arial"/>
              <a:buAutoNum type="arabicPeriod"/>
            </a:pPr>
            <a:r>
              <a:rPr lang="en" sz="1000" b="0" i="0" u="none" strike="noStrike" cap="none">
                <a:solidFill>
                  <a:schemeClr val="dk1"/>
                </a:solidFill>
                <a:latin typeface="Arial"/>
                <a:ea typeface="Arial"/>
                <a:cs typeface="Arial"/>
                <a:sym typeface="Arial"/>
              </a:rPr>
              <a:t>We have to begin our conversations with young people with the challenge of motivation.</a:t>
            </a:r>
          </a:p>
          <a:p>
            <a:pPr marL="228600" marR="0" lvl="0" indent="-228600" algn="l" rtl="0">
              <a:spcBef>
                <a:spcPts val="300"/>
              </a:spcBef>
              <a:spcAft>
                <a:spcPts val="0"/>
              </a:spcAft>
              <a:buClr>
                <a:schemeClr val="dk1"/>
              </a:buClr>
              <a:buSzPct val="100000"/>
              <a:buFont typeface="Arial"/>
              <a:buAutoNum type="arabicPeriod"/>
            </a:pPr>
            <a:r>
              <a:rPr lang="en" sz="1000" b="0" i="0" u="none" strike="noStrike" cap="none">
                <a:solidFill>
                  <a:schemeClr val="dk1"/>
                </a:solidFill>
                <a:latin typeface="Arial"/>
                <a:ea typeface="Arial"/>
                <a:cs typeface="Arial"/>
                <a:sym typeface="Arial"/>
              </a:rPr>
              <a:t>Why is it that people are not motivated? And how do we motivate young people who may be (justifiably) concered about their chances to navigate an implicitly hostile educational system. Often this hostility is something they can sense, even though it is not always possible for them to put their finger on any specific incidents.</a:t>
            </a:r>
          </a:p>
          <a:p>
            <a:pPr marL="228600" marR="0" lvl="0" indent="-228600" algn="l" rtl="0">
              <a:spcBef>
                <a:spcPts val="300"/>
              </a:spcBef>
              <a:spcAft>
                <a:spcPts val="0"/>
              </a:spcAft>
              <a:buClr>
                <a:schemeClr val="dk1"/>
              </a:buClr>
              <a:buSzPct val="100000"/>
              <a:buFont typeface="Arial"/>
              <a:buAutoNum type="arabicPeriod"/>
            </a:pPr>
            <a:r>
              <a:rPr lang="en" sz="1000" b="0" i="0" u="none" strike="noStrike" cap="none">
                <a:solidFill>
                  <a:schemeClr val="dk1"/>
                </a:solidFill>
                <a:latin typeface="Arial"/>
                <a:ea typeface="Arial"/>
                <a:cs typeface="Arial"/>
                <a:sym typeface="Arial"/>
              </a:rPr>
              <a:t>To understand the issue of adolescent motivation I began to consult psychology where I came across the expectancy-value theory of motivation, which really changed my life and my pedagogy.</a:t>
            </a:r>
          </a:p>
          <a:p>
            <a:pPr marL="228600" marR="0" lvl="0" indent="-228600" algn="l" rtl="0">
              <a:spcBef>
                <a:spcPts val="300"/>
              </a:spcBef>
              <a:spcAft>
                <a:spcPts val="0"/>
              </a:spcAft>
              <a:buClr>
                <a:schemeClr val="dk1"/>
              </a:buClr>
              <a:buSzPct val="100000"/>
              <a:buFont typeface="Arial"/>
              <a:buAutoNum type="arabicPeriod"/>
            </a:pPr>
            <a:r>
              <a:rPr lang="en" sz="1000" b="0" i="0" u="none" strike="noStrike" cap="none">
                <a:solidFill>
                  <a:schemeClr val="dk1"/>
                </a:solidFill>
                <a:latin typeface="Arial"/>
                <a:ea typeface="Arial"/>
                <a:cs typeface="Arial"/>
                <a:sym typeface="Arial"/>
              </a:rPr>
              <a:t>Explain the slide</a:t>
            </a:r>
          </a:p>
          <a:p>
            <a:pPr marL="228600" marR="0" lvl="0" indent="-228600" algn="l" rtl="0">
              <a:spcBef>
                <a:spcPts val="300"/>
              </a:spcBef>
              <a:spcAft>
                <a:spcPts val="0"/>
              </a:spcAft>
              <a:buClr>
                <a:schemeClr val="dk1"/>
              </a:buClr>
              <a:buSzPct val="100000"/>
              <a:buFont typeface="Arial"/>
              <a:buAutoNum type="arabicPeriod"/>
            </a:pPr>
            <a:r>
              <a:rPr lang="en" sz="1000" b="0" i="0" u="none" strike="noStrike" cap="none">
                <a:solidFill>
                  <a:schemeClr val="dk1"/>
                </a:solidFill>
                <a:latin typeface="Arial"/>
                <a:ea typeface="Arial"/>
                <a:cs typeface="Arial"/>
                <a:sym typeface="Arial"/>
              </a:rPr>
              <a:t>Transition: I will explain how, in my work I have tried to draw from this expectancy value theory to motivate young people to become better students and better advocates for change.</a:t>
            </a:r>
          </a:p>
        </p:txBody>
      </p:sp>
    </p:spTree>
    <p:extLst>
      <p:ext uri="{BB962C8B-B14F-4D97-AF65-F5344CB8AC3E}">
        <p14:creationId xmlns:p14="http://schemas.microsoft.com/office/powerpoint/2010/main" val="1486920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59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8374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480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6458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2912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238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29968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07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536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1799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2" name="Shape 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2444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830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227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24</a:t>
            </a:fld>
            <a:endParaRPr lang="en" sz="1200">
              <a:solidFill>
                <a:schemeClr val="dk1"/>
              </a:solidFill>
              <a:latin typeface="Arial"/>
              <a:ea typeface="Arial"/>
              <a:cs typeface="Arial"/>
              <a:sym typeface="Arial"/>
            </a:endParaRPr>
          </a:p>
        </p:txBody>
      </p:sp>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0" name="Shape 39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6674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25</a:t>
            </a:fld>
            <a:endParaRPr lang="en" sz="1200">
              <a:solidFill>
                <a:schemeClr val="dk1"/>
              </a:solidFill>
              <a:latin typeface="Arial"/>
              <a:ea typeface="Arial"/>
              <a:cs typeface="Arial"/>
              <a:sym typeface="Arial"/>
            </a:endParaRPr>
          </a:p>
        </p:txBody>
      </p:sp>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While the genesis of hip-hop (hip-hop’s roots) is critical, it is important to explicate the aspects of hip hop that make it critical, helps in selection of texts and artifacts that are worthy of pedagogy in a critical antiracist hip-hop pedagogy.</a:t>
            </a:r>
          </a:p>
        </p:txBody>
      </p:sp>
    </p:spTree>
    <p:extLst>
      <p:ext uri="{BB962C8B-B14F-4D97-AF65-F5344CB8AC3E}">
        <p14:creationId xmlns:p14="http://schemas.microsoft.com/office/powerpoint/2010/main" val="3008166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1007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05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23" name="Shape 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93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280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5637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39" name="Shape 4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7298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8024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32</a:t>
            </a:fld>
            <a:endParaRPr lang="en" sz="1200">
              <a:solidFill>
                <a:schemeClr val="dk1"/>
              </a:solidFill>
              <a:latin typeface="Arial"/>
              <a:ea typeface="Arial"/>
              <a:cs typeface="Arial"/>
              <a:sym typeface="Arial"/>
            </a:endParaRPr>
          </a:p>
        </p:txBody>
      </p:sp>
      <p:sp>
        <p:nvSpPr>
          <p:cNvPr id="461" name="Shape 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2" name="Shape 46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8253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042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0418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35</a:t>
            </a:fld>
            <a:endParaRPr lang="en" sz="1200">
              <a:solidFill>
                <a:schemeClr val="dk1"/>
              </a:solidFill>
              <a:latin typeface="Arial"/>
              <a:ea typeface="Arial"/>
              <a:cs typeface="Arial"/>
              <a:sym typeface="Arial"/>
            </a:endParaRPr>
          </a:p>
        </p:txBody>
      </p:sp>
      <p:sp>
        <p:nvSpPr>
          <p:cNvPr id="487" name="Shape 4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8" name="Shape 48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3215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645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08" name="Shape 5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725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38</a:t>
            </a:fld>
            <a:endParaRPr lang="en" sz="1200">
              <a:solidFill>
                <a:schemeClr val="dk1"/>
              </a:solidFill>
              <a:latin typeface="Arial"/>
              <a:ea typeface="Arial"/>
              <a:cs typeface="Arial"/>
              <a:sym typeface="Arial"/>
            </a:endParaRPr>
          </a:p>
        </p:txBody>
      </p:sp>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8" name="Shape 51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0400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28" name="Shape 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9469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81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6411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9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42</a:t>
            </a:fld>
            <a:endParaRPr lang="en" sz="1200">
              <a:solidFill>
                <a:schemeClr val="dk1"/>
              </a:solidFill>
              <a:latin typeface="Arial"/>
              <a:ea typeface="Arial"/>
              <a:cs typeface="Arial"/>
              <a:sym typeface="Arial"/>
            </a:endParaRPr>
          </a:p>
        </p:txBody>
      </p:sp>
      <p:sp>
        <p:nvSpPr>
          <p:cNvPr id="555" name="Shape 5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556" name="Shape 556"/>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24763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43</a:t>
            </a:fld>
            <a:endParaRPr lang="en" sz="1200">
              <a:solidFill>
                <a:schemeClr val="dk1"/>
              </a:solidFill>
              <a:latin typeface="Arial"/>
              <a:ea typeface="Arial"/>
              <a:cs typeface="Arial"/>
              <a:sym typeface="Arial"/>
            </a:endParaRPr>
          </a:p>
        </p:txBody>
      </p:sp>
      <p:sp>
        <p:nvSpPr>
          <p:cNvPr id="564" name="Shape 5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565" name="Shape 565"/>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3583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74" name="Shape 5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884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45</a:t>
            </a:fld>
            <a:endParaRPr lang="en" sz="1200">
              <a:solidFill>
                <a:schemeClr val="dk1"/>
              </a:solidFill>
              <a:latin typeface="Arial"/>
              <a:ea typeface="Arial"/>
              <a:cs typeface="Arial"/>
              <a:sym typeface="Arial"/>
            </a:endParaRPr>
          </a:p>
        </p:txBody>
      </p:sp>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84" name="Shape 58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The work is not part of a field trip to the local schools and communities and while the process is intended to develop individual literacy skills and facilitate personal transformations, its also important for us that the student research be legitimate and make legitimate contributions to the project of educational and social justice. The students have generated work that has made a difference in the issues that matter most to them, their peers, and their communities. [IN THE CHAPTER I CAN PULL OUT EXAMPLES THAT FLESH OUT EACH OF THE BULLET POINTS LISTED ABOVE]</a:t>
            </a:r>
          </a:p>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We must realize that youth have to become important co-participants, its important to their pedagogy and its important to move toward the outcomes we want in urban education.</a:t>
            </a:r>
          </a:p>
        </p:txBody>
      </p:sp>
    </p:spTree>
    <p:extLst>
      <p:ext uri="{BB962C8B-B14F-4D97-AF65-F5344CB8AC3E}">
        <p14:creationId xmlns:p14="http://schemas.microsoft.com/office/powerpoint/2010/main" val="3449549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3922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47</a:t>
            </a:fld>
            <a:endParaRPr lang="en" sz="1200">
              <a:solidFill>
                <a:schemeClr val="dk1"/>
              </a:solidFill>
              <a:latin typeface="Arial"/>
              <a:ea typeface="Arial"/>
              <a:cs typeface="Arial"/>
              <a:sym typeface="Arial"/>
            </a:endParaRPr>
          </a:p>
        </p:txBody>
      </p:sp>
      <p:sp>
        <p:nvSpPr>
          <p:cNvPr id="601" name="Shape 6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02" name="Shape 602"/>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The economic crisis in the community also has an impact on school which leads us to our second claim. (State claim)</a:t>
            </a:r>
          </a:p>
          <a:p>
            <a:pPr marL="0" marR="0" lvl="0" indent="0" algn="l" rtl="0">
              <a:spcBef>
                <a:spcPts val="360"/>
              </a:spcBef>
              <a:spcAft>
                <a:spcPts val="0"/>
              </a:spcAft>
              <a:buSzPct val="25000"/>
              <a:buNone/>
            </a:pPr>
            <a:r>
              <a:rPr lang="en" sz="1200" b="0" i="0" u="none" strike="noStrike" cap="none">
                <a:solidFill>
                  <a:schemeClr val="dk1"/>
                </a:solidFill>
                <a:latin typeface="Arial"/>
                <a:ea typeface="Arial"/>
                <a:cs typeface="Arial"/>
                <a:sym typeface="Arial"/>
              </a:rPr>
              <a:t>According to Anyon even with the greater needs of urban poor schools  they are still being funded at a lower rate then most of suburban schools. </a:t>
            </a:r>
          </a:p>
        </p:txBody>
      </p:sp>
    </p:spTree>
    <p:extLst>
      <p:ext uri="{BB962C8B-B14F-4D97-AF65-F5344CB8AC3E}">
        <p14:creationId xmlns:p14="http://schemas.microsoft.com/office/powerpoint/2010/main" val="4117628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2" name="Shape 6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25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49</a:t>
            </a:fld>
            <a:endParaRPr lang="en" sz="1200">
              <a:solidFill>
                <a:schemeClr val="dk1"/>
              </a:solidFill>
              <a:latin typeface="Arial"/>
              <a:ea typeface="Arial"/>
              <a:cs typeface="Arial"/>
              <a:sym typeface="Arial"/>
            </a:endParaRPr>
          </a:p>
        </p:txBody>
      </p:sp>
      <p:sp>
        <p:nvSpPr>
          <p:cNvPr id="620" name="Shape 6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21" name="Shape 621"/>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These low resources have a significant impact. when compared to other districts LAUSD students perform at a significantly lower rate </a:t>
            </a:r>
          </a:p>
          <a:p>
            <a:pPr marL="0" marR="0" lvl="0" indent="0" algn="l" rtl="0">
              <a:spcBef>
                <a:spcPts val="360"/>
              </a:spcBef>
              <a:spcAft>
                <a:spcPts val="0"/>
              </a:spcAft>
              <a:buSzPct val="25000"/>
              <a:buNone/>
            </a:pPr>
            <a:r>
              <a:rPr lang="en" sz="1200" b="0" i="0" u="none" strike="noStrike" cap="none">
                <a:solidFill>
                  <a:schemeClr val="dk1"/>
                </a:solidFill>
                <a:latin typeface="Arial"/>
                <a:ea typeface="Arial"/>
                <a:cs typeface="Arial"/>
                <a:sym typeface="Arial"/>
              </a:rPr>
              <a:t>Take for example in 2007 the palo alto district which has a median household income of 90,377 as compared to the median household income of 34,069 in south Central L.A. - the graduation for palo alto is 93% when Lausd ‘s 39% isn’t even half of their graduation rates and when it comes to students graduating with a-g requirements palo alto’s rate is 65% which is more then half of its graduated students and three time more than lausd’s rate which is 20%</a:t>
            </a:r>
          </a:p>
        </p:txBody>
      </p:sp>
    </p:spTree>
    <p:extLst>
      <p:ext uri="{BB962C8B-B14F-4D97-AF65-F5344CB8AC3E}">
        <p14:creationId xmlns:p14="http://schemas.microsoft.com/office/powerpoint/2010/main" val="29847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084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7" name="Shape 63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Greg</a:t>
            </a:r>
          </a:p>
        </p:txBody>
      </p:sp>
    </p:spTree>
    <p:extLst>
      <p:ext uri="{BB962C8B-B14F-4D97-AF65-F5344CB8AC3E}">
        <p14:creationId xmlns:p14="http://schemas.microsoft.com/office/powerpoint/2010/main" val="1117452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1" name="Shape 65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4497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1" name="Shape 66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Emily and erick</a:t>
            </a:r>
          </a:p>
        </p:txBody>
      </p:sp>
    </p:spTree>
    <p:extLst>
      <p:ext uri="{BB962C8B-B14F-4D97-AF65-F5344CB8AC3E}">
        <p14:creationId xmlns:p14="http://schemas.microsoft.com/office/powerpoint/2010/main" val="4016885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71" name="Shape 6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1476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54</a:t>
            </a:fld>
            <a:endParaRPr lang="en" sz="1200">
              <a:solidFill>
                <a:schemeClr val="dk1"/>
              </a:solidFill>
              <a:latin typeface="Arial"/>
              <a:ea typeface="Arial"/>
              <a:cs typeface="Arial"/>
              <a:sym typeface="Arial"/>
            </a:endParaRPr>
          </a:p>
        </p:txBody>
      </p:sp>
      <p:sp>
        <p:nvSpPr>
          <p:cNvPr id="680" name="Shape 6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81" name="Shape 681"/>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To study the problem of disengagement in schools, we did critical research.  What we mean by critical research is that we did research in the favor of the community, who have less power. </a:t>
            </a:r>
            <a:r>
              <a:rPr lang="en" sz="1200" b="0" i="0" u="none" strike="noStrike" cap="none">
                <a:solidFill>
                  <a:schemeClr val="dk1"/>
                </a:solidFill>
                <a:latin typeface="Times New Roman"/>
                <a:ea typeface="Times New Roman"/>
                <a:cs typeface="Times New Roman"/>
                <a:sym typeface="Times New Roman"/>
              </a:rPr>
              <a:t>Although we are high school students we are capable of doing research at a college graduate level. </a:t>
            </a:r>
          </a:p>
          <a:p>
            <a:pPr marL="0" marR="0" lvl="0" indent="0" algn="l" rtl="0">
              <a:spcBef>
                <a:spcPts val="360"/>
              </a:spcBef>
              <a:spcAft>
                <a:spcPts val="0"/>
              </a:spcAft>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 sz="1200" b="0" i="0" u="none" strike="noStrike" cap="none">
                <a:solidFill>
                  <a:schemeClr val="dk1"/>
                </a:solidFill>
                <a:latin typeface="Times New Roman"/>
                <a:ea typeface="Times New Roman"/>
                <a:cs typeface="Times New Roman"/>
                <a:sym typeface="Times New Roman"/>
              </a:rPr>
              <a:t>What we’re interested in is the change that might happen if the power is given to the people. This research is also critical because we didn’t do this research for fun.  We used our time to do this research, not only for us, but for everyone because it shows that there are people, students, and kids that need to know the truth.  What makes our work different from any other research is that we are studying the problem we live in. </a:t>
            </a:r>
          </a:p>
          <a:p>
            <a:pPr marL="0" marR="0" lvl="0" indent="0" algn="l" rtl="0">
              <a:spcBef>
                <a:spcPts val="360"/>
              </a:spcBef>
              <a:spcAft>
                <a:spcPts val="0"/>
              </a:spcAft>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 sz="1200" b="0" i="0" u="none" strike="noStrike" cap="none">
                <a:solidFill>
                  <a:schemeClr val="dk1"/>
                </a:solidFill>
                <a:latin typeface="Times New Roman"/>
                <a:ea typeface="Times New Roman"/>
                <a:cs typeface="Times New Roman"/>
                <a:sym typeface="Times New Roman"/>
              </a:rPr>
              <a:t>We collected both quantitative and qualitative data. Quantitative looks for amounts while qualitative studies the conditions, closely.</a:t>
            </a:r>
          </a:p>
          <a:p>
            <a:pPr marL="0" marR="0" lvl="0" indent="0" algn="l" rtl="0">
              <a:spcBef>
                <a:spcPts val="360"/>
              </a:spcBef>
              <a:spcAft>
                <a:spcPts val="0"/>
              </a:spcAft>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 sz="1200" b="0" i="0" u="none" strike="noStrike" cap="none">
                <a:solidFill>
                  <a:schemeClr val="dk1"/>
                </a:solidFill>
                <a:latin typeface="Times New Roman"/>
                <a:ea typeface="Times New Roman"/>
                <a:cs typeface="Times New Roman"/>
                <a:sym typeface="Times New Roman"/>
              </a:rPr>
              <a:t>For quantitative data, we collected 183 total surveys, looked at achievement data, student demographics and more.</a:t>
            </a:r>
          </a:p>
          <a:p>
            <a:pPr marL="0" marR="0" lvl="0" indent="0" algn="l" rtl="0">
              <a:spcBef>
                <a:spcPts val="360"/>
              </a:spcBef>
              <a:spcAft>
                <a:spcPts val="0"/>
              </a:spcAft>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 sz="1200" b="0" i="0" u="none" strike="noStrike" cap="none">
                <a:solidFill>
                  <a:schemeClr val="dk1"/>
                </a:solidFill>
                <a:latin typeface="Times New Roman"/>
                <a:ea typeface="Times New Roman"/>
                <a:cs typeface="Times New Roman"/>
                <a:sym typeface="Times New Roman"/>
              </a:rPr>
              <a:t>For official school data, we used dataquest, which is the California Basic Educational Data System’s website </a:t>
            </a:r>
          </a:p>
        </p:txBody>
      </p:sp>
    </p:spTree>
    <p:extLst>
      <p:ext uri="{BB962C8B-B14F-4D97-AF65-F5344CB8AC3E}">
        <p14:creationId xmlns:p14="http://schemas.microsoft.com/office/powerpoint/2010/main" val="1643429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55</a:t>
            </a:fld>
            <a:endParaRPr lang="en" sz="1200">
              <a:solidFill>
                <a:schemeClr val="dk1"/>
              </a:solidFill>
              <a:latin typeface="Arial"/>
              <a:ea typeface="Arial"/>
              <a:cs typeface="Arial"/>
              <a:sym typeface="Arial"/>
            </a:endParaRPr>
          </a:p>
        </p:txBody>
      </p:sp>
      <p:sp>
        <p:nvSpPr>
          <p:cNvPr id="692" name="Shape 6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93" name="Shape 69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In addition when we compare two schools located in south central to the states graduation rate, there is a substantial difference.  The state’s graduation rate and fulfillment of a-g requirements are 66% and 25% respectively, compared to 38% and 16% for Manual Arts High School and 22% and 13% respectively at Crenshaw High School.</a:t>
            </a:r>
          </a:p>
        </p:txBody>
      </p:sp>
    </p:spTree>
    <p:extLst>
      <p:ext uri="{BB962C8B-B14F-4D97-AF65-F5344CB8AC3E}">
        <p14:creationId xmlns:p14="http://schemas.microsoft.com/office/powerpoint/2010/main" val="158582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56</a:t>
            </a:fld>
            <a:endParaRPr lang="en" sz="1200">
              <a:solidFill>
                <a:schemeClr val="dk1"/>
              </a:solidFill>
              <a:latin typeface="Arial"/>
              <a:ea typeface="Arial"/>
              <a:cs typeface="Arial"/>
              <a:sym typeface="Arial"/>
            </a:endParaRPr>
          </a:p>
        </p:txBody>
      </p:sp>
      <p:sp>
        <p:nvSpPr>
          <p:cNvPr id="708" name="Shape 7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09" name="Shape 709"/>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Because the cycle of oppression students in both crenshaw and manual arts show that they have little trust in the government to help change their conditions</a:t>
            </a:r>
          </a:p>
        </p:txBody>
      </p:sp>
    </p:spTree>
    <p:extLst>
      <p:ext uri="{BB962C8B-B14F-4D97-AF65-F5344CB8AC3E}">
        <p14:creationId xmlns:p14="http://schemas.microsoft.com/office/powerpoint/2010/main" val="23849379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57</a:t>
            </a:fld>
            <a:endParaRPr lang="en" sz="1200">
              <a:solidFill>
                <a:schemeClr val="dk1"/>
              </a:solidFill>
              <a:latin typeface="Arial"/>
              <a:ea typeface="Arial"/>
              <a:cs typeface="Arial"/>
              <a:sym typeface="Arial"/>
            </a:endParaRPr>
          </a:p>
        </p:txBody>
      </p:sp>
      <p:sp>
        <p:nvSpPr>
          <p:cNvPr id="720" name="Shape 7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21" name="Shape 721"/>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Similarly when students at manual arts were asked they said that they don’t feel that their school is making the right decisions concerning the economic crisis.  </a:t>
            </a:r>
          </a:p>
        </p:txBody>
      </p:sp>
    </p:spTree>
    <p:extLst>
      <p:ext uri="{BB962C8B-B14F-4D97-AF65-F5344CB8AC3E}">
        <p14:creationId xmlns:p14="http://schemas.microsoft.com/office/powerpoint/2010/main" val="2059452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Shape 729"/>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58</a:t>
            </a:fld>
            <a:endParaRPr lang="en" sz="1200">
              <a:solidFill>
                <a:schemeClr val="dk1"/>
              </a:solidFill>
              <a:latin typeface="Arial"/>
              <a:ea typeface="Arial"/>
              <a:cs typeface="Arial"/>
              <a:sym typeface="Arial"/>
            </a:endParaRPr>
          </a:p>
        </p:txBody>
      </p:sp>
      <p:sp>
        <p:nvSpPr>
          <p:cNvPr id="730" name="Shape 7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31" name="Shape 731"/>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If you look at the slide here, brown represents whites, blue represents African-Americans, Red are Latinos, and green is for Asians.  The darker the color, the higher the concentration.  In this slide you notice that LA was mostly white in the 1960’s…</a:t>
            </a:r>
          </a:p>
        </p:txBody>
      </p:sp>
    </p:spTree>
    <p:extLst>
      <p:ext uri="{BB962C8B-B14F-4D97-AF65-F5344CB8AC3E}">
        <p14:creationId xmlns:p14="http://schemas.microsoft.com/office/powerpoint/2010/main" val="2297202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59</a:t>
            </a:fld>
            <a:endParaRPr lang="en" sz="1200">
              <a:solidFill>
                <a:schemeClr val="dk1"/>
              </a:solidFill>
              <a:latin typeface="Arial"/>
              <a:ea typeface="Arial"/>
              <a:cs typeface="Arial"/>
              <a:sym typeface="Arial"/>
            </a:endParaRPr>
          </a:p>
        </p:txBody>
      </p:sp>
      <p:sp>
        <p:nvSpPr>
          <p:cNvPr id="738" name="Shape 7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39" name="Shape 739"/>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In the 70’s Whites began to leave, while Blacks moved west and their pop.ulation grew, as did the Latinos, slightly</a:t>
            </a:r>
          </a:p>
        </p:txBody>
      </p:sp>
    </p:spTree>
    <p:extLst>
      <p:ext uri="{BB962C8B-B14F-4D97-AF65-F5344CB8AC3E}">
        <p14:creationId xmlns:p14="http://schemas.microsoft.com/office/powerpoint/2010/main" val="4164118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830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60</a:t>
            </a:fld>
            <a:endParaRPr lang="en" sz="1200">
              <a:solidFill>
                <a:schemeClr val="dk1"/>
              </a:solidFill>
              <a:latin typeface="Arial"/>
              <a:ea typeface="Arial"/>
              <a:cs typeface="Arial"/>
              <a:sym typeface="Arial"/>
            </a:endParaRPr>
          </a:p>
        </p:txBody>
      </p:sp>
      <p:sp>
        <p:nvSpPr>
          <p:cNvPr id="746" name="Shape 7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47" name="Shape 747"/>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In the 80’s, the Latino population grew noticably in LA, while the white population decreases and African Americans are predominant in more areas of the city.  Also some majority Asian populatinos appear</a:t>
            </a:r>
          </a:p>
        </p:txBody>
      </p:sp>
    </p:spTree>
    <p:extLst>
      <p:ext uri="{BB962C8B-B14F-4D97-AF65-F5344CB8AC3E}">
        <p14:creationId xmlns:p14="http://schemas.microsoft.com/office/powerpoint/2010/main" val="2163635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61</a:t>
            </a:fld>
            <a:endParaRPr lang="en" sz="1200">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55" name="Shape 755"/>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In the 90’s, African-Americans begin to move from the city, as whites continue to as well.  Latinos are getting bigger and they begin to spread out.</a:t>
            </a:r>
          </a:p>
        </p:txBody>
      </p:sp>
    </p:spTree>
    <p:extLst>
      <p:ext uri="{BB962C8B-B14F-4D97-AF65-F5344CB8AC3E}">
        <p14:creationId xmlns:p14="http://schemas.microsoft.com/office/powerpoint/2010/main" val="2307689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62</a:t>
            </a:fld>
            <a:endParaRPr lang="en" sz="1200">
              <a:solidFill>
                <a:schemeClr val="dk1"/>
              </a:solidFill>
              <a:latin typeface="Arial"/>
              <a:ea typeface="Arial"/>
              <a:cs typeface="Arial"/>
              <a:sym typeface="Arial"/>
            </a:endParaRPr>
          </a:p>
        </p:txBody>
      </p:sp>
      <p:sp>
        <p:nvSpPr>
          <p:cNvPr id="762" name="Shape 7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63" name="Shape 76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In 2000, Latinos are the city majority, and African Americans seem to have moved from LA…  Crenshaw HS is in one of the last Black communities of LA.</a:t>
            </a:r>
          </a:p>
        </p:txBody>
      </p:sp>
    </p:spTree>
    <p:extLst>
      <p:ext uri="{BB962C8B-B14F-4D97-AF65-F5344CB8AC3E}">
        <p14:creationId xmlns:p14="http://schemas.microsoft.com/office/powerpoint/2010/main" val="4244225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70" name="Shape 7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3205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78" name="Shape 7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3762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86" name="Shape 7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5858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93" name="Shape 7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17007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00" name="Shape 8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7270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08" name="Shape 8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82705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16" name="Shape 8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690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241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4" name="Shape 8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0889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32" name="Shape 8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36124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40" name="Shape 8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9510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Shape 847"/>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73</a:t>
            </a:fld>
            <a:endParaRPr lang="en" sz="1200">
              <a:solidFill>
                <a:schemeClr val="dk1"/>
              </a:solidFill>
              <a:latin typeface="Arial"/>
              <a:ea typeface="Arial"/>
              <a:cs typeface="Arial"/>
              <a:sym typeface="Arial"/>
            </a:endParaRPr>
          </a:p>
        </p:txBody>
      </p:sp>
      <p:sp>
        <p:nvSpPr>
          <p:cNvPr id="848" name="Shape 848"/>
          <p:cNvSpPr>
            <a:spLocks noGrp="1" noRot="1" noChangeAspect="1"/>
          </p:cNvSpPr>
          <p:nvPr>
            <p:ph type="sldImg" idx="2"/>
          </p:nvPr>
        </p:nvSpPr>
        <p:spPr>
          <a:xfrm>
            <a:off x="382588"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849" name="Shape 849"/>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round/>
            <a:headEnd type="none" w="med" len="med"/>
            <a:tailEnd type="none" w="med" len="med"/>
          </a:ln>
        </p:spPr>
        <p:txBody>
          <a:bodyPr lIns="88575" tIns="44275" rIns="88575" bIns="44275"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Times New Roman"/>
                <a:ea typeface="Times New Roman"/>
                <a:cs typeface="Times New Roman"/>
                <a:sym typeface="Times New Roman"/>
              </a:rPr>
              <a:t>In one of my favorite quotes, noted Canadian media theorist Marshal McLuhan claims that, “Nothing is inevitable as long as there is a willingness to contemplate what is happening. I admire this quotation both for its optimisim, but also for its process. First and foremost we must understand that any reading of history shows us that the only constant is change; and any reading of the history of social movements shows us that people have continually overcome greater obstacles than those we currently face in literacy education. Second, we must think about our process of change. McLuhan recommends contemplation, a word with many layers of meaning and connotation. It primarily means to think deeply and to be aware of one’s own thinking. In this book we have thought deeply about the histories of literacy education and critical thought and their bearing on our current challenges in literacy instruction. Contemplation also means being “in” and “with” time. In other words, if we contemplate we are also forced to think about our moment; to consider what needs change and how we, as everyday citizens, as teachers, as public intellectuals, and as agents can change it. I have also in this talk tried to include myriad examples of the ways that educators can work with urban youth in our time to develop academic and critical literacies. Contemplation is important because it forces us to think carefully about our conditions and then to think deeply about alternatives to those conditions. Once we imagine alternatives, we begin to understand the possibilities for transformation; for making the world anew, even if in our cases we are talking about the world of the classroom. That is a large enough goal, which will ultimately have a large impact on the remaking of the world. Contemplation, our collective contemplation, can make these things happen. I am also reminded by the words of another important scholar of a bygone era; Paulo Freire contends that to imagine new ways of being is to already begin to act differently upon the world. In other words we must not only contemplate, we must act. That is our only and best hope.</a:t>
            </a:r>
          </a:p>
        </p:txBody>
      </p:sp>
    </p:spTree>
    <p:extLst>
      <p:ext uri="{BB962C8B-B14F-4D97-AF65-F5344CB8AC3E}">
        <p14:creationId xmlns:p14="http://schemas.microsoft.com/office/powerpoint/2010/main" val="2689572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899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641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rgbClr val="888888"/>
                </a:solidFill>
                <a:latin typeface="Arial"/>
                <a:ea typeface="Arial"/>
                <a:cs typeface="Arial"/>
                <a:sym typeface="Arial"/>
              </a:rPr>
              <a:t>‹#›</a:t>
            </a:fld>
            <a:endParaRPr lang="en"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457200" y="1151334"/>
            <a:ext cx="4040187" cy="479821"/>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2"/>
          </p:nvPr>
        </p:nvSpPr>
        <p:spPr>
          <a:xfrm>
            <a:off x="457200" y="1631156"/>
            <a:ext cx="4040187"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3"/>
          </p:nvPr>
        </p:nvSpPr>
        <p:spPr>
          <a:xfrm>
            <a:off x="4645025" y="1151334"/>
            <a:ext cx="4041774" cy="479821"/>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body" idx="4"/>
          </p:nvPr>
        </p:nvSpPr>
        <p:spPr>
          <a:xfrm>
            <a:off x="4645025" y="1631156"/>
            <a:ext cx="4041774"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8"/>
        <p:cNvGrpSpPr/>
        <p:nvPr/>
      </p:nvGrpSpPr>
      <p:grpSpPr>
        <a:xfrm>
          <a:off x="0" y="0"/>
          <a:ext cx="0" cy="0"/>
          <a:chOff x="0" y="0"/>
          <a:chExt cx="0" cy="0"/>
        </a:xfrm>
      </p:grpSpPr>
      <p:sp>
        <p:nvSpPr>
          <p:cNvPr id="79" name="Shape 79"/>
          <p:cNvSpPr txBox="1">
            <a:spLocks noGrp="1"/>
          </p:cNvSpPr>
          <p:nvPr>
            <p:ph type="ctrTitle"/>
          </p:nvPr>
        </p:nvSpPr>
        <p:spPr>
          <a:xfrm>
            <a:off x="685800" y="1597818"/>
            <a:ext cx="7772400" cy="1102518"/>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subTitle" idx="1"/>
          </p:nvPr>
        </p:nvSpPr>
        <p:spPr>
          <a:xfrm>
            <a:off x="1371600" y="2914650"/>
            <a:ext cx="6400799" cy="131445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457200" y="205978"/>
            <a:ext cx="8229600" cy="4366021"/>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94" name="Shape 94"/>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6"/>
        <p:cNvGrpSpPr/>
        <p:nvPr/>
      </p:nvGrpSpPr>
      <p:grpSpPr>
        <a:xfrm>
          <a:off x="0" y="0"/>
          <a:ext cx="0" cy="0"/>
          <a:chOff x="0" y="0"/>
          <a:chExt cx="0" cy="0"/>
        </a:xfrm>
      </p:grpSpPr>
      <p:sp>
        <p:nvSpPr>
          <p:cNvPr id="97" name="Shape 97"/>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100"/>
        <p:cNvGrpSpPr/>
        <p:nvPr/>
      </p:nvGrpSpPr>
      <p:grpSpPr>
        <a:xfrm>
          <a:off x="0" y="0"/>
          <a:ext cx="0" cy="0"/>
          <a:chOff x="0" y="0"/>
          <a:chExt cx="0" cy="0"/>
        </a:xfrm>
      </p:grpSpPr>
      <p:sp>
        <p:nvSpPr>
          <p:cNvPr id="101" name="Shape 101"/>
          <p:cNvSpPr>
            <a:spLocks noGrp="1"/>
          </p:cNvSpPr>
          <p:nvPr>
            <p:ph type="pic" idx="2"/>
          </p:nvPr>
        </p:nvSpPr>
        <p:spPr>
          <a:xfrm rot="-289768">
            <a:off x="496141" y="2757017"/>
            <a:ext cx="3693940" cy="2032646"/>
          </a:xfrm>
          <a:prstGeom prst="rect">
            <a:avLst/>
          </a:prstGeom>
          <a:solidFill>
            <a:srgbClr val="D8D8D8"/>
          </a:solidFill>
          <a:ln>
            <a:noFill/>
          </a:ln>
        </p:spPr>
        <p:txBody>
          <a:bodyPr lIns="91425" tIns="91425" rIns="91425" bIns="91425" anchor="t" anchorCtr="0"/>
          <a:lstStyle>
            <a:lvl1pPr marL="342900" marR="0" lvl="0" indent="-34290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a:spLocks noGrp="1"/>
          </p:cNvSpPr>
          <p:nvPr>
            <p:ph type="pic" idx="3"/>
          </p:nvPr>
        </p:nvSpPr>
        <p:spPr>
          <a:xfrm rot="174697">
            <a:off x="348984" y="300478"/>
            <a:ext cx="3700397" cy="2026410"/>
          </a:xfrm>
          <a:prstGeom prst="rect">
            <a:avLst/>
          </a:prstGeom>
          <a:solidFill>
            <a:srgbClr val="D8D8D8"/>
          </a:solidFill>
          <a:ln>
            <a:noFill/>
          </a:ln>
        </p:spPr>
        <p:txBody>
          <a:bodyPr lIns="91425" tIns="91425" rIns="91425" bIns="91425" anchor="t" anchorCtr="0"/>
          <a:lstStyle>
            <a:lvl1pPr marL="342900" marR="0" lvl="0" indent="-34290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title"/>
          </p:nvPr>
        </p:nvSpPr>
        <p:spPr>
          <a:xfrm>
            <a:off x="5013433" y="1143000"/>
            <a:ext cx="3566159" cy="871537"/>
          </a:xfrm>
          <a:prstGeom prst="rect">
            <a:avLst/>
          </a:prstGeom>
          <a:noFill/>
          <a:ln>
            <a:noFill/>
          </a:ln>
        </p:spPr>
        <p:txBody>
          <a:bodyPr lIns="91425" tIns="91425" rIns="91425" bIns="91425" anchor="b" anchorCtr="0"/>
          <a:lstStyle>
            <a:lvl1pPr marL="0" marR="0" lvl="0" indent="0" algn="l" rtl="0">
              <a:lnSpc>
                <a:spcPct val="109523"/>
              </a:lnSpc>
              <a:spcBef>
                <a:spcPts val="0"/>
              </a:spcBef>
              <a:buClr>
                <a:schemeClr val="dk1"/>
              </a:buClr>
              <a:buFont typeface="Calibri"/>
              <a:buNone/>
              <a:defRPr sz="42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a:off x="5013432" y="2024986"/>
            <a:ext cx="3566159" cy="1622378"/>
          </a:xfrm>
          <a:prstGeom prst="rect">
            <a:avLst/>
          </a:prstGeom>
          <a:noFill/>
          <a:ln>
            <a:noFill/>
          </a:ln>
        </p:spPr>
        <p:txBody>
          <a:bodyPr lIns="91425" tIns="91425" rIns="91425" bIns="91425" anchor="t" anchorCtr="0"/>
          <a:lstStyle>
            <a:lvl1pPr marL="0" marR="0" lvl="0"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07" name="Shape 10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571500" y="514350"/>
            <a:ext cx="8001000" cy="6858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0" name="Shape 110"/>
          <p:cNvSpPr>
            <a:spLocks noGrp="1"/>
          </p:cNvSpPr>
          <p:nvPr>
            <p:ph type="chart" idx="2"/>
          </p:nvPr>
        </p:nvSpPr>
        <p:spPr>
          <a:xfrm>
            <a:off x="571500" y="1485900"/>
            <a:ext cx="8001000" cy="28574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6" name="Shape 11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571500" y="514350"/>
            <a:ext cx="8001000" cy="6858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1" name="Shape 121"/>
          <p:cNvSpPr txBox="1">
            <a:spLocks noGrp="1"/>
          </p:cNvSpPr>
          <p:nvPr>
            <p:ph type="body" idx="1"/>
          </p:nvPr>
        </p:nvSpPr>
        <p:spPr>
          <a:xfrm>
            <a:off x="571500" y="1485900"/>
            <a:ext cx="3924299" cy="1371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body" idx="2"/>
          </p:nvPr>
        </p:nvSpPr>
        <p:spPr>
          <a:xfrm>
            <a:off x="571500" y="2971800"/>
            <a:ext cx="3924299" cy="1371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body" idx="3"/>
          </p:nvPr>
        </p:nvSpPr>
        <p:spPr>
          <a:xfrm>
            <a:off x="4648200" y="1485900"/>
            <a:ext cx="3924299" cy="28574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722312" y="3305175"/>
            <a:ext cx="7772400" cy="1021556"/>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9" name="Shape 129"/>
          <p:cNvSpPr txBox="1">
            <a:spLocks noGrp="1"/>
          </p:cNvSpPr>
          <p:nvPr>
            <p:ph type="body" idx="1"/>
          </p:nvPr>
        </p:nvSpPr>
        <p:spPr>
          <a:xfrm>
            <a:off x="722312" y="2180034"/>
            <a:ext cx="7772400" cy="112514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30" name="Shape 130"/>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04787"/>
            <a:ext cx="3008313" cy="8715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5" name="Shape 135"/>
          <p:cNvSpPr txBox="1">
            <a:spLocks noGrp="1"/>
          </p:cNvSpPr>
          <p:nvPr>
            <p:ph type="body" idx="1"/>
          </p:nvPr>
        </p:nvSpPr>
        <p:spPr>
          <a:xfrm>
            <a:off x="3575050" y="204787"/>
            <a:ext cx="5111750" cy="4389834"/>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2"/>
          </p:nvPr>
        </p:nvSpPr>
        <p:spPr>
          <a:xfrm>
            <a:off x="457200" y="1076325"/>
            <a:ext cx="3008313" cy="3518297"/>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8" name="Shape 138"/>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9" name="Shape 13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792288" y="3600450"/>
            <a:ext cx="5486399" cy="42505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2" name="Shape 142"/>
          <p:cNvSpPr>
            <a:spLocks noGrp="1"/>
          </p:cNvSpPr>
          <p:nvPr>
            <p:ph type="pic" idx="2"/>
          </p:nvPr>
        </p:nvSpPr>
        <p:spPr>
          <a:xfrm>
            <a:off x="1792288" y="459581"/>
            <a:ext cx="5486399" cy="30861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1"/>
          </p:nvPr>
        </p:nvSpPr>
        <p:spPr>
          <a:xfrm>
            <a:off x="1792288" y="4025503"/>
            <a:ext cx="5486399" cy="603646"/>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46" name="Shape 14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9" name="Shape 149"/>
          <p:cNvSpPr txBox="1">
            <a:spLocks noGrp="1"/>
          </p:cNvSpPr>
          <p:nvPr>
            <p:ph type="body" idx="1"/>
          </p:nvPr>
        </p:nvSpPr>
        <p:spPr>
          <a:xfrm rot="5400000">
            <a:off x="2874763" y="-1217413"/>
            <a:ext cx="3394472"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51" name="Shape 151"/>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52" name="Shape 15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5463778" y="1371600"/>
            <a:ext cx="4388643"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5" name="Shape 155"/>
          <p:cNvSpPr txBox="1">
            <a:spLocks noGrp="1"/>
          </p:cNvSpPr>
          <p:nvPr>
            <p:ph type="body" idx="1"/>
          </p:nvPr>
        </p:nvSpPr>
        <p:spPr>
          <a:xfrm rot="5400000">
            <a:off x="1272778" y="-609599"/>
            <a:ext cx="4388643"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59"/>
        <p:cNvGrpSpPr/>
        <p:nvPr/>
      </p:nvGrpSpPr>
      <p:grpSpPr>
        <a:xfrm>
          <a:off x="0" y="0"/>
          <a:ext cx="0" cy="0"/>
          <a:chOff x="0" y="0"/>
          <a:chExt cx="0" cy="0"/>
        </a:xfrm>
      </p:grpSpPr>
      <p:sp>
        <p:nvSpPr>
          <p:cNvPr id="160" name="Shape 160"/>
          <p:cNvSpPr/>
          <p:nvPr/>
        </p:nvSpPr>
        <p:spPr>
          <a:xfrm>
            <a:off x="4572000" y="124"/>
            <a:ext cx="4572000" cy="5143500"/>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161" name="Shape 16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162" name="Shape 162"/>
          <p:cNvSpPr txBox="1">
            <a:spLocks noGrp="1"/>
          </p:cNvSpPr>
          <p:nvPr>
            <p:ph type="title"/>
          </p:nvPr>
        </p:nvSpPr>
        <p:spPr>
          <a:xfrm>
            <a:off x="265500" y="1397349"/>
            <a:ext cx="4045199" cy="1318275"/>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Raleway"/>
              <a:buNone/>
              <a:defRPr sz="3600" b="1" i="0" u="none" strike="noStrike" cap="none">
                <a:solidFill>
                  <a:schemeClr val="dk1"/>
                </a:solidFill>
                <a:latin typeface="Raleway"/>
                <a:ea typeface="Raleway"/>
                <a:cs typeface="Raleway"/>
                <a:sym typeface="Raleway"/>
              </a:defRPr>
            </a:lvl1pPr>
            <a:lvl2pPr lvl="1" indent="0" algn="ctr" rtl="0">
              <a:spcBef>
                <a:spcPts val="0"/>
              </a:spcBef>
              <a:buClr>
                <a:schemeClr val="dk1"/>
              </a:buClr>
              <a:buFont typeface="Raleway"/>
              <a:buNone/>
              <a:defRPr sz="3600" b="1">
                <a:solidFill>
                  <a:schemeClr val="dk1"/>
                </a:solidFill>
                <a:latin typeface="Raleway"/>
                <a:ea typeface="Raleway"/>
                <a:cs typeface="Raleway"/>
                <a:sym typeface="Raleway"/>
              </a:defRPr>
            </a:lvl2pPr>
            <a:lvl3pPr lvl="2" indent="0" algn="ctr" rtl="0">
              <a:spcBef>
                <a:spcPts val="0"/>
              </a:spcBef>
              <a:buClr>
                <a:schemeClr val="dk1"/>
              </a:buClr>
              <a:buFont typeface="Raleway"/>
              <a:buNone/>
              <a:defRPr sz="3600" b="1">
                <a:solidFill>
                  <a:schemeClr val="dk1"/>
                </a:solidFill>
                <a:latin typeface="Raleway"/>
                <a:ea typeface="Raleway"/>
                <a:cs typeface="Raleway"/>
                <a:sym typeface="Raleway"/>
              </a:defRPr>
            </a:lvl3pPr>
            <a:lvl4pPr lvl="3" indent="0" algn="ctr" rtl="0">
              <a:spcBef>
                <a:spcPts val="0"/>
              </a:spcBef>
              <a:buClr>
                <a:schemeClr val="dk1"/>
              </a:buClr>
              <a:buFont typeface="Raleway"/>
              <a:buNone/>
              <a:defRPr sz="3600" b="1">
                <a:solidFill>
                  <a:schemeClr val="dk1"/>
                </a:solidFill>
                <a:latin typeface="Raleway"/>
                <a:ea typeface="Raleway"/>
                <a:cs typeface="Raleway"/>
                <a:sym typeface="Raleway"/>
              </a:defRPr>
            </a:lvl4pPr>
            <a:lvl5pPr lvl="4" indent="0" algn="ctr" rtl="0">
              <a:spcBef>
                <a:spcPts val="0"/>
              </a:spcBef>
              <a:buClr>
                <a:schemeClr val="dk1"/>
              </a:buClr>
              <a:buFont typeface="Raleway"/>
              <a:buNone/>
              <a:defRPr sz="3600" b="1">
                <a:solidFill>
                  <a:schemeClr val="dk1"/>
                </a:solidFill>
                <a:latin typeface="Raleway"/>
                <a:ea typeface="Raleway"/>
                <a:cs typeface="Raleway"/>
                <a:sym typeface="Raleway"/>
              </a:defRPr>
            </a:lvl5pPr>
            <a:lvl6pPr lvl="5" indent="0" algn="ctr" rtl="0">
              <a:spcBef>
                <a:spcPts val="0"/>
              </a:spcBef>
              <a:buClr>
                <a:schemeClr val="dk1"/>
              </a:buClr>
              <a:buFont typeface="Raleway"/>
              <a:buNone/>
              <a:defRPr sz="3600" b="1">
                <a:solidFill>
                  <a:schemeClr val="dk1"/>
                </a:solidFill>
                <a:latin typeface="Raleway"/>
                <a:ea typeface="Raleway"/>
                <a:cs typeface="Raleway"/>
                <a:sym typeface="Raleway"/>
              </a:defRPr>
            </a:lvl6pPr>
            <a:lvl7pPr lvl="6" indent="0" algn="ctr" rtl="0">
              <a:spcBef>
                <a:spcPts val="0"/>
              </a:spcBef>
              <a:buClr>
                <a:schemeClr val="dk1"/>
              </a:buClr>
              <a:buFont typeface="Raleway"/>
              <a:buNone/>
              <a:defRPr sz="3600" b="1">
                <a:solidFill>
                  <a:schemeClr val="dk1"/>
                </a:solidFill>
                <a:latin typeface="Raleway"/>
                <a:ea typeface="Raleway"/>
                <a:cs typeface="Raleway"/>
                <a:sym typeface="Raleway"/>
              </a:defRPr>
            </a:lvl7pPr>
            <a:lvl8pPr lvl="7" indent="0" algn="ctr" rtl="0">
              <a:spcBef>
                <a:spcPts val="0"/>
              </a:spcBef>
              <a:buClr>
                <a:schemeClr val="dk1"/>
              </a:buClr>
              <a:buFont typeface="Raleway"/>
              <a:buNone/>
              <a:defRPr sz="3600" b="1">
                <a:solidFill>
                  <a:schemeClr val="dk1"/>
                </a:solidFill>
                <a:latin typeface="Raleway"/>
                <a:ea typeface="Raleway"/>
                <a:cs typeface="Raleway"/>
                <a:sym typeface="Raleway"/>
              </a:defRPr>
            </a:lvl8pPr>
            <a:lvl9pPr lvl="8" indent="0" algn="ctr" rtl="0">
              <a:spcBef>
                <a:spcPts val="0"/>
              </a:spcBef>
              <a:buClr>
                <a:schemeClr val="dk1"/>
              </a:buClr>
              <a:buFont typeface="Raleway"/>
              <a:buNone/>
              <a:defRPr sz="3600" b="1">
                <a:solidFill>
                  <a:schemeClr val="dk1"/>
                </a:solidFill>
                <a:latin typeface="Raleway"/>
                <a:ea typeface="Raleway"/>
                <a:cs typeface="Raleway"/>
                <a:sym typeface="Raleway"/>
              </a:defRPr>
            </a:lvl9pPr>
          </a:lstStyle>
          <a:p>
            <a:endParaRPr/>
          </a:p>
        </p:txBody>
      </p:sp>
      <p:sp>
        <p:nvSpPr>
          <p:cNvPr id="163" name="Shape 163"/>
          <p:cNvSpPr txBox="1">
            <a:spLocks noGrp="1"/>
          </p:cNvSpPr>
          <p:nvPr>
            <p:ph type="subTitle" idx="1"/>
          </p:nvPr>
        </p:nvSpPr>
        <p:spPr>
          <a:xfrm>
            <a:off x="265500" y="2735370"/>
            <a:ext cx="4045199" cy="134549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1pPr>
            <a:lvl2pPr marL="457200" marR="0" lvl="1"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2pPr>
            <a:lvl3pPr marL="914400" marR="0" lvl="2"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3pPr>
            <a:lvl4pPr marL="1371600" marR="0" lvl="3"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4pPr>
            <a:lvl5pPr marL="1828800" marR="0" lvl="4"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5pPr>
            <a:lvl6pPr marL="2286000" marR="0" lvl="5"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6pPr>
            <a:lvl7pPr marL="2743200" marR="0" lvl="6"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7pPr>
            <a:lvl8pPr marL="3200400" marR="0" lvl="7"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8pPr>
            <a:lvl9pPr marL="3657600" marR="0" lvl="8"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9pPr>
          </a:lstStyle>
          <a:p>
            <a:endParaRPr/>
          </a:p>
        </p:txBody>
      </p:sp>
      <p:sp>
        <p:nvSpPr>
          <p:cNvPr id="164" name="Shape 164"/>
          <p:cNvSpPr txBox="1">
            <a:spLocks noGrp="1"/>
          </p:cNvSpPr>
          <p:nvPr>
            <p:ph type="body" idx="2"/>
          </p:nvPr>
        </p:nvSpPr>
        <p:spPr>
          <a:xfrm>
            <a:off x="4939500" y="724200"/>
            <a:ext cx="3837000" cy="3695175"/>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Lato"/>
              <a:buNone/>
              <a:defRPr sz="1800" b="0" i="0" u="none" strike="noStrike" cap="none">
                <a:solidFill>
                  <a:schemeClr val="lt1"/>
                </a:solidFill>
                <a:latin typeface="Lato"/>
                <a:ea typeface="Lato"/>
                <a:cs typeface="Lato"/>
                <a:sym typeface="Lato"/>
              </a:defRPr>
            </a:lvl1pPr>
            <a:lvl2pPr marL="457200" marR="0" lvl="1"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2pPr>
            <a:lvl3pPr marL="914400" marR="0" lvl="2"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3pPr>
            <a:lvl4pPr marL="1371600" marR="0" lvl="3"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4pPr>
            <a:lvl5pPr marL="1828800" marR="0" lvl="4"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5pPr>
            <a:lvl6pPr marL="2286000" marR="0" lvl="5"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6pPr>
            <a:lvl7pPr marL="2743200" marR="0" lvl="6"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7pPr>
            <a:lvl8pPr marL="3200400" marR="0" lvl="7"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8pPr>
            <a:lvl9pPr marL="3657600" marR="0" lvl="8"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9pPr>
          </a:lstStyle>
          <a:p>
            <a:endParaRPr/>
          </a:p>
        </p:txBody>
      </p:sp>
      <p:sp>
        <p:nvSpPr>
          <p:cNvPr id="165" name="Shape 165"/>
          <p:cNvSpPr txBox="1">
            <a:spLocks noGrp="1"/>
          </p:cNvSpPr>
          <p:nvPr>
            <p:ph type="sldNum" idx="12"/>
          </p:nvPr>
        </p:nvSpPr>
        <p:spPr>
          <a:xfrm>
            <a:off x="8497999" y="4688758"/>
            <a:ext cx="548699" cy="39352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ig number">
    <p:spTree>
      <p:nvGrpSpPr>
        <p:cNvPr id="1" name="Shape 166"/>
        <p:cNvGrpSpPr/>
        <p:nvPr/>
      </p:nvGrpSpPr>
      <p:grpSpPr>
        <a:xfrm>
          <a:off x="0" y="0"/>
          <a:ext cx="0" cy="0"/>
          <a:chOff x="0" y="0"/>
          <a:chExt cx="0" cy="0"/>
        </a:xfrm>
      </p:grpSpPr>
      <p:cxnSp>
        <p:nvCxnSpPr>
          <p:cNvPr id="167" name="Shape 167"/>
          <p:cNvCxnSpPr/>
          <p:nvPr/>
        </p:nvCxnSpPr>
        <p:spPr>
          <a:xfrm>
            <a:off x="425200" y="4740000"/>
            <a:ext cx="8296799" cy="0"/>
          </a:xfrm>
          <a:prstGeom prst="straightConnector1">
            <a:avLst/>
          </a:prstGeom>
          <a:noFill/>
          <a:ln w="19050" cap="flat" cmpd="sng">
            <a:solidFill>
              <a:schemeClr val="dk2"/>
            </a:solidFill>
            <a:prstDash val="solid"/>
            <a:round/>
            <a:headEnd type="none" w="med" len="med"/>
            <a:tailEnd type="none" w="med" len="med"/>
          </a:ln>
        </p:spPr>
      </p:cxnSp>
      <p:cxnSp>
        <p:nvCxnSpPr>
          <p:cNvPr id="168" name="Shape 168"/>
          <p:cNvCxnSpPr/>
          <p:nvPr/>
        </p:nvCxnSpPr>
        <p:spPr>
          <a:xfrm>
            <a:off x="425200" y="415650"/>
            <a:ext cx="8296799" cy="0"/>
          </a:xfrm>
          <a:prstGeom prst="straightConnector1">
            <a:avLst/>
          </a:prstGeom>
          <a:noFill/>
          <a:ln w="38100" cap="flat" cmpd="sng">
            <a:solidFill>
              <a:schemeClr val="dk2"/>
            </a:solidFill>
            <a:prstDash val="solid"/>
            <a:round/>
            <a:headEnd type="none" w="med" len="med"/>
            <a:tailEnd type="none" w="med" len="med"/>
          </a:ln>
        </p:spPr>
      </p:cxnSp>
      <p:sp>
        <p:nvSpPr>
          <p:cNvPr id="169" name="Shape 169"/>
          <p:cNvSpPr txBox="1">
            <a:spLocks noGrp="1"/>
          </p:cNvSpPr>
          <p:nvPr>
            <p:ph type="title"/>
          </p:nvPr>
        </p:nvSpPr>
        <p:spPr>
          <a:xfrm>
            <a:off x="853950" y="1304850"/>
            <a:ext cx="7436099" cy="1538325"/>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Lato"/>
              <a:buNone/>
              <a:defRPr sz="9600" b="0" i="0" u="none" strike="noStrike" cap="none">
                <a:solidFill>
                  <a:schemeClr val="dk1"/>
                </a:solidFill>
                <a:latin typeface="Lato"/>
                <a:ea typeface="Lato"/>
                <a:cs typeface="Lato"/>
                <a:sym typeface="Lato"/>
              </a:defRPr>
            </a:lvl1pPr>
            <a:lvl2pPr lvl="1" indent="0" algn="ctr" rtl="0">
              <a:spcBef>
                <a:spcPts val="0"/>
              </a:spcBef>
              <a:buNone/>
              <a:defRPr sz="9600">
                <a:solidFill>
                  <a:schemeClr val="dk1"/>
                </a:solidFill>
                <a:latin typeface="Lato"/>
                <a:ea typeface="Lato"/>
                <a:cs typeface="Lato"/>
                <a:sym typeface="Lato"/>
              </a:defRPr>
            </a:lvl2pPr>
            <a:lvl3pPr lvl="2" indent="0" algn="ctr" rtl="0">
              <a:spcBef>
                <a:spcPts val="0"/>
              </a:spcBef>
              <a:buNone/>
              <a:defRPr sz="9600">
                <a:solidFill>
                  <a:schemeClr val="dk1"/>
                </a:solidFill>
                <a:latin typeface="Lato"/>
                <a:ea typeface="Lato"/>
                <a:cs typeface="Lato"/>
                <a:sym typeface="Lato"/>
              </a:defRPr>
            </a:lvl3pPr>
            <a:lvl4pPr lvl="3" indent="0" algn="ctr" rtl="0">
              <a:spcBef>
                <a:spcPts val="0"/>
              </a:spcBef>
              <a:buNone/>
              <a:defRPr sz="9600">
                <a:solidFill>
                  <a:schemeClr val="dk1"/>
                </a:solidFill>
                <a:latin typeface="Lato"/>
                <a:ea typeface="Lato"/>
                <a:cs typeface="Lato"/>
                <a:sym typeface="Lato"/>
              </a:defRPr>
            </a:lvl4pPr>
            <a:lvl5pPr lvl="4" indent="0" algn="ctr" rtl="0">
              <a:spcBef>
                <a:spcPts val="0"/>
              </a:spcBef>
              <a:buNone/>
              <a:defRPr sz="9600">
                <a:solidFill>
                  <a:schemeClr val="dk1"/>
                </a:solidFill>
                <a:latin typeface="Lato"/>
                <a:ea typeface="Lato"/>
                <a:cs typeface="Lato"/>
                <a:sym typeface="Lato"/>
              </a:defRPr>
            </a:lvl5pPr>
            <a:lvl6pPr lvl="5" indent="0" algn="ctr" rtl="0">
              <a:spcBef>
                <a:spcPts val="0"/>
              </a:spcBef>
              <a:buNone/>
              <a:defRPr sz="9600">
                <a:solidFill>
                  <a:schemeClr val="dk1"/>
                </a:solidFill>
                <a:latin typeface="Lato"/>
                <a:ea typeface="Lato"/>
                <a:cs typeface="Lato"/>
                <a:sym typeface="Lato"/>
              </a:defRPr>
            </a:lvl6pPr>
            <a:lvl7pPr lvl="6" indent="0" algn="ctr" rtl="0">
              <a:spcBef>
                <a:spcPts val="0"/>
              </a:spcBef>
              <a:buNone/>
              <a:defRPr sz="9600">
                <a:solidFill>
                  <a:schemeClr val="dk1"/>
                </a:solidFill>
                <a:latin typeface="Lato"/>
                <a:ea typeface="Lato"/>
                <a:cs typeface="Lato"/>
                <a:sym typeface="Lato"/>
              </a:defRPr>
            </a:lvl7pPr>
            <a:lvl8pPr lvl="7" indent="0" algn="ctr" rtl="0">
              <a:spcBef>
                <a:spcPts val="0"/>
              </a:spcBef>
              <a:buNone/>
              <a:defRPr sz="9600">
                <a:solidFill>
                  <a:schemeClr val="dk1"/>
                </a:solidFill>
                <a:latin typeface="Lato"/>
                <a:ea typeface="Lato"/>
                <a:cs typeface="Lato"/>
                <a:sym typeface="Lato"/>
              </a:defRPr>
            </a:lvl8pPr>
            <a:lvl9pPr lvl="8" indent="0" algn="ctr" rtl="0">
              <a:spcBef>
                <a:spcPts val="0"/>
              </a:spcBef>
              <a:buNone/>
              <a:defRPr sz="9600">
                <a:solidFill>
                  <a:schemeClr val="dk1"/>
                </a:solidFill>
                <a:latin typeface="Lato"/>
                <a:ea typeface="Lato"/>
                <a:cs typeface="Lato"/>
                <a:sym typeface="Lato"/>
              </a:defRPr>
            </a:lvl9pPr>
          </a:lstStyle>
          <a:p>
            <a:endParaRPr/>
          </a:p>
        </p:txBody>
      </p:sp>
      <p:sp>
        <p:nvSpPr>
          <p:cNvPr id="170" name="Shape 170"/>
          <p:cNvSpPr txBox="1">
            <a:spLocks noGrp="1"/>
          </p:cNvSpPr>
          <p:nvPr>
            <p:ph type="body" idx="1"/>
          </p:nvPr>
        </p:nvSpPr>
        <p:spPr>
          <a:xfrm>
            <a:off x="853950" y="2919450"/>
            <a:ext cx="7436099" cy="1071675"/>
          </a:xfrm>
          <a:prstGeom prst="rect">
            <a:avLst/>
          </a:prstGeom>
          <a:noFill/>
          <a:ln>
            <a:noFill/>
          </a:ln>
        </p:spPr>
        <p:txBody>
          <a:bodyPr lIns="91425" tIns="91425" rIns="91425" bIns="91425" anchor="t" anchorCtr="0"/>
          <a:lstStyle>
            <a:lvl1pPr marL="342900" marR="0" lvl="0" indent="-139700" algn="ctr" rtl="0">
              <a:spcBef>
                <a:spcPts val="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ctr" rtl="0">
              <a:spcBef>
                <a:spcPts val="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ctr" rtl="0">
              <a:spcBef>
                <a:spcPts val="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sldNum" idx="12"/>
          </p:nvPr>
        </p:nvSpPr>
        <p:spPr>
          <a:xfrm>
            <a:off x="8497999" y="4688758"/>
            <a:ext cx="548699" cy="393524"/>
          </a:xfrm>
          <a:prstGeom prst="rect">
            <a:avLst/>
          </a:prstGeom>
          <a:noFill/>
          <a:ln>
            <a:noFill/>
          </a:ln>
        </p:spPr>
        <p:txBody>
          <a:bodyPr lIns="91425" tIns="91425" rIns="91425" bIns="91425" anchor="ctr" anchorCtr="0">
            <a:noAutofit/>
          </a:bodyPr>
          <a:lstStyle/>
          <a:p>
            <a:pPr marL="0" marR="0" lvl="0" indent="0" algn="r" rtl="0">
              <a:spcBef>
                <a:spcPts val="0"/>
              </a:spcBef>
              <a:spcAft>
                <a:spcPts val="0"/>
              </a:spcAft>
              <a:buClr>
                <a:srgbClr val="888888"/>
              </a:buClr>
              <a:buSzPct val="25000"/>
              <a:buFont typeface="Arial"/>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rgbClr val="888888"/>
                </a:solidFill>
                <a:latin typeface="Arial"/>
                <a:ea typeface="Arial"/>
                <a:cs typeface="Arial"/>
                <a:sym typeface="Arial"/>
              </a:rPr>
              <a:t>‹#›</a:t>
            </a:fld>
            <a:endParaRPr lang="en"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8.jp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11.jpg"/><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73.jpg"/></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1.xml"/><Relationship Id="rId5" Type="http://schemas.openxmlformats.org/officeDocument/2006/relationships/image" Target="../media/image11.jpg"/><Relationship Id="rId4" Type="http://schemas.openxmlformats.org/officeDocument/2006/relationships/image" Target="../media/image77.jpg"/></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79.jpg"/></Relationships>
</file>

<file path=ppt/slides/_rels/slide5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81.jp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3.xml"/><Relationship Id="rId1" Type="http://schemas.openxmlformats.org/officeDocument/2006/relationships/slideLayout" Target="../slideLayouts/slideLayout18.xml"/><Relationship Id="rId4" Type="http://schemas.openxmlformats.org/officeDocument/2006/relationships/image" Target="../media/image10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0" y="0"/>
            <a:ext cx="9144000" cy="9143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2700" b="1" i="0" u="none" strike="noStrike" cap="none">
                <a:solidFill>
                  <a:schemeClr val="dk1"/>
                </a:solidFill>
                <a:latin typeface="Arial"/>
                <a:ea typeface="Arial"/>
                <a:cs typeface="Arial"/>
                <a:sym typeface="Arial"/>
              </a:rPr>
              <a:t>New Directions in College Teaching:</a:t>
            </a:r>
            <a:br>
              <a:rPr lang="en" sz="2700" b="1" i="0" u="none" strike="noStrike" cap="none">
                <a:solidFill>
                  <a:schemeClr val="dk1"/>
                </a:solidFill>
                <a:latin typeface="Arial"/>
                <a:ea typeface="Arial"/>
                <a:cs typeface="Arial"/>
                <a:sym typeface="Arial"/>
              </a:rPr>
            </a:br>
            <a:r>
              <a:rPr lang="en" sz="2000" b="0" i="0" u="none" strike="noStrike" cap="none">
                <a:solidFill>
                  <a:schemeClr val="dk1"/>
                </a:solidFill>
                <a:latin typeface="Arial"/>
                <a:ea typeface="Arial"/>
                <a:cs typeface="Arial"/>
                <a:sym typeface="Arial"/>
              </a:rPr>
              <a:t>Community &amp; Civic Engagement for Diverse 21</a:t>
            </a:r>
            <a:r>
              <a:rPr lang="en" sz="2000" b="0" i="0" u="none" strike="noStrike" cap="none" baseline="30000">
                <a:solidFill>
                  <a:schemeClr val="dk1"/>
                </a:solidFill>
                <a:latin typeface="Arial"/>
                <a:ea typeface="Arial"/>
                <a:cs typeface="Arial"/>
                <a:sym typeface="Arial"/>
              </a:rPr>
              <a:t>st</a:t>
            </a:r>
            <a:r>
              <a:rPr lang="en" sz="2000" b="0" i="0" u="none" strike="noStrike" cap="none">
                <a:solidFill>
                  <a:schemeClr val="dk1"/>
                </a:solidFill>
                <a:latin typeface="Arial"/>
                <a:ea typeface="Arial"/>
                <a:cs typeface="Arial"/>
                <a:sym typeface="Arial"/>
              </a:rPr>
              <a:t> Century Classrooms</a:t>
            </a:r>
          </a:p>
        </p:txBody>
      </p:sp>
      <p:sp>
        <p:nvSpPr>
          <p:cNvPr id="178" name="Shape 178"/>
          <p:cNvSpPr txBox="1">
            <a:spLocks noGrp="1"/>
          </p:cNvSpPr>
          <p:nvPr>
            <p:ph type="body" idx="1"/>
          </p:nvPr>
        </p:nvSpPr>
        <p:spPr>
          <a:xfrm rot="10800000" flipH="1">
            <a:off x="685800" y="4572000"/>
            <a:ext cx="7772400" cy="5714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0000"/>
              <a:buFont typeface="Arial"/>
              <a:buNone/>
            </a:pPr>
            <a:endParaRPr sz="800" b="0" i="0" u="none" strike="noStrike" cap="none">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rgbClr val="888888"/>
                </a:solidFill>
                <a:latin typeface="Arial"/>
                <a:ea typeface="Arial"/>
                <a:cs typeface="Arial"/>
                <a:sym typeface="Arial"/>
              </a:rPr>
              <a:t>1</a:t>
            </a:fld>
            <a:endParaRPr lang="en" sz="1200" b="0" i="0" u="none" strike="noStrike" cap="none">
              <a:solidFill>
                <a:srgbClr val="888888"/>
              </a:solidFill>
              <a:latin typeface="Arial"/>
              <a:ea typeface="Arial"/>
              <a:cs typeface="Arial"/>
              <a:sym typeface="Arial"/>
            </a:endParaRPr>
          </a:p>
        </p:txBody>
      </p:sp>
      <p:sp>
        <p:nvSpPr>
          <p:cNvPr id="180" name="Shape 180"/>
          <p:cNvSpPr/>
          <p:nvPr/>
        </p:nvSpPr>
        <p:spPr>
          <a:xfrm>
            <a:off x="5649912" y="4558903"/>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81" name="Shape 181"/>
          <p:cNvPicPr preferRelativeResize="0"/>
          <p:nvPr/>
        </p:nvPicPr>
        <p:blipFill rotWithShape="1">
          <a:blip r:embed="rId3">
            <a:alphaModFix/>
          </a:blip>
          <a:srcRect/>
          <a:stretch/>
        </p:blipFill>
        <p:spPr>
          <a:xfrm>
            <a:off x="22319" y="3200400"/>
            <a:ext cx="3863880" cy="1943100"/>
          </a:xfrm>
          <a:prstGeom prst="rect">
            <a:avLst/>
          </a:prstGeom>
          <a:noFill/>
          <a:ln>
            <a:noFill/>
          </a:ln>
        </p:spPr>
      </p:pic>
      <p:pic>
        <p:nvPicPr>
          <p:cNvPr id="182" name="Shape 182" descr="_DSC1720.jpg"/>
          <p:cNvPicPr preferRelativeResize="0"/>
          <p:nvPr/>
        </p:nvPicPr>
        <p:blipFill rotWithShape="1">
          <a:blip r:embed="rId4">
            <a:alphaModFix/>
          </a:blip>
          <a:srcRect/>
          <a:stretch/>
        </p:blipFill>
        <p:spPr>
          <a:xfrm>
            <a:off x="5562600" y="1143000"/>
            <a:ext cx="3429000" cy="3429000"/>
          </a:xfrm>
          <a:prstGeom prst="rect">
            <a:avLst/>
          </a:prstGeom>
          <a:noFill/>
          <a:ln w="57150" cap="flat" cmpd="sng">
            <a:solidFill>
              <a:schemeClr val="lt1"/>
            </a:solidFill>
            <a:prstDash val="solid"/>
            <a:round/>
            <a:headEnd type="none" w="med" len="med"/>
            <a:tailEnd type="none" w="med" len="med"/>
          </a:ln>
        </p:spPr>
      </p:pic>
      <p:pic>
        <p:nvPicPr>
          <p:cNvPr id="183" name="Shape 183" descr="images.jpg"/>
          <p:cNvPicPr preferRelativeResize="0"/>
          <p:nvPr/>
        </p:nvPicPr>
        <p:blipFill rotWithShape="1">
          <a:blip r:embed="rId5">
            <a:alphaModFix/>
          </a:blip>
          <a:srcRect/>
          <a:stretch/>
        </p:blipFill>
        <p:spPr>
          <a:xfrm>
            <a:off x="2438400" y="914400"/>
            <a:ext cx="3268072" cy="3943349"/>
          </a:xfrm>
          <a:prstGeom prst="rect">
            <a:avLst/>
          </a:prstGeom>
          <a:noFill/>
          <a:ln>
            <a:noFill/>
          </a:ln>
        </p:spPr>
      </p:pic>
      <p:pic>
        <p:nvPicPr>
          <p:cNvPr id="184" name="Shape 184" descr="Janice-Crowley-Photo-from-College-Board.jpg"/>
          <p:cNvPicPr preferRelativeResize="0"/>
          <p:nvPr/>
        </p:nvPicPr>
        <p:blipFill rotWithShape="1">
          <a:blip r:embed="rId6">
            <a:alphaModFix/>
          </a:blip>
          <a:srcRect/>
          <a:stretch/>
        </p:blipFill>
        <p:spPr>
          <a:xfrm>
            <a:off x="0" y="857250"/>
            <a:ext cx="3276600" cy="2266949"/>
          </a:xfrm>
          <a:prstGeom prst="rect">
            <a:avLst/>
          </a:prstGeom>
          <a:noFill/>
          <a:ln>
            <a:noFill/>
          </a:ln>
        </p:spPr>
      </p:pic>
      <p:sp>
        <p:nvSpPr>
          <p:cNvPr id="185" name="Shape 185"/>
          <p:cNvSpPr txBox="1"/>
          <p:nvPr/>
        </p:nvSpPr>
        <p:spPr>
          <a:xfrm>
            <a:off x="-2869627" y="1605001"/>
            <a:ext cx="184666" cy="3462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304800" y="342900"/>
            <a:ext cx="8839199" cy="571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3600" b="0" i="0" u="none" strike="noStrike" cap="none">
                <a:solidFill>
                  <a:schemeClr val="dk1"/>
                </a:solidFill>
                <a:latin typeface="Arial"/>
                <a:ea typeface="Arial"/>
                <a:cs typeface="Arial"/>
                <a:sym typeface="Arial"/>
              </a:rPr>
              <a:t>Cultivating Student Voices</a:t>
            </a:r>
            <a:br>
              <a:rPr lang="en" sz="3600" b="0" i="0" u="none" strike="noStrike" cap="none">
                <a:solidFill>
                  <a:schemeClr val="dk1"/>
                </a:solidFill>
                <a:latin typeface="Arial"/>
                <a:ea typeface="Arial"/>
                <a:cs typeface="Arial"/>
                <a:sym typeface="Arial"/>
              </a:rPr>
            </a:br>
            <a:endParaRPr lang="en" sz="3600" b="0" i="0" u="none" strike="noStrike" cap="none">
              <a:solidFill>
                <a:schemeClr val="dk1"/>
              </a:solidFill>
              <a:latin typeface="Arial"/>
              <a:ea typeface="Arial"/>
              <a:cs typeface="Arial"/>
              <a:sym typeface="Arial"/>
            </a:endParaRPr>
          </a:p>
        </p:txBody>
      </p:sp>
      <p:sp>
        <p:nvSpPr>
          <p:cNvPr id="260" name="Shape 260"/>
          <p:cNvSpPr txBox="1">
            <a:spLocks noGrp="1"/>
          </p:cNvSpPr>
          <p:nvPr>
            <p:ph type="body" idx="1"/>
          </p:nvPr>
        </p:nvSpPr>
        <p:spPr>
          <a:xfrm>
            <a:off x="685800" y="1314450"/>
            <a:ext cx="3962399" cy="3371850"/>
          </a:xfrm>
          <a:prstGeom prst="rect">
            <a:avLst/>
          </a:prstGeom>
          <a:noFill/>
          <a:ln>
            <a:noFill/>
          </a:ln>
        </p:spPr>
        <p:txBody>
          <a:bodyPr lIns="91425" tIns="45700" rIns="91425" bIns="45700" anchor="t" anchorCtr="0">
            <a:noAutofit/>
          </a:bodyPr>
          <a:lstStyle/>
          <a:p>
            <a:pPr marL="342900" marR="0" lvl="0" indent="-316230" algn="l" rtl="0">
              <a:lnSpc>
                <a:spcPct val="8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Having something to say: (Motivation)</a:t>
            </a:r>
          </a:p>
          <a:p>
            <a:pPr marL="342900" marR="0" lvl="0" indent="-316230" algn="l" rtl="0">
              <a:lnSpc>
                <a:spcPct val="80000"/>
              </a:lnSpc>
              <a:spcBef>
                <a:spcPts val="444"/>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Knowing how to say it: (Literacy)</a:t>
            </a:r>
          </a:p>
          <a:p>
            <a:pPr marL="342900" marR="0" lvl="0" indent="-316230" algn="l" rtl="0">
              <a:lnSpc>
                <a:spcPct val="80000"/>
              </a:lnSpc>
              <a:spcBef>
                <a:spcPts val="444"/>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Feeling good about your ability to say it (Identity)</a:t>
            </a:r>
          </a:p>
          <a:p>
            <a:pPr marL="342900" marR="0" lvl="0" indent="-316230" algn="l" rtl="0">
              <a:lnSpc>
                <a:spcPct val="80000"/>
              </a:lnSpc>
              <a:spcBef>
                <a:spcPts val="444"/>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Saying it with authority and power: (Achievement)</a:t>
            </a:r>
          </a:p>
          <a:p>
            <a:pPr marL="342900" marR="0" lvl="0" indent="-316230" algn="l" rtl="0">
              <a:lnSpc>
                <a:spcPct val="80000"/>
              </a:lnSpc>
              <a:spcBef>
                <a:spcPts val="444"/>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Using voice to know myself and others: (Social Emotional Learning)</a:t>
            </a:r>
          </a:p>
          <a:p>
            <a:pPr marL="342900" marR="0" lvl="0" indent="-316230" algn="l" rtl="0">
              <a:lnSpc>
                <a:spcPct val="80000"/>
              </a:lnSpc>
              <a:spcBef>
                <a:spcPts val="444"/>
              </a:spcBef>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Working together for things that matter to us (Social Awareness)</a:t>
            </a:r>
          </a:p>
        </p:txBody>
      </p:sp>
      <p:sp>
        <p:nvSpPr>
          <p:cNvPr id="261" name="Shape 26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10</a:t>
            </a:fld>
            <a:endParaRPr lang="en" sz="1200">
              <a:solidFill>
                <a:srgbClr val="888888"/>
              </a:solidFill>
              <a:latin typeface="Arial"/>
              <a:ea typeface="Arial"/>
              <a:cs typeface="Arial"/>
              <a:sym typeface="Arial"/>
            </a:endParaRPr>
          </a:p>
        </p:txBody>
      </p:sp>
      <p:pic>
        <p:nvPicPr>
          <p:cNvPr id="262" name="Shape 262" descr="Change-the-World.jpg"/>
          <p:cNvPicPr preferRelativeResize="0"/>
          <p:nvPr/>
        </p:nvPicPr>
        <p:blipFill rotWithShape="1">
          <a:blip r:embed="rId3">
            <a:alphaModFix/>
          </a:blip>
          <a:srcRect/>
          <a:stretch/>
        </p:blipFill>
        <p:spPr>
          <a:xfrm>
            <a:off x="4572000" y="1371600"/>
            <a:ext cx="4419599" cy="24860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228600" y="285750"/>
            <a:ext cx="8534399"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600" b="0" i="0" u="none" strike="noStrike" cap="none">
                <a:solidFill>
                  <a:schemeClr val="dk1"/>
                </a:solidFill>
                <a:latin typeface="Calibri"/>
                <a:ea typeface="Calibri"/>
                <a:cs typeface="Calibri"/>
                <a:sym typeface="Calibri"/>
              </a:rPr>
              <a:t>Inspiration, Engagement, &amp; Achievement</a:t>
            </a:r>
            <a:r>
              <a:rPr lang="en" sz="3240" b="0" i="0" u="none" strike="noStrike" cap="none">
                <a:solidFill>
                  <a:schemeClr val="dk1"/>
                </a:solidFill>
                <a:latin typeface="Calibri"/>
                <a:ea typeface="Calibri"/>
                <a:cs typeface="Calibri"/>
                <a:sym typeface="Calibri"/>
              </a:rPr>
              <a:t/>
            </a:r>
            <a:br>
              <a:rPr lang="en" sz="3240" b="0" i="0" u="none" strike="noStrike" cap="none">
                <a:solidFill>
                  <a:schemeClr val="dk1"/>
                </a:solidFill>
                <a:latin typeface="Calibri"/>
                <a:ea typeface="Calibri"/>
                <a:cs typeface="Calibri"/>
                <a:sym typeface="Calibri"/>
              </a:rPr>
            </a:br>
            <a:r>
              <a:rPr lang="en" sz="2160" b="0" i="0" u="none" strike="noStrike" cap="none">
                <a:solidFill>
                  <a:schemeClr val="dk1"/>
                </a:solidFill>
                <a:latin typeface="Calibri"/>
                <a:ea typeface="Calibri"/>
                <a:cs typeface="Calibri"/>
                <a:sym typeface="Calibri"/>
              </a:rPr>
              <a:t>The Expectancy-Value Theory of Motivation</a:t>
            </a:r>
          </a:p>
        </p:txBody>
      </p:sp>
      <p:sp>
        <p:nvSpPr>
          <p:cNvPr id="269" name="Shape 269"/>
          <p:cNvSpPr txBox="1">
            <a:spLocks noGrp="1"/>
          </p:cNvSpPr>
          <p:nvPr>
            <p:ph type="body" idx="1"/>
          </p:nvPr>
        </p:nvSpPr>
        <p:spPr>
          <a:xfrm>
            <a:off x="685800" y="1257300"/>
            <a:ext cx="7772400" cy="302894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25000"/>
              <a:buFont typeface="Arial"/>
              <a:buNone/>
            </a:pPr>
            <a:endParaRPr sz="2400" b="0" i="0" u="none" strike="noStrike" cap="none">
              <a:solidFill>
                <a:schemeClr val="dk1"/>
              </a:solidFill>
              <a:latin typeface="Calibri"/>
              <a:ea typeface="Calibri"/>
              <a:cs typeface="Calibri"/>
              <a:sym typeface="Calibri"/>
            </a:endParaRPr>
          </a:p>
        </p:txBody>
      </p:sp>
      <p:sp>
        <p:nvSpPr>
          <p:cNvPr id="270" name="Shape 270"/>
          <p:cNvSpPr txBox="1">
            <a:spLocks noGrp="1"/>
          </p:cNvSpPr>
          <p:nvPr>
            <p:ph type="ftr" idx="11"/>
          </p:nvPr>
        </p:nvSpPr>
        <p:spPr>
          <a:xfrm>
            <a:off x="3124200" y="4800600"/>
            <a:ext cx="2514599" cy="24050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271" name="Shape 27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11</a:t>
            </a:fld>
            <a:endParaRPr lang="en" sz="1200">
              <a:solidFill>
                <a:srgbClr val="888888"/>
              </a:solidFill>
              <a:latin typeface="Arial"/>
              <a:ea typeface="Arial"/>
              <a:cs typeface="Arial"/>
              <a:sym typeface="Arial"/>
            </a:endParaRPr>
          </a:p>
        </p:txBody>
      </p:sp>
      <p:pic>
        <p:nvPicPr>
          <p:cNvPr id="272" name="Shape 272" descr="T_Loops_clip_image001"/>
          <p:cNvPicPr preferRelativeResize="0"/>
          <p:nvPr/>
        </p:nvPicPr>
        <p:blipFill rotWithShape="1">
          <a:blip r:embed="rId3">
            <a:alphaModFix/>
          </a:blip>
          <a:srcRect/>
          <a:stretch/>
        </p:blipFill>
        <p:spPr>
          <a:xfrm>
            <a:off x="1676400" y="1485900"/>
            <a:ext cx="6324600" cy="2114550"/>
          </a:xfrm>
          <a:prstGeom prst="rect">
            <a:avLst/>
          </a:prstGeom>
          <a:noFill/>
          <a:ln>
            <a:noFill/>
          </a:ln>
        </p:spPr>
      </p:pic>
      <p:pic>
        <p:nvPicPr>
          <p:cNvPr id="273" name="Shape 273" descr="T_Loops_clip_image002"/>
          <p:cNvPicPr preferRelativeResize="0"/>
          <p:nvPr/>
        </p:nvPicPr>
        <p:blipFill rotWithShape="1">
          <a:blip r:embed="rId4">
            <a:alphaModFix/>
          </a:blip>
          <a:srcRect/>
          <a:stretch/>
        </p:blipFill>
        <p:spPr>
          <a:xfrm>
            <a:off x="1066800" y="3657600"/>
            <a:ext cx="1219199" cy="631031"/>
          </a:xfrm>
          <a:prstGeom prst="rect">
            <a:avLst/>
          </a:prstGeom>
          <a:noFill/>
          <a:ln>
            <a:noFill/>
          </a:ln>
        </p:spPr>
      </p:pic>
      <p:pic>
        <p:nvPicPr>
          <p:cNvPr id="274" name="Shape 274" descr="T_Loops_clip_image003"/>
          <p:cNvPicPr preferRelativeResize="0"/>
          <p:nvPr/>
        </p:nvPicPr>
        <p:blipFill rotWithShape="1">
          <a:blip r:embed="rId5">
            <a:alphaModFix/>
          </a:blip>
          <a:srcRect/>
          <a:stretch/>
        </p:blipFill>
        <p:spPr>
          <a:xfrm>
            <a:off x="6400800" y="3657600"/>
            <a:ext cx="1227137" cy="638174"/>
          </a:xfrm>
          <a:prstGeom prst="rect">
            <a:avLst/>
          </a:prstGeom>
          <a:noFill/>
          <a:ln>
            <a:noFill/>
          </a:ln>
        </p:spPr>
      </p:pic>
      <p:pic>
        <p:nvPicPr>
          <p:cNvPr id="275" name="Shape 275" descr="T_Loops_clip_image004"/>
          <p:cNvPicPr preferRelativeResize="0"/>
          <p:nvPr/>
        </p:nvPicPr>
        <p:blipFill rotWithShape="1">
          <a:blip r:embed="rId6">
            <a:alphaModFix/>
          </a:blip>
          <a:srcRect/>
          <a:stretch/>
        </p:blipFill>
        <p:spPr>
          <a:xfrm>
            <a:off x="3581400" y="3657600"/>
            <a:ext cx="1747838" cy="638174"/>
          </a:xfrm>
          <a:prstGeom prst="rect">
            <a:avLst/>
          </a:prstGeom>
          <a:noFill/>
          <a:ln>
            <a:noFill/>
          </a:ln>
        </p:spPr>
      </p:pic>
      <p:sp>
        <p:nvSpPr>
          <p:cNvPr id="276" name="Shape 276"/>
          <p:cNvSpPr/>
          <p:nvPr/>
        </p:nvSpPr>
        <p:spPr>
          <a:xfrm>
            <a:off x="2709863" y="3771900"/>
            <a:ext cx="361950"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400">
                <a:solidFill>
                  <a:schemeClr val="dk1"/>
                </a:solidFill>
                <a:latin typeface="Arial"/>
                <a:ea typeface="Arial"/>
                <a:cs typeface="Arial"/>
                <a:sym typeface="Arial"/>
              </a:rPr>
              <a:t>+</a:t>
            </a:r>
          </a:p>
        </p:txBody>
      </p:sp>
      <p:sp>
        <p:nvSpPr>
          <p:cNvPr id="277" name="Shape 277"/>
          <p:cNvSpPr/>
          <p:nvPr/>
        </p:nvSpPr>
        <p:spPr>
          <a:xfrm>
            <a:off x="5692775" y="3714750"/>
            <a:ext cx="327025"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400">
                <a:solidFill>
                  <a:schemeClr val="dk1"/>
                </a:solidFill>
                <a:latin typeface="Arial"/>
                <a:ea typeface="Arial"/>
                <a:cs typeface="Arial"/>
                <a:sym typeface="Arial"/>
              </a:rPr>
              <a:t>=</a:t>
            </a:r>
          </a:p>
        </p:txBody>
      </p:sp>
      <p:pic>
        <p:nvPicPr>
          <p:cNvPr id="278" name="Shape 278" descr="imgres.jpeg"/>
          <p:cNvPicPr preferRelativeResize="0"/>
          <p:nvPr/>
        </p:nvPicPr>
        <p:blipFill rotWithShape="1">
          <a:blip r:embed="rId7">
            <a:alphaModFix/>
          </a:blip>
          <a:srcRect/>
          <a:stretch/>
        </p:blipFill>
        <p:spPr>
          <a:xfrm>
            <a:off x="5410200" y="4343400"/>
            <a:ext cx="2946399" cy="666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Promising Practices</a:t>
            </a:r>
          </a:p>
        </p:txBody>
      </p:sp>
      <p:pic>
        <p:nvPicPr>
          <p:cNvPr id="284" name="Shape 284" descr="903908.jpg"/>
          <p:cNvPicPr preferRelativeResize="0">
            <a:picLocks noGrp="1"/>
          </p:cNvPicPr>
          <p:nvPr>
            <p:ph type="body" idx="1"/>
          </p:nvPr>
        </p:nvPicPr>
        <p:blipFill rotWithShape="1">
          <a:blip r:embed="rId3">
            <a:alphaModFix/>
          </a:blip>
          <a:srcRect t="8712" b="8711"/>
          <a:stretch/>
        </p:blipFill>
        <p:spPr>
          <a:xfrm>
            <a:off x="457200" y="1200150"/>
            <a:ext cx="8229600" cy="3394472"/>
          </a:xfrm>
          <a:prstGeom prst="rect">
            <a:avLst/>
          </a:prstGeom>
          <a:noFill/>
          <a:ln>
            <a:noFill/>
          </a:ln>
        </p:spPr>
      </p:pic>
      <p:sp>
        <p:nvSpPr>
          <p:cNvPr id="285" name="Shape 28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286" name="Shape 28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12</a:t>
            </a:fld>
            <a:endParaRPr lang="en" sz="1200">
              <a:solidFill>
                <a:srgbClr val="888888"/>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ctrTitle"/>
          </p:nvPr>
        </p:nvSpPr>
        <p:spPr>
          <a:xfrm>
            <a:off x="228600" y="3886200"/>
            <a:ext cx="8915400" cy="10286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rgbClr val="FF0000"/>
              </a:buClr>
              <a:buSzPct val="25000"/>
              <a:buFont typeface="Arial"/>
              <a:buNone/>
            </a:pPr>
            <a:r>
              <a:rPr lang="en" sz="3420" b="0" i="0" u="none" strike="noStrike" cap="none">
                <a:solidFill>
                  <a:srgbClr val="FF0000"/>
                </a:solidFill>
                <a:latin typeface="Arial"/>
                <a:ea typeface="Arial"/>
                <a:cs typeface="Arial"/>
                <a:sym typeface="Arial"/>
              </a:rPr>
              <a:t/>
            </a:r>
            <a:br>
              <a:rPr lang="en" sz="3420" b="0" i="0" u="none" strike="noStrike" cap="none">
                <a:solidFill>
                  <a:srgbClr val="FF0000"/>
                </a:solidFill>
                <a:latin typeface="Arial"/>
                <a:ea typeface="Arial"/>
                <a:cs typeface="Arial"/>
                <a:sym typeface="Arial"/>
              </a:rPr>
            </a:br>
            <a:r>
              <a:rPr lang="en" sz="3420" b="0" i="0" u="none" strike="noStrike" cap="none">
                <a:solidFill>
                  <a:srgbClr val="FF0000"/>
                </a:solidFill>
                <a:latin typeface="Arial"/>
                <a:ea typeface="Arial"/>
                <a:cs typeface="Arial"/>
                <a:sym typeface="Arial"/>
              </a:rPr>
              <a:t>Global</a:t>
            </a:r>
            <a:r>
              <a:rPr lang="en" sz="3420">
                <a:solidFill>
                  <a:srgbClr val="FF0000"/>
                </a:solidFill>
                <a:latin typeface="Arial"/>
                <a:ea typeface="Arial"/>
                <a:cs typeface="Arial"/>
                <a:sym typeface="Arial"/>
              </a:rPr>
              <a:t>izing </a:t>
            </a:r>
            <a:r>
              <a:rPr lang="en" sz="3420" b="0" i="0" u="none" strike="noStrike" cap="none">
                <a:solidFill>
                  <a:srgbClr val="FF0000"/>
                </a:solidFill>
                <a:latin typeface="Arial"/>
                <a:ea typeface="Arial"/>
                <a:cs typeface="Arial"/>
                <a:sym typeface="Arial"/>
              </a:rPr>
              <a:t>Humanities Education</a:t>
            </a:r>
          </a:p>
        </p:txBody>
      </p:sp>
      <p:sp>
        <p:nvSpPr>
          <p:cNvPr id="292" name="Shape 292"/>
          <p:cNvSpPr txBox="1">
            <a:spLocks noGrp="1"/>
          </p:cNvSpPr>
          <p:nvPr>
            <p:ph type="subTitle" idx="1"/>
          </p:nvPr>
        </p:nvSpPr>
        <p:spPr>
          <a:xfrm>
            <a:off x="365125" y="3717131"/>
            <a:ext cx="45718" cy="7524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888888"/>
              </a:buClr>
              <a:buSzPct val="25000"/>
              <a:buFont typeface="Noto Sans Symbols"/>
              <a:buNone/>
            </a:pPr>
            <a:endParaRPr sz="2400" b="0" i="0" u="none" strike="noStrike" cap="none">
              <a:solidFill>
                <a:srgbClr val="888888"/>
              </a:solidFill>
              <a:latin typeface="Calibri"/>
              <a:ea typeface="Calibri"/>
              <a:cs typeface="Calibri"/>
              <a:sym typeface="Calibri"/>
            </a:endParaRPr>
          </a:p>
        </p:txBody>
      </p:sp>
      <p:sp>
        <p:nvSpPr>
          <p:cNvPr id="293" name="Shape 29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13</a:t>
            </a:fld>
            <a:endParaRPr lang="en" sz="1200">
              <a:solidFill>
                <a:srgbClr val="888888"/>
              </a:solidFill>
              <a:latin typeface="Arial"/>
              <a:ea typeface="Arial"/>
              <a:cs typeface="Arial"/>
              <a:sym typeface="Arial"/>
            </a:endParaRPr>
          </a:p>
        </p:txBody>
      </p:sp>
      <p:pic>
        <p:nvPicPr>
          <p:cNvPr id="294" name="Shape 294" descr="MV5BNjUyOTEzMzI5MV5BMl5BanBnXkFtZTcwNTY0MzQyMQ@@._V1_SY317_CR1,0,214,317_AL_.jpg"/>
          <p:cNvPicPr preferRelativeResize="0"/>
          <p:nvPr/>
        </p:nvPicPr>
        <p:blipFill rotWithShape="1">
          <a:blip r:embed="rId3">
            <a:alphaModFix/>
          </a:blip>
          <a:srcRect/>
          <a:stretch/>
        </p:blipFill>
        <p:spPr>
          <a:xfrm>
            <a:off x="228600" y="857250"/>
            <a:ext cx="2306272" cy="2562224"/>
          </a:xfrm>
          <a:prstGeom prst="rect">
            <a:avLst/>
          </a:prstGeom>
          <a:noFill/>
          <a:ln>
            <a:noFill/>
          </a:ln>
        </p:spPr>
      </p:pic>
      <p:pic>
        <p:nvPicPr>
          <p:cNvPr id="295" name="Shape 295" descr="images.jpg"/>
          <p:cNvPicPr preferRelativeResize="0"/>
          <p:nvPr/>
        </p:nvPicPr>
        <p:blipFill rotWithShape="1">
          <a:blip r:embed="rId4">
            <a:alphaModFix/>
          </a:blip>
          <a:srcRect/>
          <a:stretch/>
        </p:blipFill>
        <p:spPr>
          <a:xfrm>
            <a:off x="6324600" y="342900"/>
            <a:ext cx="2521155" cy="2914650"/>
          </a:xfrm>
          <a:prstGeom prst="rect">
            <a:avLst/>
          </a:prstGeom>
          <a:noFill/>
          <a:ln>
            <a:noFill/>
          </a:ln>
        </p:spPr>
      </p:pic>
      <p:pic>
        <p:nvPicPr>
          <p:cNvPr id="296" name="Shape 296" descr="TheGreatGatsby2012Poster.jpg"/>
          <p:cNvPicPr preferRelativeResize="0"/>
          <p:nvPr/>
        </p:nvPicPr>
        <p:blipFill rotWithShape="1">
          <a:blip r:embed="rId5">
            <a:alphaModFix/>
          </a:blip>
          <a:srcRect/>
          <a:stretch/>
        </p:blipFill>
        <p:spPr>
          <a:xfrm>
            <a:off x="2743200" y="228600"/>
            <a:ext cx="3375892" cy="37506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3600" b="0" i="0" u="none" strike="noStrike" cap="none">
                <a:solidFill>
                  <a:schemeClr val="dk1"/>
                </a:solidFill>
                <a:latin typeface="Arial"/>
                <a:ea typeface="Arial"/>
                <a:cs typeface="Arial"/>
                <a:sym typeface="Arial"/>
              </a:rPr>
              <a:t>What do we mean by “Reading”?</a:t>
            </a:r>
          </a:p>
        </p:txBody>
      </p:sp>
      <p:sp>
        <p:nvSpPr>
          <p:cNvPr id="302" name="Shape 302"/>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17500" algn="l" rtl="0">
              <a:spcBef>
                <a:spcPts val="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What do we read?</a:t>
            </a:r>
          </a:p>
          <a:p>
            <a:pPr marL="342900" marR="0" lvl="0" indent="-31750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How do we read?</a:t>
            </a:r>
          </a:p>
          <a:p>
            <a:pPr marL="342900" marR="0" lvl="0" indent="-31750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What do we do while and after we read?</a:t>
            </a:r>
          </a:p>
          <a:p>
            <a:pPr marL="342900" marR="0" lvl="0" indent="-317500" algn="l" rtl="0">
              <a:spcBef>
                <a:spcPts val="560"/>
              </a:spcBef>
              <a:buClr>
                <a:srgbClr val="FF0000"/>
              </a:buClr>
              <a:buSzPct val="100000"/>
              <a:buFont typeface="Arial"/>
              <a:buChar char="•"/>
            </a:pPr>
            <a:r>
              <a:rPr lang="en" sz="2400" b="0" i="0" u="none" strike="noStrike" cap="none">
                <a:solidFill>
                  <a:srgbClr val="FF0000"/>
                </a:solidFill>
                <a:latin typeface="Calibri"/>
                <a:ea typeface="Calibri"/>
                <a:cs typeface="Calibri"/>
                <a:sym typeface="Calibri"/>
              </a:rPr>
              <a:t>How have we decided throughout history what is good to read? How do we decide today?</a:t>
            </a:r>
          </a:p>
        </p:txBody>
      </p:sp>
      <p:sp>
        <p:nvSpPr>
          <p:cNvPr id="303" name="Shape 303"/>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04" name="Shape 30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14</a:t>
            </a:fld>
            <a:endParaRPr lang="en" sz="1200">
              <a:solidFill>
                <a:srgbClr val="888888"/>
              </a:solidFill>
              <a:latin typeface="Arial"/>
              <a:ea typeface="Arial"/>
              <a:cs typeface="Arial"/>
              <a:sym typeface="Arial"/>
            </a:endParaRPr>
          </a:p>
        </p:txBody>
      </p:sp>
      <p:pic>
        <p:nvPicPr>
          <p:cNvPr id="305" name="Shape 305" descr="url.jpg"/>
          <p:cNvPicPr preferRelativeResize="0">
            <a:picLocks noGrp="1"/>
          </p:cNvPicPr>
          <p:nvPr>
            <p:ph type="body" idx="1"/>
          </p:nvPr>
        </p:nvPicPr>
        <p:blipFill rotWithShape="1">
          <a:blip r:embed="rId3">
            <a:alphaModFix/>
          </a:blip>
          <a:srcRect l="-17046" r="-17045"/>
          <a:stretch/>
        </p:blipFill>
        <p:spPr>
          <a:xfrm>
            <a:off x="457200" y="1200150"/>
            <a:ext cx="4038599" cy="3394472"/>
          </a:xfrm>
          <a:prstGeom prst="rect">
            <a:avLst/>
          </a:prstGeom>
          <a:noFill/>
          <a:ln>
            <a:noFill/>
          </a:ln>
        </p:spPr>
      </p:pic>
      <p:sp>
        <p:nvSpPr>
          <p:cNvPr id="306" name="Shape 306"/>
          <p:cNvSpPr txBox="1"/>
          <p:nvPr/>
        </p:nvSpPr>
        <p:spPr>
          <a:xfrm>
            <a:off x="-1079500" y="1643062"/>
            <a:ext cx="184666" cy="3462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Different Reading. Reading Differently.</a:t>
            </a:r>
          </a:p>
        </p:txBody>
      </p:sp>
      <p:pic>
        <p:nvPicPr>
          <p:cNvPr id="312" name="Shape 312" descr="97803745251011.jpg"/>
          <p:cNvPicPr preferRelativeResize="0">
            <a:picLocks noGrp="1"/>
          </p:cNvPicPr>
          <p:nvPr>
            <p:ph type="body" idx="1"/>
          </p:nvPr>
        </p:nvPicPr>
        <p:blipFill rotWithShape="1">
          <a:blip r:embed="rId3">
            <a:alphaModFix/>
          </a:blip>
          <a:srcRect l="-16309" r="-16310"/>
          <a:stretch/>
        </p:blipFill>
        <p:spPr>
          <a:xfrm>
            <a:off x="457200" y="1200150"/>
            <a:ext cx="4038599" cy="3394472"/>
          </a:xfrm>
          <a:prstGeom prst="rect">
            <a:avLst/>
          </a:prstGeom>
          <a:noFill/>
          <a:ln>
            <a:noFill/>
          </a:ln>
        </p:spPr>
      </p:pic>
      <p:pic>
        <p:nvPicPr>
          <p:cNvPr id="313" name="Shape 313" descr="71qLnZuj5SL.jpg"/>
          <p:cNvPicPr preferRelativeResize="0">
            <a:picLocks noGrp="1"/>
          </p:cNvPicPr>
          <p:nvPr>
            <p:ph type="body" idx="2"/>
          </p:nvPr>
        </p:nvPicPr>
        <p:blipFill rotWithShape="1">
          <a:blip r:embed="rId4">
            <a:alphaModFix/>
          </a:blip>
          <a:srcRect l="-18669" r="-18669"/>
          <a:stretch/>
        </p:blipFill>
        <p:spPr>
          <a:xfrm>
            <a:off x="4648200" y="1200150"/>
            <a:ext cx="4038599" cy="3394472"/>
          </a:xfrm>
          <a:prstGeom prst="rect">
            <a:avLst/>
          </a:prstGeom>
          <a:noFill/>
          <a:ln>
            <a:noFill/>
          </a:ln>
        </p:spPr>
      </p:pic>
      <p:sp>
        <p:nvSpPr>
          <p:cNvPr id="314" name="Shape 31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15" name="Shape 31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15</a:t>
            </a:fld>
            <a:endParaRPr lang="en" sz="1200">
              <a:solidFill>
                <a:srgbClr val="888888"/>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Theories of Reading</a:t>
            </a:r>
          </a:p>
        </p:txBody>
      </p:sp>
      <p:pic>
        <p:nvPicPr>
          <p:cNvPr id="321" name="Shape 321" descr="images.png"/>
          <p:cNvPicPr preferRelativeResize="0">
            <a:picLocks noGrp="1"/>
          </p:cNvPicPr>
          <p:nvPr>
            <p:ph type="body" idx="1"/>
          </p:nvPr>
        </p:nvPicPr>
        <p:blipFill rotWithShape="1">
          <a:blip r:embed="rId3">
            <a:alphaModFix/>
          </a:blip>
          <a:srcRect l="73" r="72"/>
          <a:stretch/>
        </p:blipFill>
        <p:spPr>
          <a:xfrm>
            <a:off x="457200" y="1200150"/>
            <a:ext cx="4038599" cy="3394472"/>
          </a:xfrm>
          <a:prstGeom prst="rect">
            <a:avLst/>
          </a:prstGeom>
          <a:noFill/>
          <a:ln>
            <a:noFill/>
          </a:ln>
        </p:spPr>
      </p:pic>
      <p:sp>
        <p:nvSpPr>
          <p:cNvPr id="322" name="Shape 322"/>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Reading Behind the Text</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Reading Within the Text</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Reading in Front of the Text</a:t>
            </a:r>
          </a:p>
          <a:p>
            <a:pPr marL="342900" marR="0" lvl="0" indent="-342900" algn="l" rtl="0">
              <a:spcBef>
                <a:spcPts val="560"/>
              </a:spcBef>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“The Hermeneutic Circle”</a:t>
            </a:r>
          </a:p>
        </p:txBody>
      </p:sp>
      <p:sp>
        <p:nvSpPr>
          <p:cNvPr id="323" name="Shape 323"/>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24" name="Shape 32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16</a:t>
            </a:fld>
            <a:endParaRPr lang="en" sz="1200">
              <a:solidFill>
                <a:srgbClr val="888888"/>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The Rhetorical Situation</a:t>
            </a:r>
          </a:p>
        </p:txBody>
      </p:sp>
      <p:pic>
        <p:nvPicPr>
          <p:cNvPr id="330" name="Shape 330" descr="rhetorical_triangle.png"/>
          <p:cNvPicPr preferRelativeResize="0">
            <a:picLocks noGrp="1"/>
          </p:cNvPicPr>
          <p:nvPr>
            <p:ph type="body" idx="1"/>
          </p:nvPr>
        </p:nvPicPr>
        <p:blipFill rotWithShape="1">
          <a:blip r:embed="rId3">
            <a:alphaModFix/>
          </a:blip>
          <a:srcRect l="2499" r="2499"/>
          <a:stretch/>
        </p:blipFill>
        <p:spPr>
          <a:xfrm>
            <a:off x="457200" y="1200150"/>
            <a:ext cx="4038599" cy="3394472"/>
          </a:xfrm>
          <a:prstGeom prst="rect">
            <a:avLst/>
          </a:prstGeom>
          <a:noFill/>
          <a:ln>
            <a:noFill/>
          </a:ln>
        </p:spPr>
      </p:pic>
      <p:sp>
        <p:nvSpPr>
          <p:cNvPr id="331" name="Shape 331"/>
          <p:cNvSpPr txBox="1">
            <a:spLocks noGrp="1"/>
          </p:cNvSpPr>
          <p:nvPr>
            <p:ph type="body" idx="2"/>
          </p:nvPr>
        </p:nvSpPr>
        <p:spPr>
          <a:xfrm>
            <a:off x="5029200" y="1200150"/>
            <a:ext cx="3657600" cy="339447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Privileging the Author</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Privileging the Reader</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Privileging the Text</a:t>
            </a:r>
          </a:p>
          <a:p>
            <a:pPr marL="342900" marR="0" lvl="0" indent="-342900" algn="l" rtl="0">
              <a:spcBef>
                <a:spcPts val="56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332" name="Shape 332"/>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33" name="Shape 33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17</a:t>
            </a:fld>
            <a:endParaRPr lang="en" sz="1200">
              <a:solidFill>
                <a:srgbClr val="888888"/>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a:spcBef>
                <a:spcPts val="0"/>
              </a:spcBef>
              <a:buNone/>
            </a:pPr>
            <a:r>
              <a:rPr lang="en"/>
              <a:t>Critical Hermeneutics</a:t>
            </a:r>
          </a:p>
        </p:txBody>
      </p:sp>
      <p:sp>
        <p:nvSpPr>
          <p:cNvPr id="339" name="Shape 339"/>
          <p:cNvSpPr txBox="1">
            <a:spLocks noGrp="1"/>
          </p:cNvSpPr>
          <p:nvPr>
            <p:ph type="body" idx="1"/>
          </p:nvPr>
        </p:nvSpPr>
        <p:spPr>
          <a:xfrm>
            <a:off x="457200" y="1200150"/>
            <a:ext cx="4038600" cy="3394500"/>
          </a:xfrm>
          <a:prstGeom prst="rect">
            <a:avLst/>
          </a:prstGeom>
        </p:spPr>
        <p:txBody>
          <a:bodyPr lIns="91425" tIns="91425" rIns="91425" bIns="91425" anchor="t" anchorCtr="0">
            <a:noAutofit/>
          </a:bodyPr>
          <a:lstStyle/>
          <a:p>
            <a:pPr lvl="0">
              <a:spcBef>
                <a:spcPts val="0"/>
              </a:spcBef>
              <a:buNone/>
            </a:pPr>
            <a:endParaRPr/>
          </a:p>
        </p:txBody>
      </p:sp>
      <p:sp>
        <p:nvSpPr>
          <p:cNvPr id="340" name="Shape 340"/>
          <p:cNvSpPr txBox="1">
            <a:spLocks noGrp="1"/>
          </p:cNvSpPr>
          <p:nvPr>
            <p:ph type="body" idx="2"/>
          </p:nvPr>
        </p:nvSpPr>
        <p:spPr>
          <a:xfrm>
            <a:off x="4648200" y="1200150"/>
            <a:ext cx="4038600" cy="3394500"/>
          </a:xfrm>
          <a:prstGeom prst="rect">
            <a:avLst/>
          </a:prstGeom>
        </p:spPr>
        <p:txBody>
          <a:bodyPr lIns="91425" tIns="91425" rIns="91425" bIns="91425" anchor="t" anchorCtr="0">
            <a:noAutofit/>
          </a:bodyPr>
          <a:lstStyle/>
          <a:p>
            <a:pPr marL="457200" lvl="0" indent="-228600" rtl="0">
              <a:spcBef>
                <a:spcPts val="0"/>
              </a:spcBef>
            </a:pPr>
            <a:r>
              <a:rPr lang="en"/>
              <a:t>Intersectional</a:t>
            </a:r>
          </a:p>
          <a:p>
            <a:pPr marL="457200" lvl="0" indent="-228600" rtl="0">
              <a:spcBef>
                <a:spcPts val="0"/>
              </a:spcBef>
            </a:pPr>
            <a:r>
              <a:rPr lang="en"/>
              <a:t>Gender/Feminist</a:t>
            </a:r>
          </a:p>
          <a:p>
            <a:pPr marL="457200" lvl="0" indent="-228600" rtl="0">
              <a:spcBef>
                <a:spcPts val="0"/>
              </a:spcBef>
            </a:pPr>
            <a:r>
              <a:rPr lang="en"/>
              <a:t>Racial/Postcolonial</a:t>
            </a:r>
          </a:p>
          <a:p>
            <a:pPr marL="457200" lvl="0" indent="-228600" rtl="0">
              <a:spcBef>
                <a:spcPts val="0"/>
              </a:spcBef>
            </a:pPr>
            <a:r>
              <a:rPr lang="en"/>
              <a:t>Reader Response</a:t>
            </a:r>
          </a:p>
          <a:p>
            <a:pPr marL="457200" lvl="0" indent="-228600" rtl="0">
              <a:spcBef>
                <a:spcPts val="0"/>
              </a:spcBef>
            </a:pPr>
            <a:r>
              <a:rPr lang="en"/>
              <a:t>Youth-Focused</a:t>
            </a:r>
          </a:p>
          <a:p>
            <a:pPr marL="457200" lvl="0" indent="-228600" rtl="0">
              <a:spcBef>
                <a:spcPts val="0"/>
              </a:spcBef>
            </a:pPr>
            <a:r>
              <a:rPr lang="en"/>
              <a:t>Class/Marxist</a:t>
            </a:r>
          </a:p>
          <a:p>
            <a:pPr marL="457200" lvl="0" indent="-228600" rtl="0">
              <a:spcBef>
                <a:spcPts val="0"/>
              </a:spcBef>
            </a:pPr>
            <a:r>
              <a:rPr lang="en"/>
              <a:t>Historical/Biographical</a:t>
            </a:r>
          </a:p>
          <a:p>
            <a:pPr marL="457200" lvl="0" indent="-228600">
              <a:spcBef>
                <a:spcPts val="0"/>
              </a:spcBef>
            </a:pPr>
            <a:r>
              <a:rPr lang="en"/>
              <a:t>New Critical</a:t>
            </a:r>
          </a:p>
        </p:txBody>
      </p:sp>
      <p:pic>
        <p:nvPicPr>
          <p:cNvPr id="341" name="Shape 341" descr="morrison_playing_in_the_dark.jpeg"/>
          <p:cNvPicPr preferRelativeResize="0"/>
          <p:nvPr/>
        </p:nvPicPr>
        <p:blipFill rotWithShape="1">
          <a:blip r:embed="rId3">
            <a:alphaModFix/>
          </a:blip>
          <a:srcRect/>
          <a:stretch/>
        </p:blipFill>
        <p:spPr>
          <a:xfrm>
            <a:off x="782700" y="1092450"/>
            <a:ext cx="3312600" cy="3609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REEL Engagement</a:t>
            </a:r>
            <a:br>
              <a:rPr lang="en" sz="3959" b="0" i="0" u="none" strike="noStrike" cap="none">
                <a:solidFill>
                  <a:schemeClr val="dk1"/>
                </a:solidFill>
                <a:latin typeface="Calibri"/>
                <a:ea typeface="Calibri"/>
                <a:cs typeface="Calibri"/>
                <a:sym typeface="Calibri"/>
              </a:rPr>
            </a:br>
            <a:r>
              <a:rPr lang="en" sz="3240" b="0" i="0" u="none" strike="noStrike" cap="none">
                <a:solidFill>
                  <a:schemeClr val="dk1"/>
                </a:solidFill>
                <a:latin typeface="Calibri"/>
                <a:ea typeface="Calibri"/>
                <a:cs typeface="Calibri"/>
                <a:sym typeface="Calibri"/>
              </a:rPr>
              <a:t>Incorporating Film Study into Literacy Units</a:t>
            </a:r>
          </a:p>
        </p:txBody>
      </p:sp>
      <p:sp>
        <p:nvSpPr>
          <p:cNvPr id="347" name="Shape 347"/>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48" name="Shape 34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19</a:t>
            </a:fld>
            <a:endParaRPr lang="en" sz="1200">
              <a:solidFill>
                <a:srgbClr val="888888"/>
              </a:solidFill>
              <a:latin typeface="Arial"/>
              <a:ea typeface="Arial"/>
              <a:cs typeface="Arial"/>
              <a:sym typeface="Arial"/>
            </a:endParaRPr>
          </a:p>
        </p:txBody>
      </p:sp>
      <p:pic>
        <p:nvPicPr>
          <p:cNvPr id="349" name="Shape 349"/>
          <p:cNvPicPr preferRelativeResize="0">
            <a:picLocks noGrp="1"/>
          </p:cNvPicPr>
          <p:nvPr>
            <p:ph type="body" idx="1"/>
          </p:nvPr>
        </p:nvPicPr>
        <p:blipFill rotWithShape="1">
          <a:blip r:embed="rId3">
            <a:alphaModFix/>
          </a:blip>
          <a:srcRect l="-84674" r="-84674"/>
          <a:stretch/>
        </p:blipFill>
        <p:spPr>
          <a:xfrm>
            <a:off x="-1447800" y="1314450"/>
            <a:ext cx="8229600" cy="3394472"/>
          </a:xfrm>
          <a:prstGeom prst="rect">
            <a:avLst/>
          </a:prstGeom>
          <a:noFill/>
          <a:ln>
            <a:noFill/>
          </a:ln>
        </p:spPr>
      </p:pic>
      <p:pic>
        <p:nvPicPr>
          <p:cNvPr id="350" name="Shape 350" descr="TheirEyesWereWatchingGod.JPG"/>
          <p:cNvPicPr preferRelativeResize="0"/>
          <p:nvPr/>
        </p:nvPicPr>
        <p:blipFill rotWithShape="1">
          <a:blip r:embed="rId4">
            <a:alphaModFix/>
          </a:blip>
          <a:srcRect/>
          <a:stretch/>
        </p:blipFill>
        <p:spPr>
          <a:xfrm>
            <a:off x="4800600" y="1257300"/>
            <a:ext cx="2971799" cy="32735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000" b="1" i="0" u="none" strike="noStrike" cap="none">
                <a:solidFill>
                  <a:schemeClr val="dk1"/>
                </a:solidFill>
                <a:latin typeface="Calibri"/>
                <a:ea typeface="Calibri"/>
                <a:cs typeface="Calibri"/>
                <a:sym typeface="Calibri"/>
              </a:rPr>
              <a:t>Socially, Culturally, </a:t>
            </a:r>
            <a:r>
              <a:rPr lang="en" sz="3000" b="1"/>
              <a:t>&amp;</a:t>
            </a:r>
            <a:r>
              <a:rPr lang="en" sz="3000" b="1" i="0" u="none" strike="noStrike" cap="none">
                <a:solidFill>
                  <a:schemeClr val="dk1"/>
                </a:solidFill>
                <a:latin typeface="Calibri"/>
                <a:ea typeface="Calibri"/>
                <a:cs typeface="Calibri"/>
                <a:sym typeface="Calibri"/>
              </a:rPr>
              <a:t> </a:t>
            </a:r>
            <a:r>
              <a:rPr lang="en" sz="3000" b="1"/>
              <a:t>Digitally </a:t>
            </a:r>
            <a:r>
              <a:rPr lang="en" sz="3000" b="1" i="0" u="none" strike="noStrike" cap="none">
                <a:solidFill>
                  <a:schemeClr val="dk1"/>
                </a:solidFill>
                <a:latin typeface="Calibri"/>
                <a:ea typeface="Calibri"/>
                <a:cs typeface="Calibri"/>
                <a:sym typeface="Calibri"/>
              </a:rPr>
              <a:t>Relevant Instruction</a:t>
            </a:r>
          </a:p>
        </p:txBody>
      </p:sp>
      <p:sp>
        <p:nvSpPr>
          <p:cNvPr id="191" name="Shape 191"/>
          <p:cNvSpPr txBox="1">
            <a:spLocks noGrp="1"/>
          </p:cNvSpPr>
          <p:nvPr>
            <p:ph type="body" idx="1"/>
          </p:nvPr>
        </p:nvSpPr>
        <p:spPr>
          <a:xfrm>
            <a:off x="457200" y="1200150"/>
            <a:ext cx="8229600" cy="339447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
        <p:nvSpPr>
          <p:cNvPr id="192" name="Shape 192"/>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193" name="Shape 19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a:t>
            </a:fld>
            <a:endParaRPr lang="en" sz="1200">
              <a:solidFill>
                <a:srgbClr val="888888"/>
              </a:solidFill>
              <a:latin typeface="Arial"/>
              <a:ea typeface="Arial"/>
              <a:cs typeface="Arial"/>
              <a:sym typeface="Arial"/>
            </a:endParaRPr>
          </a:p>
        </p:txBody>
      </p:sp>
      <p:pic>
        <p:nvPicPr>
          <p:cNvPr id="194" name="Shape 194"/>
          <p:cNvPicPr preferRelativeResize="0"/>
          <p:nvPr/>
        </p:nvPicPr>
        <p:blipFill rotWithShape="1">
          <a:blip r:embed="rId3">
            <a:alphaModFix/>
          </a:blip>
          <a:srcRect/>
          <a:stretch/>
        </p:blipFill>
        <p:spPr>
          <a:xfrm>
            <a:off x="609600" y="1143000"/>
            <a:ext cx="7772400" cy="3086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Literary Analyses of Videogames?</a:t>
            </a:r>
            <a:br>
              <a:rPr lang="en" sz="4400" b="0" i="0" u="none" strike="noStrike" cap="none">
                <a:solidFill>
                  <a:schemeClr val="dk1"/>
                </a:solidFill>
                <a:latin typeface="Calibri"/>
                <a:ea typeface="Calibri"/>
                <a:cs typeface="Calibri"/>
                <a:sym typeface="Calibri"/>
              </a:rPr>
            </a:br>
            <a:r>
              <a:rPr lang="en" sz="2400" b="0" i="0" u="none" strike="noStrike" cap="none">
                <a:solidFill>
                  <a:schemeClr val="dk1"/>
                </a:solidFill>
                <a:latin typeface="Calibri"/>
                <a:ea typeface="Calibri"/>
                <a:cs typeface="Calibri"/>
                <a:sym typeface="Calibri"/>
              </a:rPr>
              <a:t>AA Criticism of Resident Evil 5 &amp; King Solomon’s Mines</a:t>
            </a:r>
          </a:p>
        </p:txBody>
      </p:sp>
      <p:pic>
        <p:nvPicPr>
          <p:cNvPr id="356" name="Shape 356" descr="resident_evil_5_dx10_high.jpg"/>
          <p:cNvPicPr preferRelativeResize="0">
            <a:picLocks noGrp="1"/>
          </p:cNvPicPr>
          <p:nvPr>
            <p:ph type="body" idx="1"/>
          </p:nvPr>
        </p:nvPicPr>
        <p:blipFill rotWithShape="1">
          <a:blip r:embed="rId3">
            <a:alphaModFix/>
          </a:blip>
          <a:srcRect t="1115" b="1115"/>
          <a:stretch/>
        </p:blipFill>
        <p:spPr>
          <a:xfrm>
            <a:off x="457200" y="1200150"/>
            <a:ext cx="5333999" cy="3394472"/>
          </a:xfrm>
          <a:prstGeom prst="rect">
            <a:avLst/>
          </a:prstGeom>
          <a:noFill/>
          <a:ln>
            <a:noFill/>
          </a:ln>
        </p:spPr>
      </p:pic>
      <p:sp>
        <p:nvSpPr>
          <p:cNvPr id="357" name="Shape 357"/>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58" name="Shape 35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20</a:t>
            </a:fld>
            <a:endParaRPr lang="en" sz="1200">
              <a:solidFill>
                <a:srgbClr val="888888"/>
              </a:solidFill>
              <a:latin typeface="Arial"/>
              <a:ea typeface="Arial"/>
              <a:cs typeface="Arial"/>
              <a:sym typeface="Arial"/>
            </a:endParaRPr>
          </a:p>
        </p:txBody>
      </p:sp>
      <p:pic>
        <p:nvPicPr>
          <p:cNvPr id="359" name="Shape 359" descr="morrison_playing_in_the_dark.jpeg"/>
          <p:cNvPicPr preferRelativeResize="0"/>
          <p:nvPr/>
        </p:nvPicPr>
        <p:blipFill rotWithShape="1">
          <a:blip r:embed="rId4">
            <a:alphaModFix/>
          </a:blip>
          <a:srcRect/>
          <a:stretch/>
        </p:blipFill>
        <p:spPr>
          <a:xfrm>
            <a:off x="6032500" y="1085850"/>
            <a:ext cx="2501900" cy="3609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365" name="Shape 365" descr="imgres.jpg"/>
          <p:cNvPicPr preferRelativeResize="0">
            <a:picLocks noGrp="1"/>
          </p:cNvPicPr>
          <p:nvPr>
            <p:ph type="body" idx="1"/>
          </p:nvPr>
        </p:nvPicPr>
        <p:blipFill rotWithShape="1">
          <a:blip r:embed="rId3">
            <a:alphaModFix/>
          </a:blip>
          <a:srcRect l="-90918" r="-90918"/>
          <a:stretch/>
        </p:blipFill>
        <p:spPr>
          <a:xfrm>
            <a:off x="-2133600" y="285750"/>
            <a:ext cx="8229600" cy="3394472"/>
          </a:xfrm>
          <a:prstGeom prst="rect">
            <a:avLst/>
          </a:prstGeom>
          <a:noFill/>
          <a:ln>
            <a:noFill/>
          </a:ln>
        </p:spPr>
      </p:pic>
      <p:sp>
        <p:nvSpPr>
          <p:cNvPr id="366" name="Shape 366"/>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67" name="Shape 36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21</a:t>
            </a:fld>
            <a:endParaRPr lang="en" sz="1200">
              <a:solidFill>
                <a:srgbClr val="888888"/>
              </a:solidFill>
              <a:latin typeface="Arial"/>
              <a:ea typeface="Arial"/>
              <a:cs typeface="Arial"/>
              <a:sym typeface="Arial"/>
            </a:endParaRPr>
          </a:p>
        </p:txBody>
      </p:sp>
      <p:pic>
        <p:nvPicPr>
          <p:cNvPr id="368" name="Shape 368" descr="images.jpg"/>
          <p:cNvPicPr preferRelativeResize="0"/>
          <p:nvPr/>
        </p:nvPicPr>
        <p:blipFill rotWithShape="1">
          <a:blip r:embed="rId4">
            <a:alphaModFix/>
          </a:blip>
          <a:srcRect/>
          <a:stretch/>
        </p:blipFill>
        <p:spPr>
          <a:xfrm>
            <a:off x="3461333" y="342900"/>
            <a:ext cx="4272966" cy="2228849"/>
          </a:xfrm>
          <a:prstGeom prst="rect">
            <a:avLst/>
          </a:prstGeom>
          <a:noFill/>
          <a:ln>
            <a:noFill/>
          </a:ln>
        </p:spPr>
      </p:pic>
      <p:pic>
        <p:nvPicPr>
          <p:cNvPr id="369" name="Shape 369" descr="images-1.jpg"/>
          <p:cNvPicPr preferRelativeResize="0"/>
          <p:nvPr/>
        </p:nvPicPr>
        <p:blipFill rotWithShape="1">
          <a:blip r:embed="rId5">
            <a:alphaModFix/>
          </a:blip>
          <a:srcRect/>
          <a:stretch/>
        </p:blipFill>
        <p:spPr>
          <a:xfrm>
            <a:off x="3733800" y="2743200"/>
            <a:ext cx="3860799" cy="18287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Translating MacBeth into “Hip Hop”?</a:t>
            </a:r>
          </a:p>
        </p:txBody>
      </p:sp>
      <p:pic>
        <p:nvPicPr>
          <p:cNvPr id="375" name="Shape 375" descr="macbeth.jpg"/>
          <p:cNvPicPr preferRelativeResize="0">
            <a:picLocks noGrp="1"/>
          </p:cNvPicPr>
          <p:nvPr>
            <p:ph type="body" idx="1"/>
          </p:nvPr>
        </p:nvPicPr>
        <p:blipFill rotWithShape="1">
          <a:blip r:embed="rId3">
            <a:alphaModFix/>
          </a:blip>
          <a:srcRect l="-16402" r="-16402"/>
          <a:stretch/>
        </p:blipFill>
        <p:spPr>
          <a:xfrm>
            <a:off x="304800" y="1085850"/>
            <a:ext cx="4267199" cy="3586612"/>
          </a:xfrm>
          <a:prstGeom prst="rect">
            <a:avLst/>
          </a:prstGeom>
          <a:noFill/>
          <a:ln>
            <a:noFill/>
          </a:ln>
        </p:spPr>
      </p:pic>
      <p:pic>
        <p:nvPicPr>
          <p:cNvPr id="376" name="Shape 376" descr="11169776_ori.jpg"/>
          <p:cNvPicPr preferRelativeResize="0">
            <a:picLocks noGrp="1"/>
          </p:cNvPicPr>
          <p:nvPr>
            <p:ph type="body" idx="2"/>
          </p:nvPr>
        </p:nvPicPr>
        <p:blipFill rotWithShape="1">
          <a:blip r:embed="rId4">
            <a:alphaModFix/>
          </a:blip>
          <a:srcRect l="-16923" r="-16924"/>
          <a:stretch/>
        </p:blipFill>
        <p:spPr>
          <a:xfrm>
            <a:off x="4648200" y="1200150"/>
            <a:ext cx="4038599" cy="3394472"/>
          </a:xfrm>
          <a:prstGeom prst="rect">
            <a:avLst/>
          </a:prstGeom>
          <a:noFill/>
          <a:ln>
            <a:noFill/>
          </a:ln>
        </p:spPr>
      </p:pic>
      <p:sp>
        <p:nvSpPr>
          <p:cNvPr id="377" name="Shape 377"/>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78" name="Shape 37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22</a:t>
            </a:fld>
            <a:endParaRPr lang="en" sz="1200">
              <a:solidFill>
                <a:srgbClr val="888888"/>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Writing in the Arts in the Digital Age</a:t>
            </a:r>
          </a:p>
        </p:txBody>
      </p:sp>
      <p:pic>
        <p:nvPicPr>
          <p:cNvPr id="384" name="Shape 384" descr="S8 CameraClass2.img_assist_custom.jpg"/>
          <p:cNvPicPr preferRelativeResize="0">
            <a:picLocks noGrp="1"/>
          </p:cNvPicPr>
          <p:nvPr>
            <p:ph type="body" idx="1"/>
          </p:nvPr>
        </p:nvPicPr>
        <p:blipFill rotWithShape="1">
          <a:blip r:embed="rId3">
            <a:alphaModFix/>
          </a:blip>
          <a:srcRect t="13301" b="13301"/>
          <a:stretch/>
        </p:blipFill>
        <p:spPr>
          <a:xfrm>
            <a:off x="457200" y="1200150"/>
            <a:ext cx="8229600" cy="3394472"/>
          </a:xfrm>
          <a:prstGeom prst="rect">
            <a:avLst/>
          </a:prstGeom>
          <a:noFill/>
          <a:ln>
            <a:noFill/>
          </a:ln>
        </p:spPr>
      </p:pic>
      <p:sp>
        <p:nvSpPr>
          <p:cNvPr id="385" name="Shape 38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86" name="Shape 38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23</a:t>
            </a:fld>
            <a:endParaRPr lang="en" sz="1200">
              <a:solidFill>
                <a:srgbClr val="888888"/>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Calibri"/>
              <a:buNone/>
            </a:pPr>
            <a:r>
              <a:rPr lang="en" sz="3959" b="0" i="0" u="none" strike="noStrike" cap="none">
                <a:solidFill>
                  <a:schemeClr val="dk1"/>
                </a:solidFill>
                <a:latin typeface="Calibri"/>
                <a:ea typeface="Calibri"/>
                <a:cs typeface="Calibri"/>
                <a:sym typeface="Calibri"/>
              </a:rPr>
              <a:t/>
            </a:r>
            <a:br>
              <a:rPr lang="en" sz="3959" b="0" i="0" u="none" strike="noStrike" cap="none">
                <a:solidFill>
                  <a:schemeClr val="dk1"/>
                </a:solidFill>
                <a:latin typeface="Calibri"/>
                <a:ea typeface="Calibri"/>
                <a:cs typeface="Calibri"/>
                <a:sym typeface="Calibri"/>
              </a:rPr>
            </a:br>
            <a:endParaRPr lang="en" sz="3959" b="0" i="0" u="none" strike="noStrike" cap="none">
              <a:solidFill>
                <a:schemeClr val="dk1"/>
              </a:solidFill>
              <a:latin typeface="Calibri"/>
              <a:ea typeface="Calibri"/>
              <a:cs typeface="Calibri"/>
              <a:sym typeface="Calibri"/>
            </a:endParaRPr>
          </a:p>
        </p:txBody>
      </p:sp>
      <p:sp>
        <p:nvSpPr>
          <p:cNvPr id="393" name="Shape 39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24</a:t>
            </a:fld>
            <a:endParaRPr lang="en" sz="1200">
              <a:solidFill>
                <a:srgbClr val="888888"/>
              </a:solidFill>
              <a:latin typeface="Arial"/>
              <a:ea typeface="Arial"/>
              <a:cs typeface="Arial"/>
              <a:sym typeface="Arial"/>
            </a:endParaRPr>
          </a:p>
        </p:txBody>
      </p:sp>
      <p:sp>
        <p:nvSpPr>
          <p:cNvPr id="394" name="Shape 394"/>
          <p:cNvSpPr/>
          <p:nvPr/>
        </p:nvSpPr>
        <p:spPr>
          <a:xfrm>
            <a:off x="0" y="28575"/>
            <a:ext cx="9144000" cy="80791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None/>
            </a:pPr>
            <a:endParaRPr sz="3200">
              <a:solidFill>
                <a:schemeClr val="dk1"/>
              </a:solidFill>
              <a:latin typeface="Arial"/>
              <a:ea typeface="Arial"/>
              <a:cs typeface="Arial"/>
              <a:sym typeface="Arial"/>
            </a:endParaRPr>
          </a:p>
          <a:p>
            <a:pPr marL="0" marR="0" lvl="0" indent="0" algn="ctr" rtl="0">
              <a:spcBef>
                <a:spcPts val="0"/>
              </a:spcBef>
              <a:spcAft>
                <a:spcPts val="0"/>
              </a:spcAft>
              <a:buSzPct val="25000"/>
              <a:buNone/>
            </a:pPr>
            <a:r>
              <a:rPr lang="en" sz="3200">
                <a:solidFill>
                  <a:schemeClr val="dk1"/>
                </a:solidFill>
                <a:latin typeface="Arial"/>
                <a:ea typeface="Arial"/>
                <a:cs typeface="Arial"/>
                <a:sym typeface="Arial"/>
              </a:rPr>
              <a:t>Students as Playwrights</a:t>
            </a:r>
          </a:p>
        </p:txBody>
      </p:sp>
      <p:pic>
        <p:nvPicPr>
          <p:cNvPr id="395" name="Shape 395" descr="imgres.jpeg"/>
          <p:cNvPicPr preferRelativeResize="0"/>
          <p:nvPr/>
        </p:nvPicPr>
        <p:blipFill rotWithShape="1">
          <a:blip r:embed="rId3">
            <a:alphaModFix/>
          </a:blip>
          <a:srcRect/>
          <a:stretch/>
        </p:blipFill>
        <p:spPr>
          <a:xfrm>
            <a:off x="4800600" y="4343400"/>
            <a:ext cx="2946399" cy="666750"/>
          </a:xfrm>
          <a:prstGeom prst="rect">
            <a:avLst/>
          </a:prstGeom>
          <a:noFill/>
          <a:ln>
            <a:noFill/>
          </a:ln>
        </p:spPr>
      </p:pic>
      <p:pic>
        <p:nvPicPr>
          <p:cNvPr id="396" name="Shape 396" descr="02_YPF2[1].jpg"/>
          <p:cNvPicPr preferRelativeResize="0">
            <a:picLocks noGrp="1"/>
          </p:cNvPicPr>
          <p:nvPr>
            <p:ph type="body" idx="1"/>
          </p:nvPr>
        </p:nvPicPr>
        <p:blipFill rotWithShape="1">
          <a:blip r:embed="rId4">
            <a:alphaModFix/>
          </a:blip>
          <a:srcRect t="9852" b="9853"/>
          <a:stretch/>
        </p:blipFill>
        <p:spPr>
          <a:xfrm>
            <a:off x="457200" y="1200150"/>
            <a:ext cx="8229600" cy="33944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Critical Hip Hop</a:t>
            </a:r>
          </a:p>
        </p:txBody>
      </p:sp>
      <p:sp>
        <p:nvSpPr>
          <p:cNvPr id="403" name="Shape 403"/>
          <p:cNvSpPr txBox="1">
            <a:spLocks noGrp="1"/>
          </p:cNvSpPr>
          <p:nvPr>
            <p:ph type="body" idx="1"/>
          </p:nvPr>
        </p:nvSpPr>
        <p:spPr>
          <a:xfrm>
            <a:off x="457200" y="1200150"/>
            <a:ext cx="4114800" cy="365759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101818"/>
              <a:buFont typeface="Arial"/>
              <a:buChar char="•"/>
            </a:pPr>
            <a:r>
              <a:rPr lang="en" sz="2240" b="0" i="0" u="none" strike="noStrike" cap="none">
                <a:solidFill>
                  <a:schemeClr val="dk1"/>
                </a:solidFill>
                <a:latin typeface="Calibri"/>
                <a:ea typeface="Calibri"/>
                <a:cs typeface="Calibri"/>
                <a:sym typeface="Calibri"/>
              </a:rPr>
              <a:t>Critical Hip hop as a youth-initiated critique of post-industrialism (Rose, 1994)</a:t>
            </a:r>
          </a:p>
          <a:p>
            <a:pPr marL="342900" marR="0" lvl="0" indent="-342900" algn="l" rtl="0">
              <a:lnSpc>
                <a:spcPct val="80000"/>
              </a:lnSpc>
              <a:spcBef>
                <a:spcPts val="448"/>
              </a:spcBef>
              <a:spcAft>
                <a:spcPts val="0"/>
              </a:spcAft>
              <a:buClr>
                <a:schemeClr val="dk1"/>
              </a:buClr>
              <a:buSzPct val="101818"/>
              <a:buFont typeface="Arial"/>
              <a:buChar char="•"/>
            </a:pPr>
            <a:r>
              <a:rPr lang="en" sz="2240" b="0" i="0" u="none" strike="noStrike" cap="none">
                <a:solidFill>
                  <a:schemeClr val="dk1"/>
                </a:solidFill>
                <a:latin typeface="Calibri"/>
                <a:ea typeface="Calibri"/>
                <a:cs typeface="Calibri"/>
                <a:sym typeface="Calibri"/>
              </a:rPr>
              <a:t>Critical Hip Hop as a Postcolonial Space (Fanon, 1961)</a:t>
            </a:r>
          </a:p>
          <a:p>
            <a:pPr marL="342900" marR="0" lvl="0" indent="-342900" algn="l" rtl="0">
              <a:lnSpc>
                <a:spcPct val="80000"/>
              </a:lnSpc>
              <a:spcBef>
                <a:spcPts val="448"/>
              </a:spcBef>
              <a:spcAft>
                <a:spcPts val="0"/>
              </a:spcAft>
              <a:buClr>
                <a:schemeClr val="dk1"/>
              </a:buClr>
              <a:buSzPct val="101818"/>
              <a:buFont typeface="Arial"/>
              <a:buChar char="•"/>
            </a:pPr>
            <a:r>
              <a:rPr lang="en" sz="2240" b="0" i="0" u="none" strike="noStrike" cap="none">
                <a:solidFill>
                  <a:schemeClr val="dk1"/>
                </a:solidFill>
                <a:latin typeface="Calibri"/>
                <a:ea typeface="Calibri"/>
                <a:cs typeface="Calibri"/>
                <a:sym typeface="Calibri"/>
              </a:rPr>
              <a:t>Critical Hip Hop as a voice of resistance (Chuck D, 1997; George, 1998)</a:t>
            </a:r>
          </a:p>
          <a:p>
            <a:pPr marL="342900" marR="0" lvl="0" indent="-342900" algn="l" rtl="0">
              <a:lnSpc>
                <a:spcPct val="80000"/>
              </a:lnSpc>
              <a:spcBef>
                <a:spcPts val="448"/>
              </a:spcBef>
              <a:spcAft>
                <a:spcPts val="0"/>
              </a:spcAft>
              <a:buClr>
                <a:schemeClr val="dk1"/>
              </a:buClr>
              <a:buSzPct val="101818"/>
              <a:buFont typeface="Arial"/>
              <a:buChar char="•"/>
            </a:pPr>
            <a:r>
              <a:rPr lang="en" sz="2240" b="0" i="0" u="none" strike="noStrike" cap="none">
                <a:solidFill>
                  <a:schemeClr val="dk1"/>
                </a:solidFill>
                <a:latin typeface="Calibri"/>
                <a:ea typeface="Calibri"/>
                <a:cs typeface="Calibri"/>
                <a:sym typeface="Calibri"/>
              </a:rPr>
              <a:t>Critical Hip-hop as pedagogy</a:t>
            </a:r>
          </a:p>
          <a:p>
            <a:pPr marL="342900" marR="0" lvl="0" indent="-342900" algn="l" rtl="0">
              <a:lnSpc>
                <a:spcPct val="80000"/>
              </a:lnSpc>
              <a:spcBef>
                <a:spcPts val="448"/>
              </a:spcBef>
              <a:spcAft>
                <a:spcPts val="0"/>
              </a:spcAft>
              <a:buClr>
                <a:schemeClr val="dk1"/>
              </a:buClr>
              <a:buSzPct val="101818"/>
              <a:buFont typeface="Arial"/>
              <a:buChar char="•"/>
            </a:pPr>
            <a:r>
              <a:rPr lang="en" sz="2240" b="0" i="0" u="none" strike="noStrike" cap="none">
                <a:solidFill>
                  <a:schemeClr val="dk1"/>
                </a:solidFill>
                <a:latin typeface="Calibri"/>
                <a:ea typeface="Calibri"/>
                <a:cs typeface="Calibri"/>
                <a:sym typeface="Calibri"/>
              </a:rPr>
              <a:t>Critical Hip-hop as social activism</a:t>
            </a:r>
          </a:p>
          <a:p>
            <a:pPr marL="342900" marR="0" lvl="0" indent="-342900" algn="l" rtl="0">
              <a:lnSpc>
                <a:spcPct val="80000"/>
              </a:lnSpc>
              <a:spcBef>
                <a:spcPts val="448"/>
              </a:spcBef>
              <a:buClr>
                <a:schemeClr val="dk1"/>
              </a:buClr>
              <a:buSzPct val="101818"/>
              <a:buFont typeface="Arial"/>
              <a:buChar char="•"/>
            </a:pPr>
            <a:r>
              <a:rPr lang="en" sz="2240" b="0" i="0" u="none" strike="noStrike" cap="none">
                <a:solidFill>
                  <a:schemeClr val="dk1"/>
                </a:solidFill>
                <a:latin typeface="Calibri"/>
                <a:ea typeface="Calibri"/>
                <a:cs typeface="Calibri"/>
                <a:sym typeface="Calibri"/>
              </a:rPr>
              <a:t>Critical Hip-hop; Poetics, Pedagogy and Praxis.</a:t>
            </a:r>
          </a:p>
        </p:txBody>
      </p:sp>
      <p:pic>
        <p:nvPicPr>
          <p:cNvPr id="404" name="Shape 404" descr="wretched.jpg"/>
          <p:cNvPicPr preferRelativeResize="0"/>
          <p:nvPr/>
        </p:nvPicPr>
        <p:blipFill rotWithShape="1">
          <a:blip r:embed="rId3">
            <a:alphaModFix/>
          </a:blip>
          <a:srcRect/>
          <a:stretch/>
        </p:blipFill>
        <p:spPr>
          <a:xfrm>
            <a:off x="5257800" y="1028700"/>
            <a:ext cx="3200399" cy="38861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Hip Hop Literary and Cultural History</a:t>
            </a:r>
          </a:p>
        </p:txBody>
      </p:sp>
      <p:sp>
        <p:nvSpPr>
          <p:cNvPr id="410" name="Shape 410"/>
          <p:cNvSpPr txBox="1">
            <a:spLocks noGrp="1"/>
          </p:cNvSpPr>
          <p:nvPr>
            <p:ph type="body" idx="1"/>
          </p:nvPr>
        </p:nvSpPr>
        <p:spPr>
          <a:xfrm>
            <a:off x="457200" y="1200150"/>
            <a:ext cx="8229600" cy="339447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
        <p:nvSpPr>
          <p:cNvPr id="411" name="Shape 411"/>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412" name="Shape 41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26</a:t>
            </a:fld>
            <a:endParaRPr lang="en" sz="1200">
              <a:solidFill>
                <a:srgbClr val="888888"/>
              </a:solidFill>
              <a:latin typeface="Arial"/>
              <a:ea typeface="Arial"/>
              <a:cs typeface="Arial"/>
              <a:sym typeface="Arial"/>
            </a:endParaRPr>
          </a:p>
        </p:txBody>
      </p:sp>
      <p:pic>
        <p:nvPicPr>
          <p:cNvPr id="413" name="Shape 413" descr="248978-0.jpg"/>
          <p:cNvPicPr preferRelativeResize="0"/>
          <p:nvPr/>
        </p:nvPicPr>
        <p:blipFill rotWithShape="1">
          <a:blip r:embed="rId3">
            <a:alphaModFix/>
          </a:blip>
          <a:srcRect/>
          <a:stretch/>
        </p:blipFill>
        <p:spPr>
          <a:xfrm>
            <a:off x="990600" y="971550"/>
            <a:ext cx="6858000" cy="39433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Hip-hop and anti-colonial consciousness</a:t>
            </a:r>
          </a:p>
        </p:txBody>
      </p:sp>
      <p:sp>
        <p:nvSpPr>
          <p:cNvPr id="419" name="Shape 419"/>
          <p:cNvSpPr txBox="1">
            <a:spLocks noGrp="1"/>
          </p:cNvSpPr>
          <p:nvPr>
            <p:ph type="body" idx="1"/>
          </p:nvPr>
        </p:nvSpPr>
        <p:spPr>
          <a:xfrm>
            <a:off x="609600" y="1200150"/>
            <a:ext cx="3794679" cy="30861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97777"/>
              <a:buFont typeface="Arial"/>
              <a:buChar char="•"/>
            </a:pPr>
            <a:r>
              <a:rPr lang="en" sz="1760" b="0" i="0" u="none" strike="noStrike" cap="none">
                <a:solidFill>
                  <a:schemeClr val="dk1"/>
                </a:solidFill>
                <a:latin typeface="Calibri"/>
                <a:ea typeface="Calibri"/>
                <a:cs typeface="Calibri"/>
                <a:sym typeface="Calibri"/>
              </a:rPr>
              <a:t>Now is the chance to advance and get an outlook Create the circumstance, because I doubt books can relay, words this way, so I'll portray a new image, and let's begin as members who pledge to, look up ahead to a beautiful world, though we've been led to believe it will not be and, we still are seein Agreein there'll be peace, the wealth will increase and we'll prosper, you know like flourishin The rhyme I toss ya, it will be nourisihin Cause I must bring, ideals for better living see Because I do believe in positivity--GURU</a:t>
            </a:r>
          </a:p>
          <a:p>
            <a:pPr marL="342900" marR="0" lvl="0" indent="-342900" algn="l" rtl="0">
              <a:lnSpc>
                <a:spcPct val="80000"/>
              </a:lnSpc>
              <a:spcBef>
                <a:spcPts val="352"/>
              </a:spcBef>
              <a:buClr>
                <a:schemeClr val="dk1"/>
              </a:buClr>
              <a:buSzPct val="97777"/>
              <a:buFont typeface="Arial"/>
              <a:buNone/>
            </a:pPr>
            <a:endParaRPr sz="1760" b="0" i="0" u="none" strike="noStrike" cap="none">
              <a:solidFill>
                <a:schemeClr val="dk1"/>
              </a:solidFill>
              <a:latin typeface="Calibri"/>
              <a:ea typeface="Calibri"/>
              <a:cs typeface="Calibri"/>
              <a:sym typeface="Calibri"/>
            </a:endParaRPr>
          </a:p>
        </p:txBody>
      </p:sp>
      <p:pic>
        <p:nvPicPr>
          <p:cNvPr id="420" name="Shape 420" descr="imgres.jpeg"/>
          <p:cNvPicPr preferRelativeResize="0"/>
          <p:nvPr/>
        </p:nvPicPr>
        <p:blipFill rotWithShape="1">
          <a:blip r:embed="rId3">
            <a:alphaModFix/>
          </a:blip>
          <a:srcRect/>
          <a:stretch/>
        </p:blipFill>
        <p:spPr>
          <a:xfrm>
            <a:off x="4588644" y="1382868"/>
            <a:ext cx="3699843" cy="26889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HIP HOP Feminisms</a:t>
            </a:r>
          </a:p>
        </p:txBody>
      </p:sp>
      <p:sp>
        <p:nvSpPr>
          <p:cNvPr id="426" name="Shape 426"/>
          <p:cNvSpPr txBox="1">
            <a:spLocks noGrp="1"/>
          </p:cNvSpPr>
          <p:nvPr>
            <p:ph type="body" idx="1"/>
          </p:nvPr>
        </p:nvSpPr>
        <p:spPr>
          <a:xfrm rot="10800000">
            <a:off x="8534398" y="4286249"/>
            <a:ext cx="45718" cy="3428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0000"/>
              <a:buFont typeface="Arial"/>
              <a:buNone/>
            </a:pPr>
            <a:endParaRPr sz="800" b="0" i="0" u="none" strike="noStrike" cap="none">
              <a:solidFill>
                <a:schemeClr val="dk1"/>
              </a:solidFill>
              <a:latin typeface="Calibri"/>
              <a:ea typeface="Calibri"/>
              <a:cs typeface="Calibri"/>
              <a:sym typeface="Calibri"/>
            </a:endParaRPr>
          </a:p>
        </p:txBody>
      </p:sp>
      <p:pic>
        <p:nvPicPr>
          <p:cNvPr id="427" name="Shape 427" descr="wish-live-hip-hop-feminism-pedagogy-reader-ruth-nicole-brown-paperback-cover-art.jpeg"/>
          <p:cNvPicPr preferRelativeResize="0"/>
          <p:nvPr/>
        </p:nvPicPr>
        <p:blipFill rotWithShape="1">
          <a:blip r:embed="rId3">
            <a:alphaModFix/>
          </a:blip>
          <a:srcRect/>
          <a:stretch/>
        </p:blipFill>
        <p:spPr>
          <a:xfrm>
            <a:off x="245889" y="1131792"/>
            <a:ext cx="3072682" cy="3188745"/>
          </a:xfrm>
          <a:prstGeom prst="rect">
            <a:avLst/>
          </a:prstGeom>
          <a:noFill/>
          <a:ln>
            <a:noFill/>
          </a:ln>
        </p:spPr>
      </p:pic>
      <p:pic>
        <p:nvPicPr>
          <p:cNvPr id="428" name="Shape 428" descr="Hip-Hop-Fem-Conference-Photo-Cropped.jpeg"/>
          <p:cNvPicPr preferRelativeResize="0"/>
          <p:nvPr/>
        </p:nvPicPr>
        <p:blipFill rotWithShape="1">
          <a:blip r:embed="rId4">
            <a:alphaModFix/>
          </a:blip>
          <a:srcRect/>
          <a:stretch/>
        </p:blipFill>
        <p:spPr>
          <a:xfrm>
            <a:off x="3440239" y="1131792"/>
            <a:ext cx="5703758" cy="2323093"/>
          </a:xfrm>
          <a:prstGeom prst="rect">
            <a:avLst/>
          </a:prstGeom>
          <a:noFill/>
          <a:ln>
            <a:noFill/>
          </a:ln>
        </p:spPr>
      </p:pic>
      <p:pic>
        <p:nvPicPr>
          <p:cNvPr id="429" name="Shape 429" descr="imgres.jpeg"/>
          <p:cNvPicPr preferRelativeResize="0"/>
          <p:nvPr/>
        </p:nvPicPr>
        <p:blipFill rotWithShape="1">
          <a:blip r:embed="rId5">
            <a:alphaModFix/>
          </a:blip>
          <a:srcRect/>
          <a:stretch/>
        </p:blipFill>
        <p:spPr>
          <a:xfrm>
            <a:off x="4363308" y="2894639"/>
            <a:ext cx="3895956" cy="1924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The Rhetoric of Hip Hop</a:t>
            </a:r>
          </a:p>
        </p:txBody>
      </p:sp>
      <p:sp>
        <p:nvSpPr>
          <p:cNvPr id="435" name="Shape 435"/>
          <p:cNvSpPr txBox="1">
            <a:spLocks noGrp="1"/>
          </p:cNvSpPr>
          <p:nvPr>
            <p:ph type="body" idx="1"/>
          </p:nvPr>
        </p:nvSpPr>
        <p:spPr>
          <a:xfrm>
            <a:off x="609600" y="1200149"/>
            <a:ext cx="4431322" cy="3327888"/>
          </a:xfrm>
          <a:prstGeom prst="rect">
            <a:avLst/>
          </a:prstGeom>
          <a:noFill/>
          <a:ln>
            <a:noFill/>
          </a:ln>
        </p:spPr>
        <p:txBody>
          <a:bodyPr lIns="91425" tIns="45700" rIns="91425" bIns="45700" anchor="t" anchorCtr="0">
            <a:noAutofit/>
          </a:bodyPr>
          <a:lstStyle/>
          <a:p>
            <a:pPr marL="342900" marR="0" lvl="0" indent="-314960" algn="l" rtl="0">
              <a:lnSpc>
                <a:spcPct val="8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"A pedagogy is successful only if it makes knowledge or skill achievable while at the same time allowing students to maintain their own sense of identity.”—Keith Gilyard</a:t>
            </a:r>
          </a:p>
          <a:p>
            <a:pPr marL="342900" marR="0" lvl="0" indent="-314960" algn="l" rtl="0">
              <a:lnSpc>
                <a:spcPct val="80000"/>
              </a:lnSpc>
              <a:spcBef>
                <a:spcPts val="448"/>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Rhetorical Study of Hip-Hop</a:t>
            </a:r>
          </a:p>
          <a:p>
            <a:pPr marL="342900" marR="0" lvl="0" indent="-314960" algn="l" rtl="0">
              <a:lnSpc>
                <a:spcPct val="80000"/>
              </a:lnSpc>
              <a:spcBef>
                <a:spcPts val="448"/>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Student rhetorically analyzes author’s purpose, intended audience, and goals.</a:t>
            </a:r>
          </a:p>
          <a:p>
            <a:pPr marL="342900" marR="0" lvl="0" indent="-314960" algn="l" rtl="0">
              <a:lnSpc>
                <a:spcPct val="80000"/>
              </a:lnSpc>
              <a:spcBef>
                <a:spcPts val="448"/>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 Student interprets, analyzes, and critiques author’s use of literary and rhetorical devices, language, and style.</a:t>
            </a:r>
          </a:p>
          <a:p>
            <a:pPr marL="342900" marR="0" lvl="0" indent="-342900" algn="l" rtl="0">
              <a:lnSpc>
                <a:spcPct val="80000"/>
              </a:lnSpc>
              <a:spcBef>
                <a:spcPts val="448"/>
              </a:spcBef>
              <a:spcAft>
                <a:spcPts val="0"/>
              </a:spcAft>
              <a:buClr>
                <a:schemeClr val="dk1"/>
              </a:buClr>
              <a:buSzPct val="124444"/>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448"/>
              </a:spcBef>
              <a:spcAft>
                <a:spcPts val="0"/>
              </a:spcAft>
              <a:buClr>
                <a:schemeClr val="dk1"/>
              </a:buClr>
              <a:buSzPct val="101818"/>
              <a:buFont typeface="Arial"/>
              <a:buNone/>
            </a:pPr>
            <a:endParaRPr sz="224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448"/>
              </a:spcBef>
              <a:spcAft>
                <a:spcPts val="0"/>
              </a:spcAft>
              <a:buClr>
                <a:schemeClr val="dk1"/>
              </a:buClr>
              <a:buSzPct val="101818"/>
              <a:buFont typeface="Arial"/>
              <a:buNone/>
            </a:pPr>
            <a:endParaRPr sz="224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448"/>
              </a:spcBef>
              <a:buClr>
                <a:schemeClr val="dk1"/>
              </a:buClr>
              <a:buSzPct val="101818"/>
              <a:buFont typeface="Arial"/>
              <a:buNone/>
            </a:pPr>
            <a:endParaRPr sz="2240" b="0" i="0" u="none" strike="noStrike" cap="none">
              <a:solidFill>
                <a:schemeClr val="dk1"/>
              </a:solidFill>
              <a:latin typeface="Calibri"/>
              <a:ea typeface="Calibri"/>
              <a:cs typeface="Calibri"/>
              <a:sym typeface="Calibri"/>
            </a:endParaRPr>
          </a:p>
        </p:txBody>
      </p:sp>
      <p:pic>
        <p:nvPicPr>
          <p:cNvPr id="436" name="Shape 436" descr="rocthemicright.jpeg"/>
          <p:cNvPicPr preferRelativeResize="0"/>
          <p:nvPr/>
        </p:nvPicPr>
        <p:blipFill rotWithShape="1">
          <a:blip r:embed="rId3">
            <a:alphaModFix/>
          </a:blip>
          <a:srcRect/>
          <a:stretch/>
        </p:blipFill>
        <p:spPr>
          <a:xfrm>
            <a:off x="5353537" y="1142999"/>
            <a:ext cx="3454399" cy="36341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Life and Work in the 21</a:t>
            </a:r>
            <a:r>
              <a:rPr lang="en" sz="4400" b="0" i="0" u="none" strike="noStrike" cap="none" baseline="30000">
                <a:solidFill>
                  <a:schemeClr val="dk1"/>
                </a:solidFill>
                <a:latin typeface="Calibri"/>
                <a:ea typeface="Calibri"/>
                <a:cs typeface="Calibri"/>
                <a:sym typeface="Calibri"/>
              </a:rPr>
              <a:t>st</a:t>
            </a:r>
            <a:r>
              <a:rPr lang="en" sz="4400" b="0" i="0" u="none" strike="noStrike" cap="none">
                <a:solidFill>
                  <a:schemeClr val="dk1"/>
                </a:solidFill>
                <a:latin typeface="Calibri"/>
                <a:ea typeface="Calibri"/>
                <a:cs typeface="Calibri"/>
                <a:sym typeface="Calibri"/>
              </a:rPr>
              <a:t> Century</a:t>
            </a:r>
          </a:p>
        </p:txBody>
      </p:sp>
      <p:pic>
        <p:nvPicPr>
          <p:cNvPr id="200" name="Shape 200" descr="eusa_office_meeting02-2010-staff.jpg"/>
          <p:cNvPicPr preferRelativeResize="0">
            <a:picLocks noGrp="1"/>
          </p:cNvPicPr>
          <p:nvPr>
            <p:ph type="body" idx="1"/>
          </p:nvPr>
        </p:nvPicPr>
        <p:blipFill rotWithShape="1">
          <a:blip r:embed="rId3">
            <a:alphaModFix/>
          </a:blip>
          <a:srcRect l="-12564" r="-12564"/>
          <a:stretch/>
        </p:blipFill>
        <p:spPr>
          <a:xfrm>
            <a:off x="0" y="1028700"/>
            <a:ext cx="3997325" cy="1781174"/>
          </a:xfrm>
          <a:prstGeom prst="rect">
            <a:avLst/>
          </a:prstGeom>
          <a:noFill/>
          <a:ln>
            <a:noFill/>
          </a:ln>
        </p:spPr>
      </p:pic>
      <p:sp>
        <p:nvSpPr>
          <p:cNvPr id="201" name="Shape 201"/>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202" name="Shape 20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a:t>
            </a:fld>
            <a:endParaRPr lang="en" sz="1200">
              <a:solidFill>
                <a:srgbClr val="888888"/>
              </a:solidFill>
              <a:latin typeface="Arial"/>
              <a:ea typeface="Arial"/>
              <a:cs typeface="Arial"/>
              <a:sym typeface="Arial"/>
            </a:endParaRPr>
          </a:p>
        </p:txBody>
      </p:sp>
      <p:pic>
        <p:nvPicPr>
          <p:cNvPr id="203" name="Shape 203" descr="images.jpeg"/>
          <p:cNvPicPr preferRelativeResize="0"/>
          <p:nvPr/>
        </p:nvPicPr>
        <p:blipFill rotWithShape="1">
          <a:blip r:embed="rId4">
            <a:alphaModFix/>
          </a:blip>
          <a:srcRect/>
          <a:stretch/>
        </p:blipFill>
        <p:spPr>
          <a:xfrm>
            <a:off x="3962400" y="971550"/>
            <a:ext cx="1600199" cy="1803797"/>
          </a:xfrm>
          <a:prstGeom prst="rect">
            <a:avLst/>
          </a:prstGeom>
          <a:noFill/>
          <a:ln>
            <a:noFill/>
          </a:ln>
        </p:spPr>
      </p:pic>
      <p:pic>
        <p:nvPicPr>
          <p:cNvPr id="204" name="Shape 204" descr="work-at-home624x258.png"/>
          <p:cNvPicPr preferRelativeResize="0"/>
          <p:nvPr/>
        </p:nvPicPr>
        <p:blipFill rotWithShape="1">
          <a:blip r:embed="rId5">
            <a:alphaModFix/>
          </a:blip>
          <a:srcRect/>
          <a:stretch/>
        </p:blipFill>
        <p:spPr>
          <a:xfrm>
            <a:off x="304800" y="2971800"/>
            <a:ext cx="4791075" cy="1485899"/>
          </a:xfrm>
          <a:prstGeom prst="rect">
            <a:avLst/>
          </a:prstGeom>
          <a:noFill/>
          <a:ln>
            <a:noFill/>
          </a:ln>
        </p:spPr>
      </p:pic>
      <p:pic>
        <p:nvPicPr>
          <p:cNvPr id="205" name="Shape 205" descr="microsoft_pic_white_three.jpg"/>
          <p:cNvPicPr preferRelativeResize="0"/>
          <p:nvPr/>
        </p:nvPicPr>
        <p:blipFill rotWithShape="1">
          <a:blip r:embed="rId6">
            <a:alphaModFix/>
          </a:blip>
          <a:srcRect/>
          <a:stretch/>
        </p:blipFill>
        <p:spPr>
          <a:xfrm>
            <a:off x="5257800" y="2857500"/>
            <a:ext cx="3128963" cy="1415653"/>
          </a:xfrm>
          <a:prstGeom prst="rect">
            <a:avLst/>
          </a:prstGeom>
          <a:noFill/>
          <a:ln>
            <a:noFill/>
          </a:ln>
        </p:spPr>
      </p:pic>
      <p:pic>
        <p:nvPicPr>
          <p:cNvPr id="206" name="Shape 206"/>
          <p:cNvPicPr preferRelativeResize="0"/>
          <p:nvPr/>
        </p:nvPicPr>
        <p:blipFill rotWithShape="1">
          <a:blip r:embed="rId7">
            <a:alphaModFix/>
          </a:blip>
          <a:srcRect/>
          <a:stretch/>
        </p:blipFill>
        <p:spPr>
          <a:xfrm>
            <a:off x="5715000" y="1257300"/>
            <a:ext cx="3205162" cy="1352550"/>
          </a:xfrm>
          <a:prstGeom prst="rect">
            <a:avLst/>
          </a:prstGeom>
          <a:noFill/>
          <a:ln>
            <a:noFill/>
          </a:ln>
        </p:spPr>
      </p:pic>
      <p:pic>
        <p:nvPicPr>
          <p:cNvPr id="207" name="Shape 207" descr="imgres.jpeg"/>
          <p:cNvPicPr preferRelativeResize="0"/>
          <p:nvPr/>
        </p:nvPicPr>
        <p:blipFill rotWithShape="1">
          <a:blip r:embed="rId8">
            <a:alphaModFix/>
          </a:blip>
          <a:srcRect/>
          <a:stretch/>
        </p:blipFill>
        <p:spPr>
          <a:xfrm>
            <a:off x="5562600" y="4343400"/>
            <a:ext cx="2946399" cy="666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Cyphers for Justice</a:t>
            </a:r>
          </a:p>
        </p:txBody>
      </p:sp>
      <p:pic>
        <p:nvPicPr>
          <p:cNvPr id="442" name="Shape 442" descr="CPCgQ-NXAAAsy7e.jpg"/>
          <p:cNvPicPr preferRelativeResize="0">
            <a:picLocks noGrp="1"/>
          </p:cNvPicPr>
          <p:nvPr>
            <p:ph type="body" idx="1"/>
          </p:nvPr>
        </p:nvPicPr>
        <p:blipFill rotWithShape="1">
          <a:blip r:embed="rId3">
            <a:alphaModFix/>
          </a:blip>
          <a:srcRect l="-15584" r="-15584"/>
          <a:stretch/>
        </p:blipFill>
        <p:spPr>
          <a:xfrm>
            <a:off x="-152400" y="1371600"/>
            <a:ext cx="4648199" cy="3394472"/>
          </a:xfrm>
          <a:prstGeom prst="rect">
            <a:avLst/>
          </a:prstGeom>
          <a:noFill/>
          <a:ln>
            <a:noFill/>
          </a:ln>
        </p:spPr>
      </p:pic>
      <p:pic>
        <p:nvPicPr>
          <p:cNvPr id="443" name="Shape 443" descr="Screen-Shot-2016-01-22-at-1.20.46-PM-300x300.png"/>
          <p:cNvPicPr preferRelativeResize="0">
            <a:picLocks noGrp="1"/>
          </p:cNvPicPr>
          <p:nvPr>
            <p:ph type="body" idx="2"/>
          </p:nvPr>
        </p:nvPicPr>
        <p:blipFill rotWithShape="1">
          <a:blip r:embed="rId4">
            <a:alphaModFix/>
          </a:blip>
          <a:srcRect t="-6033" b="-6034"/>
          <a:stretch/>
        </p:blipFill>
        <p:spPr>
          <a:xfrm>
            <a:off x="4419600" y="1257300"/>
            <a:ext cx="4446567" cy="3451622"/>
          </a:xfrm>
          <a:prstGeom prst="rect">
            <a:avLst/>
          </a:prstGeom>
          <a:noFill/>
          <a:ln>
            <a:noFill/>
          </a:ln>
        </p:spPr>
      </p:pic>
      <p:sp>
        <p:nvSpPr>
          <p:cNvPr id="444" name="Shape 44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445" name="Shape 44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30</a:t>
            </a:fld>
            <a:endParaRPr lang="en" sz="1200">
              <a:solidFill>
                <a:srgbClr val="888888"/>
              </a:solidFill>
              <a:latin typeface="Arial"/>
              <a:ea typeface="Arial"/>
              <a:cs typeface="Arial"/>
              <a:sym typeface="Arial"/>
            </a:endParaRPr>
          </a:p>
        </p:txBody>
      </p:sp>
      <p:pic>
        <p:nvPicPr>
          <p:cNvPr id="446" name="Shape 446" descr="Screen Shot 2015-12-28 at 2.32.39 PM.png"/>
          <p:cNvPicPr preferRelativeResize="0"/>
          <p:nvPr/>
        </p:nvPicPr>
        <p:blipFill rotWithShape="1">
          <a:blip r:embed="rId5">
            <a:alphaModFix/>
          </a:blip>
          <a:srcRect/>
          <a:stretch/>
        </p:blipFill>
        <p:spPr>
          <a:xfrm>
            <a:off x="0" y="0"/>
            <a:ext cx="8839199" cy="12572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ctrTitle"/>
          </p:nvPr>
        </p:nvSpPr>
        <p:spPr>
          <a:xfrm>
            <a:off x="2819400" y="1085850"/>
            <a:ext cx="3124199" cy="268604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2800" b="1" i="1" u="none" strike="noStrike" cap="none">
              <a:solidFill>
                <a:schemeClr val="dk1"/>
              </a:solidFill>
              <a:latin typeface="Balthazar"/>
              <a:ea typeface="Balthazar"/>
              <a:cs typeface="Balthazar"/>
              <a:sym typeface="Balthazar"/>
            </a:endParaRPr>
          </a:p>
        </p:txBody>
      </p:sp>
      <p:sp>
        <p:nvSpPr>
          <p:cNvPr id="452" name="Shape 452"/>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453" name="Shape 45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31</a:t>
            </a:fld>
            <a:endParaRPr lang="en" sz="1200">
              <a:solidFill>
                <a:srgbClr val="888888"/>
              </a:solidFill>
              <a:latin typeface="Arial"/>
              <a:ea typeface="Arial"/>
              <a:cs typeface="Arial"/>
              <a:sym typeface="Arial"/>
            </a:endParaRPr>
          </a:p>
        </p:txBody>
      </p:sp>
      <p:pic>
        <p:nvPicPr>
          <p:cNvPr id="454" name="Shape 454" descr="2909022562_a403da6f06_o"/>
          <p:cNvPicPr preferRelativeResize="0"/>
          <p:nvPr/>
        </p:nvPicPr>
        <p:blipFill rotWithShape="1">
          <a:blip r:embed="rId3">
            <a:alphaModFix/>
          </a:blip>
          <a:srcRect/>
          <a:stretch/>
        </p:blipFill>
        <p:spPr>
          <a:xfrm>
            <a:off x="228600" y="3143250"/>
            <a:ext cx="1885949" cy="1885949"/>
          </a:xfrm>
          <a:prstGeom prst="rect">
            <a:avLst/>
          </a:prstGeom>
          <a:noFill/>
          <a:ln>
            <a:noFill/>
          </a:ln>
        </p:spPr>
      </p:pic>
      <p:pic>
        <p:nvPicPr>
          <p:cNvPr id="455" name="Shape 455" descr="Jourdan-Chanel-Iman-Teen-Vogue-November-2009"/>
          <p:cNvPicPr preferRelativeResize="0"/>
          <p:nvPr/>
        </p:nvPicPr>
        <p:blipFill rotWithShape="1">
          <a:blip r:embed="rId4">
            <a:alphaModFix/>
          </a:blip>
          <a:srcRect/>
          <a:stretch/>
        </p:blipFill>
        <p:spPr>
          <a:xfrm>
            <a:off x="6235700" y="2228850"/>
            <a:ext cx="2832099" cy="2914650"/>
          </a:xfrm>
          <a:prstGeom prst="rect">
            <a:avLst/>
          </a:prstGeom>
          <a:noFill/>
          <a:ln>
            <a:noFill/>
          </a:ln>
        </p:spPr>
      </p:pic>
      <p:pic>
        <p:nvPicPr>
          <p:cNvPr id="456" name="Shape 456" descr="image"/>
          <p:cNvPicPr preferRelativeResize="0"/>
          <p:nvPr/>
        </p:nvPicPr>
        <p:blipFill rotWithShape="1">
          <a:blip r:embed="rId5">
            <a:alphaModFix/>
          </a:blip>
          <a:srcRect/>
          <a:stretch/>
        </p:blipFill>
        <p:spPr>
          <a:xfrm>
            <a:off x="5715000" y="57150"/>
            <a:ext cx="3352799" cy="1944290"/>
          </a:xfrm>
          <a:prstGeom prst="rect">
            <a:avLst/>
          </a:prstGeom>
          <a:noFill/>
          <a:ln>
            <a:noFill/>
          </a:ln>
        </p:spPr>
      </p:pic>
      <p:pic>
        <p:nvPicPr>
          <p:cNvPr id="457" name="Shape 457" descr="jlogiant"/>
          <p:cNvPicPr preferRelativeResize="0"/>
          <p:nvPr/>
        </p:nvPicPr>
        <p:blipFill rotWithShape="1">
          <a:blip r:embed="rId6">
            <a:alphaModFix/>
          </a:blip>
          <a:srcRect/>
          <a:stretch/>
        </p:blipFill>
        <p:spPr>
          <a:xfrm>
            <a:off x="84138" y="0"/>
            <a:ext cx="2566987" cy="2400299"/>
          </a:xfrm>
          <a:prstGeom prst="rect">
            <a:avLst/>
          </a:prstGeom>
          <a:noFill/>
          <a:ln>
            <a:noFill/>
          </a:ln>
        </p:spPr>
      </p:pic>
      <p:pic>
        <p:nvPicPr>
          <p:cNvPr id="458" name="Shape 458" descr="morrell4.jpg"/>
          <p:cNvPicPr preferRelativeResize="0"/>
          <p:nvPr/>
        </p:nvPicPr>
        <p:blipFill rotWithShape="1">
          <a:blip r:embed="rId7">
            <a:alphaModFix/>
          </a:blip>
          <a:srcRect/>
          <a:stretch/>
        </p:blipFill>
        <p:spPr>
          <a:xfrm>
            <a:off x="2743200" y="1085850"/>
            <a:ext cx="2971799" cy="33970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685800" y="0"/>
            <a:ext cx="7772400" cy="8572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 sz="3959" b="0" i="0" u="none" strike="noStrike" cap="none">
                <a:solidFill>
                  <a:schemeClr val="dk1"/>
                </a:solidFill>
                <a:latin typeface="Arial"/>
                <a:ea typeface="Arial"/>
                <a:cs typeface="Arial"/>
                <a:sym typeface="Arial"/>
              </a:rPr>
              <a:t>Critical Media Analysis</a:t>
            </a:r>
            <a:br>
              <a:rPr lang="en" sz="3959" b="0" i="0" u="none" strike="noStrike" cap="none">
                <a:solidFill>
                  <a:schemeClr val="dk1"/>
                </a:solidFill>
                <a:latin typeface="Arial"/>
                <a:ea typeface="Arial"/>
                <a:cs typeface="Arial"/>
                <a:sym typeface="Arial"/>
              </a:rPr>
            </a:br>
            <a:r>
              <a:rPr lang="en" sz="2880" b="0" i="0" u="none" strike="noStrike" cap="none">
                <a:solidFill>
                  <a:schemeClr val="dk1"/>
                </a:solidFill>
                <a:latin typeface="Arial"/>
                <a:ea typeface="Arial"/>
                <a:cs typeface="Arial"/>
                <a:sym typeface="Arial"/>
              </a:rPr>
              <a:t>Reading the Media through a Critical Lens</a:t>
            </a:r>
          </a:p>
        </p:txBody>
      </p:sp>
      <p:sp>
        <p:nvSpPr>
          <p:cNvPr id="465" name="Shape 465"/>
          <p:cNvSpPr txBox="1">
            <a:spLocks noGrp="1"/>
          </p:cNvSpPr>
          <p:nvPr>
            <p:ph type="body" idx="1"/>
          </p:nvPr>
        </p:nvSpPr>
        <p:spPr>
          <a:xfrm>
            <a:off x="304800" y="800100"/>
            <a:ext cx="5714999" cy="3429000"/>
          </a:xfrm>
          <a:prstGeom prst="rect">
            <a:avLst/>
          </a:prstGeom>
          <a:noFill/>
          <a:ln>
            <a:noFill/>
          </a:ln>
        </p:spPr>
        <p:txBody>
          <a:bodyPr lIns="91425" tIns="45700" rIns="91425" bIns="45700" anchor="t" anchorCtr="0">
            <a:noAutofit/>
          </a:bodyPr>
          <a:lstStyle/>
          <a:p>
            <a:pPr marL="342900" marR="0" lvl="0" indent="-342900" algn="l" rtl="0">
              <a:lnSpc>
                <a:spcPct val="70000"/>
              </a:lnSpc>
              <a:spcBef>
                <a:spcPts val="0"/>
              </a:spcBef>
              <a:spcAft>
                <a:spcPts val="0"/>
              </a:spcAft>
              <a:buClr>
                <a:schemeClr val="dk1"/>
              </a:buClr>
              <a:buSzPct val="102000"/>
              <a:buFont typeface="Arial"/>
              <a:buChar char="•"/>
            </a:pPr>
            <a:r>
              <a:rPr lang="en" sz="2040" b="0" i="0" u="none" strike="noStrike" cap="none">
                <a:solidFill>
                  <a:schemeClr val="dk1"/>
                </a:solidFill>
                <a:latin typeface="Calibri"/>
                <a:ea typeface="Calibri"/>
                <a:cs typeface="Calibri"/>
                <a:sym typeface="Calibri"/>
              </a:rPr>
              <a:t>What values or ideas  are promoted?</a:t>
            </a:r>
          </a:p>
          <a:p>
            <a:pPr marL="742950" marR="0" lvl="1" indent="-248919" algn="l" rtl="0">
              <a:lnSpc>
                <a:spcPct val="7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What does it mean to be normal (or cool)?</a:t>
            </a:r>
          </a:p>
          <a:p>
            <a:pPr marL="742950" marR="0" lvl="1" indent="-248919" algn="l" rtl="0">
              <a:lnSpc>
                <a:spcPct val="7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What does it mean to have power?</a:t>
            </a:r>
          </a:p>
          <a:p>
            <a:pPr marL="742950" marR="0" lvl="1" indent="-248919" algn="l" rtl="0">
              <a:lnSpc>
                <a:spcPct val="7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What does it mean to be desired?</a:t>
            </a:r>
          </a:p>
          <a:p>
            <a:pPr marL="742950" marR="0" lvl="1" indent="-248919" algn="l" rtl="0">
              <a:lnSpc>
                <a:spcPct val="7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Who is marginalized or “Othered”?</a:t>
            </a:r>
          </a:p>
          <a:p>
            <a:pPr marL="342900" marR="0" lvl="0" indent="-342900" algn="l" rtl="0">
              <a:lnSpc>
                <a:spcPct val="70000"/>
              </a:lnSpc>
              <a:spcBef>
                <a:spcPts val="408"/>
              </a:spcBef>
              <a:spcAft>
                <a:spcPts val="0"/>
              </a:spcAft>
              <a:buClr>
                <a:schemeClr val="dk1"/>
              </a:buClr>
              <a:buSzPct val="102000"/>
              <a:buFont typeface="Arial"/>
              <a:buChar char="•"/>
            </a:pPr>
            <a:r>
              <a:rPr lang="en" sz="2040" b="0" i="0" u="none" strike="noStrike" cap="none">
                <a:solidFill>
                  <a:schemeClr val="dk1"/>
                </a:solidFill>
                <a:latin typeface="Calibri"/>
                <a:ea typeface="Calibri"/>
                <a:cs typeface="Calibri"/>
                <a:sym typeface="Calibri"/>
              </a:rPr>
              <a:t>How is the audience/recipient constructed?</a:t>
            </a:r>
          </a:p>
          <a:p>
            <a:pPr marL="742950" marR="0" lvl="1" indent="-248919" algn="l" rtl="0">
              <a:lnSpc>
                <a:spcPct val="7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Who is targeted?</a:t>
            </a:r>
          </a:p>
          <a:p>
            <a:pPr marL="742950" marR="0" lvl="1" indent="-248919" algn="l" rtl="0">
              <a:lnSpc>
                <a:spcPct val="7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What assumptions are made about the audience?</a:t>
            </a:r>
          </a:p>
          <a:p>
            <a:pPr marL="742950" marR="0" lvl="1" indent="-248919" algn="l" rtl="0">
              <a:lnSpc>
                <a:spcPct val="7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How does the ad/image/artifact intend to make the recipient feel about him or herself?</a:t>
            </a:r>
          </a:p>
          <a:p>
            <a:pPr marL="742950" marR="0" lvl="1" indent="-248919" algn="l" rtl="0">
              <a:lnSpc>
                <a:spcPct val="70000"/>
              </a:lnSpc>
              <a:spcBef>
                <a:spcPts val="476"/>
              </a:spcBef>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What is an audience member compelled to do/believe?</a:t>
            </a:r>
          </a:p>
        </p:txBody>
      </p:sp>
      <p:sp>
        <p:nvSpPr>
          <p:cNvPr id="466" name="Shape 46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32</a:t>
            </a:fld>
            <a:endParaRPr lang="en" sz="1200">
              <a:solidFill>
                <a:srgbClr val="888888"/>
              </a:solidFill>
              <a:latin typeface="Arial"/>
              <a:ea typeface="Arial"/>
              <a:cs typeface="Arial"/>
              <a:sym typeface="Arial"/>
            </a:endParaRPr>
          </a:p>
        </p:txBody>
      </p:sp>
      <p:pic>
        <p:nvPicPr>
          <p:cNvPr id="467" name="Shape 467" descr="morrell4.jpg"/>
          <p:cNvPicPr preferRelativeResize="0"/>
          <p:nvPr/>
        </p:nvPicPr>
        <p:blipFill rotWithShape="1">
          <a:blip r:embed="rId3">
            <a:alphaModFix/>
          </a:blip>
          <a:srcRect/>
          <a:stretch/>
        </p:blipFill>
        <p:spPr>
          <a:xfrm>
            <a:off x="5943600" y="943000"/>
            <a:ext cx="2971799" cy="33970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Shape 472" descr="Seventeen Cover"/>
          <p:cNvPicPr preferRelativeResize="0"/>
          <p:nvPr/>
        </p:nvPicPr>
        <p:blipFill rotWithShape="1">
          <a:blip r:embed="rId3">
            <a:alphaModFix/>
          </a:blip>
          <a:srcRect/>
          <a:stretch/>
        </p:blipFill>
        <p:spPr>
          <a:xfrm>
            <a:off x="228600" y="228600"/>
            <a:ext cx="4179888" cy="4057650"/>
          </a:xfrm>
          <a:prstGeom prst="rect">
            <a:avLst/>
          </a:prstGeom>
          <a:noFill/>
          <a:ln>
            <a:noFill/>
          </a:ln>
        </p:spPr>
      </p:pic>
      <p:pic>
        <p:nvPicPr>
          <p:cNvPr id="473" name="Shape 473" descr="50cent1"/>
          <p:cNvPicPr preferRelativeResize="0">
            <a:picLocks noGrp="1"/>
          </p:cNvPicPr>
          <p:nvPr>
            <p:ph type="body" idx="1"/>
          </p:nvPr>
        </p:nvPicPr>
        <p:blipFill rotWithShape="1">
          <a:blip r:embed="rId4">
            <a:alphaModFix/>
          </a:blip>
          <a:srcRect/>
          <a:stretch/>
        </p:blipFill>
        <p:spPr>
          <a:xfrm>
            <a:off x="4791075" y="228600"/>
            <a:ext cx="4352924" cy="4000499"/>
          </a:xfrm>
          <a:prstGeom prst="rect">
            <a:avLst/>
          </a:prstGeom>
          <a:noFill/>
          <a:ln>
            <a:noFill/>
          </a:ln>
        </p:spPr>
      </p:pic>
      <p:sp>
        <p:nvSpPr>
          <p:cNvPr id="474" name="Shape 474"/>
          <p:cNvSpPr txBox="1">
            <a:spLocks noGrp="1"/>
          </p:cNvSpPr>
          <p:nvPr>
            <p:ph type="ftr" idx="11"/>
          </p:nvPr>
        </p:nvSpPr>
        <p:spPr>
          <a:xfrm>
            <a:off x="1371600" y="4686300"/>
            <a:ext cx="2971799" cy="35480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475" name="Shape 47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33</a:t>
            </a:fld>
            <a:endParaRPr lang="en" sz="1200">
              <a:solidFill>
                <a:srgbClr val="888888"/>
              </a:solidFill>
              <a:latin typeface="Arial"/>
              <a:ea typeface="Arial"/>
              <a:cs typeface="Arial"/>
              <a:sym typeface="Arial"/>
            </a:endParaRPr>
          </a:p>
        </p:txBody>
      </p:sp>
      <p:sp>
        <p:nvSpPr>
          <p:cNvPr id="476" name="Shape 476"/>
          <p:cNvSpPr/>
          <p:nvPr/>
        </p:nvSpPr>
        <p:spPr>
          <a:xfrm>
            <a:off x="1676400" y="4343400"/>
            <a:ext cx="6629400" cy="62864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2800" b="1">
              <a:solidFill>
                <a:srgbClr val="000000"/>
              </a:solidFill>
              <a:latin typeface="Balthazar"/>
              <a:ea typeface="Balthazar"/>
              <a:cs typeface="Balthazar"/>
              <a:sym typeface="Balthazar"/>
            </a:endParaRPr>
          </a:p>
        </p:txBody>
      </p:sp>
      <p:pic>
        <p:nvPicPr>
          <p:cNvPr id="477" name="Shape 477" descr="imgres.jpeg"/>
          <p:cNvPicPr preferRelativeResize="0"/>
          <p:nvPr/>
        </p:nvPicPr>
        <p:blipFill rotWithShape="1">
          <a:blip r:embed="rId5">
            <a:alphaModFix/>
          </a:blip>
          <a:srcRect/>
          <a:stretch/>
        </p:blipFill>
        <p:spPr>
          <a:xfrm>
            <a:off x="4800600" y="4343400"/>
            <a:ext cx="2946399" cy="666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 calcmode="lin" valueType="num">
                                      <p:cBhvr additive="base">
                                        <p:cTn id="7" dur="2000"/>
                                        <p:tgtEl>
                                          <p:spTgt spid="4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Media and youth social movements</a:t>
            </a:r>
          </a:p>
        </p:txBody>
      </p:sp>
      <p:sp>
        <p:nvSpPr>
          <p:cNvPr id="483" name="Shape 483"/>
          <p:cNvSpPr txBox="1">
            <a:spLocks noGrp="1"/>
          </p:cNvSpPr>
          <p:nvPr>
            <p:ph type="body" idx="1"/>
          </p:nvPr>
        </p:nvSpPr>
        <p:spPr>
          <a:xfrm rot="10800000">
            <a:off x="8165667" y="4409171"/>
            <a:ext cx="45718" cy="3428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0000"/>
              <a:buFont typeface="Arial"/>
              <a:buNone/>
            </a:pPr>
            <a:endParaRPr sz="800" b="0" i="0" u="none" strike="noStrike" cap="none">
              <a:solidFill>
                <a:schemeClr val="dk1"/>
              </a:solidFill>
              <a:latin typeface="Calibri"/>
              <a:ea typeface="Calibri"/>
              <a:cs typeface="Calibri"/>
              <a:sym typeface="Calibri"/>
            </a:endParaRPr>
          </a:p>
        </p:txBody>
      </p:sp>
      <p:pic>
        <p:nvPicPr>
          <p:cNvPr id="484" name="Shape 484" descr="william_yeswecan_obama.jpeg"/>
          <p:cNvPicPr preferRelativeResize="0"/>
          <p:nvPr/>
        </p:nvPicPr>
        <p:blipFill rotWithShape="1">
          <a:blip r:embed="rId3">
            <a:alphaModFix/>
          </a:blip>
          <a:srcRect/>
          <a:stretch/>
        </p:blipFill>
        <p:spPr>
          <a:xfrm>
            <a:off x="1274338" y="1207597"/>
            <a:ext cx="6096000" cy="26860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304800" y="285750"/>
            <a:ext cx="8305799" cy="685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 sz="3959" b="0" i="0" u="none" strike="noStrike" cap="none">
                <a:solidFill>
                  <a:schemeClr val="dk1"/>
                </a:solidFill>
                <a:latin typeface="Arial"/>
                <a:ea typeface="Arial"/>
                <a:cs typeface="Arial"/>
                <a:sym typeface="Arial"/>
              </a:rPr>
              <a:t>Powerful Literacy in the Social Sciences</a:t>
            </a:r>
          </a:p>
        </p:txBody>
      </p:sp>
      <p:pic>
        <p:nvPicPr>
          <p:cNvPr id="491" name="Shape 491"/>
          <p:cNvPicPr preferRelativeResize="0">
            <a:picLocks noGrp="1"/>
          </p:cNvPicPr>
          <p:nvPr>
            <p:ph type="body" idx="1"/>
          </p:nvPr>
        </p:nvPicPr>
        <p:blipFill rotWithShape="1">
          <a:blip r:embed="rId3">
            <a:alphaModFix/>
          </a:blip>
          <a:srcRect t="1096" b="1097"/>
          <a:stretch/>
        </p:blipFill>
        <p:spPr>
          <a:xfrm>
            <a:off x="457200" y="1200150"/>
            <a:ext cx="8229600" cy="2971799"/>
          </a:xfrm>
          <a:prstGeom prst="rect">
            <a:avLst/>
          </a:prstGeom>
          <a:noFill/>
          <a:ln>
            <a:noFill/>
          </a:ln>
        </p:spPr>
      </p:pic>
      <p:sp>
        <p:nvSpPr>
          <p:cNvPr id="492" name="Shape 492"/>
          <p:cNvSpPr txBox="1">
            <a:spLocks noGrp="1"/>
          </p:cNvSpPr>
          <p:nvPr>
            <p:ph type="ftr" idx="11"/>
          </p:nvPr>
        </p:nvSpPr>
        <p:spPr>
          <a:xfrm>
            <a:off x="3124200" y="4767263"/>
            <a:ext cx="2590800" cy="261937"/>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493" name="Shape 49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35</a:t>
            </a:fld>
            <a:endParaRPr lang="en" sz="1200">
              <a:solidFill>
                <a:srgbClr val="888888"/>
              </a:solidFill>
              <a:latin typeface="Arial"/>
              <a:ea typeface="Arial"/>
              <a:cs typeface="Arial"/>
              <a:sym typeface="Arial"/>
            </a:endParaRPr>
          </a:p>
        </p:txBody>
      </p:sp>
      <p:pic>
        <p:nvPicPr>
          <p:cNvPr id="494" name="Shape 494" descr="imgres.jpeg"/>
          <p:cNvPicPr preferRelativeResize="0"/>
          <p:nvPr/>
        </p:nvPicPr>
        <p:blipFill rotWithShape="1">
          <a:blip r:embed="rId4">
            <a:alphaModFix/>
          </a:blip>
          <a:srcRect/>
          <a:stretch/>
        </p:blipFill>
        <p:spPr>
          <a:xfrm>
            <a:off x="5334000" y="4286250"/>
            <a:ext cx="2946399" cy="666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3959" b="0" i="0" u="none" strike="noStrike" cap="none">
                <a:solidFill>
                  <a:schemeClr val="dk1"/>
                </a:solidFill>
                <a:latin typeface="Arial"/>
                <a:ea typeface="Arial"/>
                <a:cs typeface="Arial"/>
                <a:sym typeface="Arial"/>
              </a:rPr>
              <a:t>Filmmaking as Social Action</a:t>
            </a:r>
            <a:br>
              <a:rPr lang="en" sz="3959" b="0" i="0" u="none" strike="noStrike" cap="none">
                <a:solidFill>
                  <a:schemeClr val="dk1"/>
                </a:solidFill>
                <a:latin typeface="Arial"/>
                <a:ea typeface="Arial"/>
                <a:cs typeface="Arial"/>
                <a:sym typeface="Arial"/>
              </a:rPr>
            </a:br>
            <a:r>
              <a:rPr lang="en" sz="3959" b="0" i="0" u="none" strike="noStrike" cap="none">
                <a:solidFill>
                  <a:schemeClr val="dk1"/>
                </a:solidFill>
                <a:latin typeface="Arial"/>
                <a:ea typeface="Arial"/>
                <a:cs typeface="Arial"/>
                <a:sym typeface="Arial"/>
              </a:rPr>
              <a:t>The One-Minute PSA Contest</a:t>
            </a:r>
          </a:p>
        </p:txBody>
      </p:sp>
      <p:sp>
        <p:nvSpPr>
          <p:cNvPr id="500" name="Shape 500"/>
          <p:cNvSpPr txBox="1">
            <a:spLocks noGrp="1"/>
          </p:cNvSpPr>
          <p:nvPr>
            <p:ph type="body" idx="1"/>
          </p:nvPr>
        </p:nvSpPr>
        <p:spPr>
          <a:xfrm>
            <a:off x="457200" y="1151334"/>
            <a:ext cx="4040187" cy="479821"/>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endParaRPr sz="2400" b="1" i="0" u="none" strike="noStrike" cap="none">
              <a:solidFill>
                <a:schemeClr val="dk1"/>
              </a:solidFill>
              <a:latin typeface="Calibri"/>
              <a:ea typeface="Calibri"/>
              <a:cs typeface="Calibri"/>
              <a:sym typeface="Calibri"/>
            </a:endParaRPr>
          </a:p>
        </p:txBody>
      </p:sp>
      <p:pic>
        <p:nvPicPr>
          <p:cNvPr id="501" name="Shape 501" descr="3-YHRI-Story-of-HR-Bklt-1-multiple_0.jpg"/>
          <p:cNvPicPr preferRelativeResize="0">
            <a:picLocks noGrp="1"/>
          </p:cNvPicPr>
          <p:nvPr>
            <p:ph type="body" idx="2"/>
          </p:nvPr>
        </p:nvPicPr>
        <p:blipFill rotWithShape="1">
          <a:blip r:embed="rId3">
            <a:alphaModFix/>
          </a:blip>
          <a:srcRect l="5675" r="5675"/>
          <a:stretch/>
        </p:blipFill>
        <p:spPr>
          <a:xfrm>
            <a:off x="457200" y="1631156"/>
            <a:ext cx="4040187" cy="2963465"/>
          </a:xfrm>
          <a:prstGeom prst="rect">
            <a:avLst/>
          </a:prstGeom>
          <a:noFill/>
          <a:ln>
            <a:noFill/>
          </a:ln>
        </p:spPr>
      </p:pic>
      <p:sp>
        <p:nvSpPr>
          <p:cNvPr id="502" name="Shape 502"/>
          <p:cNvSpPr txBox="1">
            <a:spLocks noGrp="1"/>
          </p:cNvSpPr>
          <p:nvPr>
            <p:ph type="body" idx="3"/>
          </p:nvPr>
        </p:nvSpPr>
        <p:spPr>
          <a:xfrm>
            <a:off x="4645025" y="1151334"/>
            <a:ext cx="4041774" cy="479821"/>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endParaRPr sz="2400" b="1" i="0" u="none" strike="noStrike" cap="none">
              <a:solidFill>
                <a:schemeClr val="dk1"/>
              </a:solidFill>
              <a:latin typeface="Calibri"/>
              <a:ea typeface="Calibri"/>
              <a:cs typeface="Calibri"/>
              <a:sym typeface="Calibri"/>
            </a:endParaRPr>
          </a:p>
        </p:txBody>
      </p:sp>
      <p:sp>
        <p:nvSpPr>
          <p:cNvPr id="503" name="Shape 503"/>
          <p:cNvSpPr txBox="1">
            <a:spLocks noGrp="1"/>
          </p:cNvSpPr>
          <p:nvPr>
            <p:ph type="body" idx="4"/>
          </p:nvPr>
        </p:nvSpPr>
        <p:spPr>
          <a:xfrm>
            <a:off x="4419600" y="1631156"/>
            <a:ext cx="4419599" cy="296346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Involves background Research (Reading)</a:t>
            </a:r>
          </a:p>
          <a:p>
            <a:pPr marL="342900" marR="0" lvl="0" indent="-342900" algn="l" rtl="0">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Requires Academic Writing </a:t>
            </a:r>
          </a:p>
          <a:p>
            <a:pPr marL="342900" marR="0" lvl="0" indent="-342900" algn="l" rtl="0">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Uses Cheap and Accessible Technologies (Phones, Tablets)</a:t>
            </a:r>
          </a:p>
          <a:p>
            <a:pPr marL="342900" marR="0" lvl="0" indent="-342900" algn="l" rtl="0">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Fun and Engaging</a:t>
            </a:r>
          </a:p>
          <a:p>
            <a:pPr marL="342900" marR="0" lvl="0" indent="-342900" algn="l" rtl="0">
              <a:spcBef>
                <a:spcPts val="480"/>
              </a:spcBef>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Serves Social Purpose</a:t>
            </a:r>
          </a:p>
        </p:txBody>
      </p:sp>
      <p:sp>
        <p:nvSpPr>
          <p:cNvPr id="504" name="Shape 50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505" name="Shape 50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36</a:t>
            </a:fld>
            <a:endParaRPr lang="en" sz="1200">
              <a:solidFill>
                <a:srgbClr val="888888"/>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Auto-ethnography Project</a:t>
            </a:r>
          </a:p>
        </p:txBody>
      </p:sp>
      <p:sp>
        <p:nvSpPr>
          <p:cNvPr id="511" name="Shape 511"/>
          <p:cNvSpPr txBox="1">
            <a:spLocks noGrp="1"/>
          </p:cNvSpPr>
          <p:nvPr>
            <p:ph type="body" idx="1"/>
          </p:nvPr>
        </p:nvSpPr>
        <p:spPr>
          <a:xfrm>
            <a:off x="457200" y="1200150"/>
            <a:ext cx="4114800" cy="3394472"/>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98666"/>
              <a:buFont typeface="Arial"/>
              <a:buChar char="•"/>
            </a:pPr>
            <a:r>
              <a:rPr lang="en" sz="2960" b="0" i="0" u="none" strike="noStrike" cap="none">
                <a:solidFill>
                  <a:schemeClr val="dk1"/>
                </a:solidFill>
                <a:latin typeface="Calibri"/>
                <a:ea typeface="Calibri"/>
                <a:cs typeface="Calibri"/>
                <a:sym typeface="Calibri"/>
              </a:rPr>
              <a:t>My Self</a:t>
            </a:r>
          </a:p>
          <a:p>
            <a:pPr marL="742950" marR="0" lvl="1" indent="-285750" algn="l" rtl="0">
              <a:lnSpc>
                <a:spcPct val="90000"/>
              </a:lnSpc>
              <a:spcBef>
                <a:spcPts val="444"/>
              </a:spcBef>
              <a:spcAft>
                <a:spcPts val="0"/>
              </a:spcAft>
              <a:buClr>
                <a:schemeClr val="dk1"/>
              </a:buClr>
              <a:buSzPct val="100909"/>
              <a:buFont typeface="Arial"/>
              <a:buChar char="–"/>
            </a:pPr>
            <a:r>
              <a:rPr lang="en" sz="2220" b="0" i="0" u="none" strike="noStrike" cap="none">
                <a:solidFill>
                  <a:schemeClr val="dk1"/>
                </a:solidFill>
                <a:latin typeface="Calibri"/>
                <a:ea typeface="Calibri"/>
                <a:cs typeface="Calibri"/>
                <a:sym typeface="Calibri"/>
              </a:rPr>
              <a:t>Poetry, Narrative Writing, Scripts</a:t>
            </a:r>
          </a:p>
          <a:p>
            <a:pPr marL="342900" marR="0" lvl="0" indent="-342900" algn="l" rtl="0">
              <a:lnSpc>
                <a:spcPct val="90000"/>
              </a:lnSpc>
              <a:spcBef>
                <a:spcPts val="592"/>
              </a:spcBef>
              <a:spcAft>
                <a:spcPts val="0"/>
              </a:spcAft>
              <a:buClr>
                <a:schemeClr val="dk1"/>
              </a:buClr>
              <a:buSzPct val="98666"/>
              <a:buFont typeface="Arial"/>
              <a:buChar char="•"/>
            </a:pPr>
            <a:r>
              <a:rPr lang="en" sz="2960" b="0" i="0" u="none" strike="noStrike" cap="none">
                <a:solidFill>
                  <a:schemeClr val="dk1"/>
                </a:solidFill>
                <a:latin typeface="Calibri"/>
                <a:ea typeface="Calibri"/>
                <a:cs typeface="Calibri"/>
                <a:sym typeface="Calibri"/>
              </a:rPr>
              <a:t>My Community</a:t>
            </a:r>
          </a:p>
          <a:p>
            <a:pPr marL="742950" marR="0" lvl="1" indent="-285750" algn="l" rtl="0">
              <a:lnSpc>
                <a:spcPct val="90000"/>
              </a:lnSpc>
              <a:spcBef>
                <a:spcPts val="518"/>
              </a:spcBef>
              <a:spcAft>
                <a:spcPts val="0"/>
              </a:spcAft>
              <a:buClr>
                <a:schemeClr val="dk1"/>
              </a:buClr>
              <a:buSzPct val="99615"/>
              <a:buFont typeface="Arial"/>
              <a:buChar char="–"/>
            </a:pPr>
            <a:r>
              <a:rPr lang="en" sz="2590" b="0" i="0" u="none" strike="noStrike" cap="none">
                <a:solidFill>
                  <a:schemeClr val="dk1"/>
                </a:solidFill>
                <a:latin typeface="Calibri"/>
                <a:ea typeface="Calibri"/>
                <a:cs typeface="Calibri"/>
                <a:sym typeface="Calibri"/>
              </a:rPr>
              <a:t>Journalistic, Case Study</a:t>
            </a:r>
          </a:p>
          <a:p>
            <a:pPr marL="742950" marR="0" lvl="1" indent="-285750" algn="l" rtl="0">
              <a:lnSpc>
                <a:spcPct val="90000"/>
              </a:lnSpc>
              <a:spcBef>
                <a:spcPts val="518"/>
              </a:spcBef>
              <a:spcAft>
                <a:spcPts val="0"/>
              </a:spcAft>
              <a:buClr>
                <a:schemeClr val="dk1"/>
              </a:buClr>
              <a:buSzPct val="99615"/>
              <a:buFont typeface="Arial"/>
              <a:buChar char="–"/>
            </a:pPr>
            <a:r>
              <a:rPr lang="en" sz="2590" b="0" i="0" u="none" strike="noStrike" cap="none">
                <a:solidFill>
                  <a:schemeClr val="dk1"/>
                </a:solidFill>
                <a:latin typeface="Calibri"/>
                <a:ea typeface="Calibri"/>
                <a:cs typeface="Calibri"/>
                <a:sym typeface="Calibri"/>
              </a:rPr>
              <a:t>Interviews, observation</a:t>
            </a:r>
          </a:p>
          <a:p>
            <a:pPr marL="342900" marR="0" lvl="0" indent="-342900" algn="l" rtl="0">
              <a:lnSpc>
                <a:spcPct val="90000"/>
              </a:lnSpc>
              <a:spcBef>
                <a:spcPts val="592"/>
              </a:spcBef>
              <a:spcAft>
                <a:spcPts val="0"/>
              </a:spcAft>
              <a:buClr>
                <a:schemeClr val="dk1"/>
              </a:buClr>
              <a:buSzPct val="98666"/>
              <a:buFont typeface="Arial"/>
              <a:buChar char="•"/>
            </a:pPr>
            <a:r>
              <a:rPr lang="en" sz="2960" b="0" i="0" u="none" strike="noStrike" cap="none">
                <a:solidFill>
                  <a:schemeClr val="dk1"/>
                </a:solidFill>
                <a:latin typeface="Calibri"/>
                <a:ea typeface="Calibri"/>
                <a:cs typeface="Calibri"/>
                <a:sym typeface="Calibri"/>
              </a:rPr>
              <a:t>My World</a:t>
            </a:r>
          </a:p>
          <a:p>
            <a:pPr marL="742950" marR="0" lvl="1" indent="-285750" algn="l" rtl="0">
              <a:lnSpc>
                <a:spcPct val="90000"/>
              </a:lnSpc>
              <a:spcBef>
                <a:spcPts val="518"/>
              </a:spcBef>
              <a:spcAft>
                <a:spcPts val="0"/>
              </a:spcAft>
              <a:buClr>
                <a:schemeClr val="dk1"/>
              </a:buClr>
              <a:buSzPct val="99615"/>
              <a:buFont typeface="Arial"/>
              <a:buChar char="–"/>
            </a:pPr>
            <a:r>
              <a:rPr lang="en" sz="2590" b="0" i="0" u="none" strike="noStrike" cap="none">
                <a:solidFill>
                  <a:schemeClr val="dk1"/>
                </a:solidFill>
                <a:latin typeface="Calibri"/>
                <a:ea typeface="Calibri"/>
                <a:cs typeface="Calibri"/>
                <a:sym typeface="Calibri"/>
              </a:rPr>
              <a:t>Quantitative, descriptive statistics</a:t>
            </a:r>
          </a:p>
          <a:p>
            <a:pPr marL="742950" marR="0" lvl="1" indent="-285750" algn="l" rtl="0">
              <a:lnSpc>
                <a:spcPct val="90000"/>
              </a:lnSpc>
              <a:spcBef>
                <a:spcPts val="518"/>
              </a:spcBef>
              <a:spcAft>
                <a:spcPts val="0"/>
              </a:spcAft>
              <a:buClr>
                <a:schemeClr val="dk1"/>
              </a:buClr>
              <a:buSzPct val="99615"/>
              <a:buFont typeface="Arial"/>
              <a:buChar char="–"/>
            </a:pPr>
            <a:r>
              <a:rPr lang="en" sz="2590" b="0" i="0" u="none" strike="noStrike" cap="none">
                <a:solidFill>
                  <a:schemeClr val="dk1"/>
                </a:solidFill>
                <a:latin typeface="Calibri"/>
                <a:ea typeface="Calibri"/>
                <a:cs typeface="Calibri"/>
                <a:sym typeface="Calibri"/>
              </a:rPr>
              <a:t>Demographics </a:t>
            </a:r>
          </a:p>
          <a:p>
            <a:pPr marL="342900" marR="0" lvl="0" indent="-342900" algn="l" rtl="0">
              <a:lnSpc>
                <a:spcPct val="90000"/>
              </a:lnSpc>
              <a:spcBef>
                <a:spcPts val="592"/>
              </a:spcBef>
              <a:buClr>
                <a:schemeClr val="dk1"/>
              </a:buClr>
              <a:buSzPct val="98666"/>
              <a:buFont typeface="Arial"/>
              <a:buNone/>
            </a:pPr>
            <a:endParaRPr sz="2960" b="0" i="0" u="none" strike="noStrike" cap="none">
              <a:solidFill>
                <a:schemeClr val="dk1"/>
              </a:solidFill>
              <a:latin typeface="Calibri"/>
              <a:ea typeface="Calibri"/>
              <a:cs typeface="Calibri"/>
              <a:sym typeface="Calibri"/>
            </a:endParaRPr>
          </a:p>
        </p:txBody>
      </p:sp>
      <p:sp>
        <p:nvSpPr>
          <p:cNvPr id="512" name="Shape 512"/>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513" name="Shape 51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37</a:t>
            </a:fld>
            <a:endParaRPr lang="en" sz="1200">
              <a:solidFill>
                <a:srgbClr val="888888"/>
              </a:solidFill>
              <a:latin typeface="Arial"/>
              <a:ea typeface="Arial"/>
              <a:cs typeface="Arial"/>
              <a:sym typeface="Arial"/>
            </a:endParaRPr>
          </a:p>
        </p:txBody>
      </p:sp>
      <p:pic>
        <p:nvPicPr>
          <p:cNvPr id="514" name="Shape 514" descr="BjmCXZOCAAADEcr.jpg"/>
          <p:cNvPicPr preferRelativeResize="0"/>
          <p:nvPr/>
        </p:nvPicPr>
        <p:blipFill rotWithShape="1">
          <a:blip r:embed="rId3">
            <a:alphaModFix/>
          </a:blip>
          <a:srcRect/>
          <a:stretch/>
        </p:blipFill>
        <p:spPr>
          <a:xfrm>
            <a:off x="5105400" y="1143000"/>
            <a:ext cx="3886200" cy="3314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685800" y="285750"/>
            <a:ext cx="7772400" cy="685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 sz="4400" b="0" i="0" u="none" strike="noStrike" cap="none">
                <a:solidFill>
                  <a:schemeClr val="dk1"/>
                </a:solidFill>
                <a:latin typeface="Arial"/>
                <a:ea typeface="Arial"/>
                <a:cs typeface="Arial"/>
                <a:sym typeface="Arial"/>
              </a:rPr>
              <a:t>A Day in My Life…</a:t>
            </a:r>
          </a:p>
        </p:txBody>
      </p:sp>
      <p:sp>
        <p:nvSpPr>
          <p:cNvPr id="521" name="Shape 521"/>
          <p:cNvSpPr txBox="1">
            <a:spLocks noGrp="1"/>
          </p:cNvSpPr>
          <p:nvPr>
            <p:ph type="body" idx="1"/>
          </p:nvPr>
        </p:nvSpPr>
        <p:spPr>
          <a:xfrm>
            <a:off x="457200" y="1200150"/>
            <a:ext cx="8229600" cy="339447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
        <p:nvSpPr>
          <p:cNvPr id="522" name="Shape 522"/>
          <p:cNvSpPr txBox="1">
            <a:spLocks noGrp="1"/>
          </p:cNvSpPr>
          <p:nvPr>
            <p:ph type="ftr" idx="11"/>
          </p:nvPr>
        </p:nvSpPr>
        <p:spPr>
          <a:xfrm>
            <a:off x="2057400" y="4743450"/>
            <a:ext cx="3200399" cy="29765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523" name="Shape 52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38</a:t>
            </a:fld>
            <a:endParaRPr lang="en" sz="1200">
              <a:solidFill>
                <a:srgbClr val="888888"/>
              </a:solidFill>
              <a:latin typeface="Arial"/>
              <a:ea typeface="Arial"/>
              <a:cs typeface="Arial"/>
              <a:sym typeface="Arial"/>
            </a:endParaRPr>
          </a:p>
        </p:txBody>
      </p:sp>
      <p:pic>
        <p:nvPicPr>
          <p:cNvPr id="524" name="Shape 524" descr="Learning Power_ A Day in the Life_ East Los Angeles students share their experience"/>
          <p:cNvPicPr preferRelativeResize="0"/>
          <p:nvPr/>
        </p:nvPicPr>
        <p:blipFill rotWithShape="1">
          <a:blip r:embed="rId3">
            <a:alphaModFix/>
          </a:blip>
          <a:srcRect/>
          <a:stretch/>
        </p:blipFill>
        <p:spPr>
          <a:xfrm>
            <a:off x="381000" y="857250"/>
            <a:ext cx="8381999" cy="3829049"/>
          </a:xfrm>
          <a:prstGeom prst="rect">
            <a:avLst/>
          </a:prstGeom>
          <a:noFill/>
          <a:ln>
            <a:noFill/>
          </a:ln>
        </p:spPr>
      </p:pic>
      <p:pic>
        <p:nvPicPr>
          <p:cNvPr id="525" name="Shape 525" descr="imgres.jpeg"/>
          <p:cNvPicPr preferRelativeResize="0"/>
          <p:nvPr/>
        </p:nvPicPr>
        <p:blipFill rotWithShape="1">
          <a:blip r:embed="rId4">
            <a:alphaModFix/>
          </a:blip>
          <a:srcRect/>
          <a:stretch/>
        </p:blipFill>
        <p:spPr>
          <a:xfrm>
            <a:off x="4800600" y="4343400"/>
            <a:ext cx="2946399" cy="666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Becoming Digital Archivists</a:t>
            </a:r>
            <a:br>
              <a:rPr lang="en" sz="3959" b="0" i="0" u="none" strike="noStrike" cap="none">
                <a:solidFill>
                  <a:schemeClr val="dk1"/>
                </a:solidFill>
                <a:latin typeface="Calibri"/>
                <a:ea typeface="Calibri"/>
                <a:cs typeface="Calibri"/>
                <a:sym typeface="Calibri"/>
              </a:rPr>
            </a:br>
            <a:endParaRPr lang="en" sz="3959" b="0" i="0" u="none" strike="noStrike" cap="none">
              <a:solidFill>
                <a:schemeClr val="dk1"/>
              </a:solidFill>
              <a:latin typeface="Calibri"/>
              <a:ea typeface="Calibri"/>
              <a:cs typeface="Calibri"/>
              <a:sym typeface="Calibri"/>
            </a:endParaRPr>
          </a:p>
        </p:txBody>
      </p:sp>
      <p:sp>
        <p:nvSpPr>
          <p:cNvPr id="531" name="Shape 531"/>
          <p:cNvSpPr txBox="1">
            <a:spLocks noGrp="1"/>
          </p:cNvSpPr>
          <p:nvPr>
            <p:ph type="sldNum" idx="12"/>
          </p:nvPr>
        </p:nvSpPr>
        <p:spPr>
          <a:xfrm rot="-5400000">
            <a:off x="6408738" y="2360612"/>
            <a:ext cx="3829049" cy="3651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2"/>
              </a:buClr>
              <a:buSzPct val="25000"/>
              <a:buFont typeface="Noto Sans Symbols"/>
              <a:buNone/>
            </a:pPr>
            <a:fld id="{00000000-1234-1234-1234-123412341234}" type="slidenum">
              <a:rPr lang="en" sz="2200" b="1">
                <a:solidFill>
                  <a:srgbClr val="7D8691"/>
                </a:solidFill>
                <a:latin typeface="Arial"/>
                <a:ea typeface="Arial"/>
                <a:cs typeface="Arial"/>
                <a:sym typeface="Arial"/>
              </a:rPr>
              <a:t>39</a:t>
            </a:fld>
            <a:endParaRPr lang="en" sz="2200" b="1">
              <a:solidFill>
                <a:srgbClr val="7D8691"/>
              </a:solidFill>
              <a:latin typeface="Arial"/>
              <a:ea typeface="Arial"/>
              <a:cs typeface="Arial"/>
              <a:sym typeface="Arial"/>
            </a:endParaRPr>
          </a:p>
        </p:txBody>
      </p:sp>
      <p:pic>
        <p:nvPicPr>
          <p:cNvPr id="532" name="Shape 532" descr="imgres.jpeg"/>
          <p:cNvPicPr preferRelativeResize="0"/>
          <p:nvPr/>
        </p:nvPicPr>
        <p:blipFill rotWithShape="1">
          <a:blip r:embed="rId3">
            <a:alphaModFix/>
          </a:blip>
          <a:srcRect/>
          <a:stretch/>
        </p:blipFill>
        <p:spPr>
          <a:xfrm>
            <a:off x="4800600" y="4343400"/>
            <a:ext cx="2946399" cy="666750"/>
          </a:xfrm>
          <a:prstGeom prst="rect">
            <a:avLst/>
          </a:prstGeom>
          <a:noFill/>
          <a:ln>
            <a:noFill/>
          </a:ln>
        </p:spPr>
      </p:pic>
      <p:pic>
        <p:nvPicPr>
          <p:cNvPr id="533" name="Shape 533" descr="23767_YHIHsnapshotwebsite.jpg"/>
          <p:cNvPicPr preferRelativeResize="0">
            <a:picLocks noGrp="1"/>
          </p:cNvPicPr>
          <p:nvPr>
            <p:ph type="body" idx="1"/>
          </p:nvPr>
        </p:nvPicPr>
        <p:blipFill rotWithShape="1">
          <a:blip r:embed="rId4">
            <a:alphaModFix/>
          </a:blip>
          <a:srcRect t="18908" b="18908"/>
          <a:stretch/>
        </p:blipFill>
        <p:spPr>
          <a:xfrm>
            <a:off x="457200" y="971550"/>
            <a:ext cx="8229600" cy="3737372"/>
          </a:xfrm>
          <a:prstGeom prst="rect">
            <a:avLst/>
          </a:prstGeom>
          <a:noFill/>
          <a:ln>
            <a:noFill/>
          </a:ln>
        </p:spPr>
      </p:pic>
      <p:pic>
        <p:nvPicPr>
          <p:cNvPr id="534" name="Shape 534" descr="f8855d_ac34acaa9574a0c06573aac91c77a5ae.png_srz_235_145_85_22_0.50_1.20_0.png"/>
          <p:cNvPicPr preferRelativeResize="0"/>
          <p:nvPr/>
        </p:nvPicPr>
        <p:blipFill rotWithShape="1">
          <a:blip r:embed="rId5">
            <a:alphaModFix/>
          </a:blip>
          <a:srcRect/>
          <a:stretch/>
        </p:blipFill>
        <p:spPr>
          <a:xfrm>
            <a:off x="6473307" y="1200150"/>
            <a:ext cx="2666999" cy="15001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200" b="0" i="0" u="none" strike="noStrike" cap="none">
                <a:solidFill>
                  <a:schemeClr val="dk1"/>
                </a:solidFill>
                <a:latin typeface="Calibri"/>
                <a:ea typeface="Calibri"/>
                <a:cs typeface="Calibri"/>
                <a:sym typeface="Calibri"/>
              </a:rPr>
              <a:t>…at work, home, play, and in social action</a:t>
            </a:r>
          </a:p>
        </p:txBody>
      </p:sp>
      <p:pic>
        <p:nvPicPr>
          <p:cNvPr id="213" name="Shape 213" descr="Google-Ireland-office-by-Camenzind-Evolution-Dublin-49.jpg"/>
          <p:cNvPicPr preferRelativeResize="0">
            <a:picLocks noGrp="1"/>
          </p:cNvPicPr>
          <p:nvPr>
            <p:ph type="body" idx="1"/>
          </p:nvPr>
        </p:nvPicPr>
        <p:blipFill rotWithShape="1">
          <a:blip r:embed="rId3">
            <a:alphaModFix/>
          </a:blip>
          <a:srcRect t="8667" b="8666"/>
          <a:stretch/>
        </p:blipFill>
        <p:spPr>
          <a:xfrm>
            <a:off x="457200" y="1200150"/>
            <a:ext cx="8229600" cy="3394472"/>
          </a:xfrm>
          <a:prstGeom prst="rect">
            <a:avLst/>
          </a:prstGeom>
          <a:noFill/>
          <a:ln>
            <a:noFill/>
          </a:ln>
        </p:spPr>
      </p:pic>
      <p:sp>
        <p:nvSpPr>
          <p:cNvPr id="214" name="Shape 21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215" name="Shape 21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a:t>
            </a:fld>
            <a:endParaRPr lang="en" sz="1200">
              <a:solidFill>
                <a:srgbClr val="888888"/>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4400" b="0" i="0" u="none" strike="noStrike" cap="none">
                <a:solidFill>
                  <a:schemeClr val="dk1"/>
                </a:solidFill>
                <a:latin typeface="Arial"/>
                <a:ea typeface="Arial"/>
                <a:cs typeface="Arial"/>
                <a:sym typeface="Arial"/>
              </a:rPr>
              <a:t>Oral History Projects</a:t>
            </a:r>
          </a:p>
        </p:txBody>
      </p:sp>
      <p:pic>
        <p:nvPicPr>
          <p:cNvPr id="540" name="Shape 540"/>
          <p:cNvPicPr preferRelativeResize="0">
            <a:picLocks noGrp="1"/>
          </p:cNvPicPr>
          <p:nvPr>
            <p:ph type="body" idx="1"/>
          </p:nvPr>
        </p:nvPicPr>
        <p:blipFill rotWithShape="1">
          <a:blip r:embed="rId3">
            <a:alphaModFix/>
          </a:blip>
          <a:srcRect t="23093" b="23092"/>
          <a:stretch/>
        </p:blipFill>
        <p:spPr>
          <a:xfrm>
            <a:off x="457200" y="1200150"/>
            <a:ext cx="8229600" cy="2914650"/>
          </a:xfrm>
          <a:prstGeom prst="rect">
            <a:avLst/>
          </a:prstGeom>
          <a:noFill/>
          <a:ln>
            <a:noFill/>
          </a:ln>
        </p:spPr>
      </p:pic>
      <p:sp>
        <p:nvSpPr>
          <p:cNvPr id="541" name="Shape 541"/>
          <p:cNvSpPr txBox="1">
            <a:spLocks noGrp="1"/>
          </p:cNvSpPr>
          <p:nvPr>
            <p:ph type="sldNum" idx="12"/>
          </p:nvPr>
        </p:nvSpPr>
        <p:spPr>
          <a:xfrm rot="-5400000">
            <a:off x="6408738" y="2360612"/>
            <a:ext cx="3829049" cy="3651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2"/>
              </a:buClr>
              <a:buSzPct val="25000"/>
              <a:buFont typeface="Noto Sans Symbols"/>
              <a:buNone/>
            </a:pPr>
            <a:fld id="{00000000-1234-1234-1234-123412341234}" type="slidenum">
              <a:rPr lang="en" sz="2200" b="1">
                <a:solidFill>
                  <a:srgbClr val="7D8691"/>
                </a:solidFill>
                <a:latin typeface="Arial"/>
                <a:ea typeface="Arial"/>
                <a:cs typeface="Arial"/>
                <a:sym typeface="Arial"/>
              </a:rPr>
              <a:t>40</a:t>
            </a:fld>
            <a:endParaRPr lang="en" sz="2200" b="1">
              <a:solidFill>
                <a:srgbClr val="7D8691"/>
              </a:solidFill>
              <a:latin typeface="Arial"/>
              <a:ea typeface="Arial"/>
              <a:cs typeface="Arial"/>
              <a:sym typeface="Arial"/>
            </a:endParaRPr>
          </a:p>
        </p:txBody>
      </p:sp>
      <p:pic>
        <p:nvPicPr>
          <p:cNvPr id="542" name="Shape 542" descr="imgres.jpeg"/>
          <p:cNvPicPr preferRelativeResize="0"/>
          <p:nvPr/>
        </p:nvPicPr>
        <p:blipFill rotWithShape="1">
          <a:blip r:embed="rId4">
            <a:alphaModFix/>
          </a:blip>
          <a:srcRect/>
          <a:stretch/>
        </p:blipFill>
        <p:spPr>
          <a:xfrm>
            <a:off x="4800600" y="4343400"/>
            <a:ext cx="2946399" cy="666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228600" y="114300"/>
            <a:ext cx="8458200" cy="685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lgerian"/>
              <a:buNone/>
            </a:pPr>
            <a:r>
              <a:rPr lang="en" sz="2800" b="0" i="0" u="sng" strike="noStrike" cap="none">
                <a:solidFill>
                  <a:schemeClr val="dk1"/>
                </a:solidFill>
                <a:latin typeface="Algerian"/>
                <a:ea typeface="Algerian"/>
                <a:cs typeface="Algerian"/>
                <a:sym typeface="Algerian"/>
              </a:rPr>
              <a:t>Bless Me Ultima—O</a:t>
            </a:r>
            <a:r>
              <a:rPr lang="en" sz="2800" b="0" i="0" u="none" strike="noStrike" cap="none">
                <a:solidFill>
                  <a:schemeClr val="dk1"/>
                </a:solidFill>
                <a:latin typeface="Algerian"/>
                <a:ea typeface="Algerian"/>
                <a:cs typeface="Algerian"/>
                <a:sym typeface="Algerian"/>
              </a:rPr>
              <a:t>ral History Project</a:t>
            </a:r>
          </a:p>
        </p:txBody>
      </p:sp>
      <p:pic>
        <p:nvPicPr>
          <p:cNvPr id="548" name="Shape 548" descr="blessme"/>
          <p:cNvPicPr preferRelativeResize="0">
            <a:picLocks noGrp="1"/>
          </p:cNvPicPr>
          <p:nvPr>
            <p:ph type="body" idx="2"/>
          </p:nvPr>
        </p:nvPicPr>
        <p:blipFill rotWithShape="1">
          <a:blip r:embed="rId3">
            <a:alphaModFix/>
          </a:blip>
          <a:srcRect/>
          <a:stretch/>
        </p:blipFill>
        <p:spPr>
          <a:xfrm rot="866177">
            <a:off x="6801353" y="879955"/>
            <a:ext cx="1637293" cy="1783389"/>
          </a:xfrm>
          <a:prstGeom prst="rect">
            <a:avLst/>
          </a:prstGeom>
          <a:noFill/>
          <a:ln>
            <a:noFill/>
          </a:ln>
        </p:spPr>
      </p:pic>
      <p:sp>
        <p:nvSpPr>
          <p:cNvPr id="549" name="Shape 549"/>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550" name="Shape 55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41</a:t>
            </a:fld>
            <a:endParaRPr lang="en" sz="1200">
              <a:solidFill>
                <a:srgbClr val="888888"/>
              </a:solidFill>
              <a:latin typeface="Arial"/>
              <a:ea typeface="Arial"/>
              <a:cs typeface="Arial"/>
              <a:sym typeface="Arial"/>
            </a:endParaRPr>
          </a:p>
        </p:txBody>
      </p:sp>
      <p:sp>
        <p:nvSpPr>
          <p:cNvPr id="551" name="Shape 551"/>
          <p:cNvSpPr/>
          <p:nvPr/>
        </p:nvSpPr>
        <p:spPr>
          <a:xfrm>
            <a:off x="228600" y="756750"/>
            <a:ext cx="7543800" cy="15852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000" b="1">
                <a:solidFill>
                  <a:schemeClr val="dk1"/>
                </a:solidFill>
                <a:latin typeface="Arial"/>
                <a:ea typeface="Arial"/>
                <a:cs typeface="Arial"/>
                <a:sym typeface="Arial"/>
              </a:rPr>
              <a:t>Length: </a:t>
            </a:r>
            <a:r>
              <a:rPr lang="en" sz="2000">
                <a:solidFill>
                  <a:schemeClr val="dk1"/>
                </a:solidFill>
                <a:latin typeface="Arial"/>
                <a:ea typeface="Arial"/>
                <a:cs typeface="Arial"/>
                <a:sym typeface="Arial"/>
              </a:rPr>
              <a:t>5 weeks</a:t>
            </a:r>
          </a:p>
          <a:p>
            <a:pPr marL="342900" marR="0" lvl="0" indent="-342900" algn="l" rtl="0">
              <a:spcBef>
                <a:spcPts val="0"/>
              </a:spcBef>
              <a:spcAft>
                <a:spcPts val="0"/>
              </a:spcAft>
              <a:buClr>
                <a:schemeClr val="dk1"/>
              </a:buClr>
              <a:buSzPct val="100000"/>
              <a:buFont typeface="Arial"/>
              <a:buChar char="•"/>
            </a:pPr>
            <a:r>
              <a:rPr lang="en" sz="2000" b="1">
                <a:solidFill>
                  <a:schemeClr val="dk1"/>
                </a:solidFill>
                <a:latin typeface="Arial"/>
                <a:ea typeface="Arial"/>
                <a:cs typeface="Arial"/>
                <a:sym typeface="Arial"/>
              </a:rPr>
              <a:t>Culminating Task: </a:t>
            </a:r>
          </a:p>
          <a:p>
            <a:pPr marL="800100" marR="0" lvl="1" indent="-330200" algn="l" rtl="0">
              <a:spcBef>
                <a:spcPts val="0"/>
              </a:spcBef>
              <a:spcAft>
                <a:spcPts val="0"/>
              </a:spcAft>
              <a:buClr>
                <a:schemeClr val="dk1"/>
              </a:buClr>
              <a:buSzPct val="100000"/>
              <a:buFont typeface="Arial"/>
              <a:buChar char="•"/>
            </a:pPr>
            <a:r>
              <a:rPr lang="en" sz="1800" b="0" i="0" u="none" strike="noStrike" cap="none">
                <a:solidFill>
                  <a:schemeClr val="dk1"/>
                </a:solidFill>
                <a:latin typeface="Arial"/>
                <a:ea typeface="Arial"/>
                <a:cs typeface="Arial"/>
                <a:sym typeface="Arial"/>
              </a:rPr>
              <a:t>Oral History Essay</a:t>
            </a:r>
          </a:p>
          <a:p>
            <a:pPr marL="800100" marR="0" lvl="1" indent="-330200" algn="l" rtl="0">
              <a:spcBef>
                <a:spcPts val="0"/>
              </a:spcBef>
              <a:spcAft>
                <a:spcPts val="0"/>
              </a:spcAft>
              <a:buClr>
                <a:schemeClr val="dk1"/>
              </a:buClr>
              <a:buSzPct val="100000"/>
              <a:buFont typeface="Arial"/>
              <a:buChar char="•"/>
            </a:pPr>
            <a:r>
              <a:rPr lang="en" sz="1800" b="0" i="0" u="none" strike="noStrike" cap="none">
                <a:solidFill>
                  <a:schemeClr val="dk1"/>
                </a:solidFill>
                <a:latin typeface="Arial"/>
                <a:ea typeface="Arial"/>
                <a:cs typeface="Arial"/>
                <a:sym typeface="Arial"/>
              </a:rPr>
              <a:t>Power Point (5 Slides)</a:t>
            </a:r>
          </a:p>
          <a:p>
            <a:pPr marL="342900" marR="0" lvl="0" indent="-342900" algn="l" rtl="0">
              <a:spcBef>
                <a:spcPts val="0"/>
              </a:spcBef>
              <a:spcAft>
                <a:spcPts val="0"/>
              </a:spcAft>
              <a:buClr>
                <a:schemeClr val="dk1"/>
              </a:buClr>
              <a:buSzPct val="100000"/>
              <a:buFont typeface="Arial"/>
              <a:buChar char="•"/>
            </a:pPr>
            <a:r>
              <a:rPr lang="en" sz="2000" b="1">
                <a:solidFill>
                  <a:schemeClr val="dk1"/>
                </a:solidFill>
                <a:latin typeface="Arial"/>
                <a:ea typeface="Arial"/>
                <a:cs typeface="Arial"/>
                <a:sym typeface="Arial"/>
              </a:rPr>
              <a:t>Resources: </a:t>
            </a:r>
          </a:p>
          <a:p>
            <a:pPr marL="800100" marR="0" lvl="1" indent="-342900" algn="l" rtl="0">
              <a:spcBef>
                <a:spcPts val="0"/>
              </a:spcBef>
              <a:spcAft>
                <a:spcPts val="0"/>
              </a:spcAft>
              <a:buClr>
                <a:schemeClr val="dk1"/>
              </a:buClr>
              <a:buSzPct val="100000"/>
              <a:buFont typeface="Arial"/>
              <a:buChar char="•"/>
            </a:pPr>
            <a:r>
              <a:rPr lang="en" sz="2000" b="0" i="0" u="sng" strike="noStrike" cap="none">
                <a:solidFill>
                  <a:schemeClr val="dk1"/>
                </a:solidFill>
                <a:latin typeface="Arial"/>
                <a:ea typeface="Arial"/>
                <a:cs typeface="Arial"/>
                <a:sym typeface="Arial"/>
              </a:rPr>
              <a:t>Bless Me Ultima</a:t>
            </a:r>
            <a:r>
              <a:rPr lang="en" sz="2000" b="0" i="0" u="none" strike="noStrike" cap="none">
                <a:solidFill>
                  <a:schemeClr val="dk1"/>
                </a:solidFill>
                <a:latin typeface="Arial"/>
                <a:ea typeface="Arial"/>
                <a:cs typeface="Arial"/>
                <a:sym typeface="Arial"/>
              </a:rPr>
              <a:t> by Rudolfo Anaya</a:t>
            </a:r>
          </a:p>
          <a:p>
            <a:pPr marL="800100" marR="0" lvl="1" indent="-342900" algn="l" rtl="0">
              <a:spcBef>
                <a:spcPts val="0"/>
              </a:spcBef>
              <a:spcAft>
                <a:spcPts val="0"/>
              </a:spcAft>
              <a:buClr>
                <a:schemeClr val="dk1"/>
              </a:buClr>
              <a:buSzPct val="100000"/>
              <a:buFont typeface="Arial"/>
              <a:buChar char="•"/>
            </a:pPr>
            <a:r>
              <a:rPr lang="en" sz="2000" b="0" i="0" u="none" strike="noStrike" cap="none">
                <a:solidFill>
                  <a:schemeClr val="dk1"/>
                </a:solidFill>
                <a:latin typeface="Arial"/>
                <a:ea typeface="Arial"/>
                <a:cs typeface="Arial"/>
                <a:sym typeface="Arial"/>
              </a:rPr>
              <a:t>Computers</a:t>
            </a:r>
          </a:p>
        </p:txBody>
      </p:sp>
      <p:sp>
        <p:nvSpPr>
          <p:cNvPr id="552" name="Shape 552"/>
          <p:cNvSpPr/>
          <p:nvPr/>
        </p:nvSpPr>
        <p:spPr>
          <a:xfrm>
            <a:off x="76200" y="3142425"/>
            <a:ext cx="8915400" cy="1645199"/>
          </a:xfrm>
          <a:prstGeom prst="rect">
            <a:avLst/>
          </a:prstGeom>
          <a:noFill/>
          <a:ln>
            <a:noFill/>
          </a:ln>
        </p:spPr>
        <p:txBody>
          <a:bodyPr lIns="91425" tIns="45700" rIns="91425" bIns="45700" anchor="ctr" anchorCtr="0">
            <a:noAutofit/>
          </a:bodyPr>
          <a:lstStyle/>
          <a:p>
            <a:pPr marL="342900" marR="0" lvl="0" indent="-342900" algn="l" rtl="0">
              <a:spcBef>
                <a:spcPts val="0"/>
              </a:spcBef>
              <a:spcAft>
                <a:spcPts val="0"/>
              </a:spcAft>
              <a:buSzPct val="25000"/>
              <a:buNone/>
            </a:pPr>
            <a:r>
              <a:rPr lang="en" sz="2200" b="1" u="sng">
                <a:solidFill>
                  <a:schemeClr val="dk1"/>
                </a:solidFill>
                <a:latin typeface="Arial"/>
                <a:ea typeface="Arial"/>
                <a:cs typeface="Arial"/>
                <a:sym typeface="Arial"/>
              </a:rPr>
              <a:t>Essential Questions:</a:t>
            </a:r>
          </a:p>
          <a:p>
            <a:pPr marL="342900" marR="0" lvl="0" indent="-317500" algn="l" rtl="0">
              <a:spcBef>
                <a:spcPts val="0"/>
              </a:spcBef>
              <a:spcAft>
                <a:spcPts val="0"/>
              </a:spcAft>
              <a:buClr>
                <a:schemeClr val="dk1"/>
              </a:buClr>
              <a:buSzPct val="100000"/>
              <a:buFont typeface="Arial"/>
              <a:buChar char="•"/>
            </a:pPr>
            <a:r>
              <a:rPr lang="en" sz="1600">
                <a:solidFill>
                  <a:schemeClr val="dk1"/>
                </a:solidFill>
                <a:latin typeface="Arial"/>
                <a:ea typeface="Arial"/>
                <a:cs typeface="Arial"/>
                <a:sym typeface="Arial"/>
              </a:rPr>
              <a:t>What forces influence our identities as young people?  Am vs. Latino</a:t>
            </a:r>
          </a:p>
          <a:p>
            <a:pPr marL="342900" marR="0" lvl="0" indent="-317500" algn="l" rtl="0">
              <a:spcBef>
                <a:spcPts val="0"/>
              </a:spcBef>
              <a:spcAft>
                <a:spcPts val="0"/>
              </a:spcAft>
              <a:buClr>
                <a:schemeClr val="dk1"/>
              </a:buClr>
              <a:buSzPct val="100000"/>
              <a:buFont typeface="Arial"/>
              <a:buChar char="•"/>
            </a:pPr>
            <a:r>
              <a:rPr lang="en" sz="1600">
                <a:solidFill>
                  <a:schemeClr val="dk1"/>
                </a:solidFill>
                <a:latin typeface="Arial"/>
                <a:ea typeface="Arial"/>
                <a:cs typeface="Arial"/>
                <a:sym typeface="Arial"/>
              </a:rPr>
              <a:t>How do we </a:t>
            </a:r>
            <a:r>
              <a:rPr lang="en" sz="1600" b="1">
                <a:solidFill>
                  <a:schemeClr val="dk1"/>
                </a:solidFill>
                <a:latin typeface="Arial"/>
                <a:ea typeface="Arial"/>
                <a:cs typeface="Arial"/>
                <a:sym typeface="Arial"/>
              </a:rPr>
              <a:t>as young people</a:t>
            </a:r>
            <a:r>
              <a:rPr lang="en" sz="1600">
                <a:solidFill>
                  <a:schemeClr val="dk1"/>
                </a:solidFill>
                <a:latin typeface="Arial"/>
                <a:ea typeface="Arial"/>
                <a:cs typeface="Arial"/>
                <a:sym typeface="Arial"/>
              </a:rPr>
              <a:t> deal with DUALITY (two kinds of “worlds”)—living in a US society (new ways/modern) while still maintaining the language, traditions, and values of our home culture?</a:t>
            </a:r>
          </a:p>
          <a:p>
            <a:pPr marL="342900" marR="0" lvl="0" indent="-317500" algn="l" rtl="0">
              <a:spcBef>
                <a:spcPts val="0"/>
              </a:spcBef>
              <a:spcAft>
                <a:spcPts val="0"/>
              </a:spcAft>
              <a:buClr>
                <a:schemeClr val="dk1"/>
              </a:buClr>
              <a:buSzPct val="100000"/>
              <a:buFont typeface="Arial"/>
              <a:buChar char="•"/>
            </a:pPr>
            <a:r>
              <a:rPr lang="en" sz="1600">
                <a:solidFill>
                  <a:schemeClr val="dk1"/>
                </a:solidFill>
                <a:latin typeface="Arial"/>
                <a:ea typeface="Arial"/>
                <a:cs typeface="Arial"/>
                <a:sym typeface="Arial"/>
              </a:rPr>
              <a:t>What knowledge and history of our past (from our elders) can help inform/guide us towards our future?</a:t>
            </a:r>
          </a:p>
          <a:p>
            <a:pPr marL="342900" marR="0" lvl="0" indent="-317500" algn="l" rtl="0">
              <a:spcBef>
                <a:spcPts val="0"/>
              </a:spcBef>
              <a:spcAft>
                <a:spcPts val="0"/>
              </a:spcAft>
              <a:buClr>
                <a:schemeClr val="dk1"/>
              </a:buClr>
              <a:buSzPct val="100000"/>
              <a:buFont typeface="Arial"/>
              <a:buChar char="•"/>
            </a:pPr>
            <a:r>
              <a:rPr lang="en" sz="1600">
                <a:solidFill>
                  <a:schemeClr val="dk1"/>
                </a:solidFill>
                <a:latin typeface="Arial"/>
                <a:ea typeface="Arial"/>
                <a:cs typeface="Arial"/>
                <a:sym typeface="Arial"/>
              </a:rPr>
              <a:t>What connections or shared experiences do we share with Antonio and his family’s experiences and our own? Why?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0" y="114300"/>
            <a:ext cx="9144000" cy="74294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3959" b="0" i="0" u="none" strike="noStrike" cap="none">
                <a:solidFill>
                  <a:schemeClr val="dk1"/>
                </a:solidFill>
                <a:latin typeface="Arial"/>
                <a:ea typeface="Arial"/>
                <a:cs typeface="Arial"/>
                <a:sym typeface="Arial"/>
              </a:rPr>
              <a:t/>
            </a:r>
            <a:br>
              <a:rPr lang="en" sz="3959" b="0" i="0" u="none" strike="noStrike" cap="none">
                <a:solidFill>
                  <a:schemeClr val="dk1"/>
                </a:solidFill>
                <a:latin typeface="Arial"/>
                <a:ea typeface="Arial"/>
                <a:cs typeface="Arial"/>
                <a:sym typeface="Arial"/>
              </a:rPr>
            </a:br>
            <a:r>
              <a:rPr lang="en" sz="3600" b="0" i="0" u="none" strike="noStrike" cap="none">
                <a:solidFill>
                  <a:schemeClr val="dk1"/>
                </a:solidFill>
                <a:latin typeface="Arial"/>
                <a:ea typeface="Arial"/>
                <a:cs typeface="Arial"/>
                <a:sym typeface="Arial"/>
              </a:rPr>
              <a:t> </a:t>
            </a:r>
            <a:r>
              <a:rPr lang="en" sz="3240" b="0" i="0" u="none" strike="noStrike" cap="none">
                <a:solidFill>
                  <a:schemeClr val="dk1"/>
                </a:solidFill>
                <a:latin typeface="Arial"/>
                <a:ea typeface="Arial"/>
                <a:cs typeface="Arial"/>
                <a:sym typeface="Arial"/>
              </a:rPr>
              <a:t>Mock Trials, Debate, and Legal Research</a:t>
            </a:r>
            <a:r>
              <a:rPr lang="en" sz="3600" b="0" i="0" u="none" strike="noStrike" cap="none">
                <a:solidFill>
                  <a:schemeClr val="dk1"/>
                </a:solidFill>
                <a:latin typeface="Arial"/>
                <a:ea typeface="Arial"/>
                <a:cs typeface="Arial"/>
                <a:sym typeface="Arial"/>
              </a:rPr>
              <a:t>	</a:t>
            </a:r>
          </a:p>
        </p:txBody>
      </p:sp>
      <p:pic>
        <p:nvPicPr>
          <p:cNvPr id="559" name="Shape 559" descr="oregon-mock-trial-competition1.jpg"/>
          <p:cNvPicPr preferRelativeResize="0">
            <a:picLocks noGrp="1"/>
          </p:cNvPicPr>
          <p:nvPr>
            <p:ph type="body" idx="1"/>
          </p:nvPr>
        </p:nvPicPr>
        <p:blipFill rotWithShape="1">
          <a:blip r:embed="rId3">
            <a:alphaModFix/>
          </a:blip>
          <a:srcRect l="18710" r="18711"/>
          <a:stretch/>
        </p:blipFill>
        <p:spPr>
          <a:xfrm>
            <a:off x="685800" y="1143000"/>
            <a:ext cx="7162799" cy="3657599"/>
          </a:xfrm>
          <a:prstGeom prst="rect">
            <a:avLst/>
          </a:prstGeom>
          <a:noFill/>
          <a:ln>
            <a:noFill/>
          </a:ln>
        </p:spPr>
      </p:pic>
      <p:sp>
        <p:nvSpPr>
          <p:cNvPr id="560" name="Shape 56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42</a:t>
            </a:fld>
            <a:endParaRPr lang="en" sz="1200">
              <a:solidFill>
                <a:srgbClr val="888888"/>
              </a:solidFill>
              <a:latin typeface="Arial"/>
              <a:ea typeface="Arial"/>
              <a:cs typeface="Arial"/>
              <a:sym typeface="Arial"/>
            </a:endParaRPr>
          </a:p>
        </p:txBody>
      </p:sp>
      <p:sp>
        <p:nvSpPr>
          <p:cNvPr id="561" name="Shape 561"/>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0" y="114300"/>
            <a:ext cx="9144000" cy="6417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3959" b="0" i="0" u="none" strike="noStrike" cap="none">
                <a:solidFill>
                  <a:schemeClr val="dk1"/>
                </a:solidFill>
                <a:latin typeface="Arial"/>
                <a:ea typeface="Arial"/>
                <a:cs typeface="Arial"/>
                <a:sym typeface="Arial"/>
              </a:rPr>
              <a:t/>
            </a:r>
            <a:br>
              <a:rPr lang="en" sz="3959" b="0" i="0" u="none" strike="noStrike" cap="none">
                <a:solidFill>
                  <a:schemeClr val="dk1"/>
                </a:solidFill>
                <a:latin typeface="Arial"/>
                <a:ea typeface="Arial"/>
                <a:cs typeface="Arial"/>
                <a:sym typeface="Arial"/>
              </a:rPr>
            </a:br>
            <a:r>
              <a:rPr lang="en" sz="3600" b="0" i="0" u="none" strike="noStrike" cap="none">
                <a:solidFill>
                  <a:schemeClr val="dk1"/>
                </a:solidFill>
                <a:latin typeface="Arial"/>
                <a:ea typeface="Arial"/>
                <a:cs typeface="Arial"/>
                <a:sym typeface="Arial"/>
              </a:rPr>
              <a:t> </a:t>
            </a:r>
            <a:r>
              <a:rPr lang="en" sz="3240" b="1" i="0" u="none" strike="noStrike" cap="none">
                <a:solidFill>
                  <a:schemeClr val="dk1"/>
                </a:solidFill>
                <a:latin typeface="Arial"/>
                <a:ea typeface="Arial"/>
                <a:cs typeface="Arial"/>
                <a:sym typeface="Arial"/>
              </a:rPr>
              <a:t>Mock Trials in the </a:t>
            </a:r>
            <a:r>
              <a:rPr lang="en" sz="3240" b="1">
                <a:latin typeface="Arial"/>
                <a:ea typeface="Arial"/>
                <a:cs typeface="Arial"/>
                <a:sym typeface="Arial"/>
              </a:rPr>
              <a:t>Humanities</a:t>
            </a:r>
            <a:r>
              <a:rPr lang="en" sz="3240" b="1" i="0" u="none" strike="noStrike" cap="none">
                <a:solidFill>
                  <a:schemeClr val="dk1"/>
                </a:solidFill>
                <a:latin typeface="Arial"/>
                <a:ea typeface="Arial"/>
                <a:cs typeface="Arial"/>
                <a:sym typeface="Arial"/>
              </a:rPr>
              <a:t> Classroom</a:t>
            </a:r>
            <a:br>
              <a:rPr lang="en" sz="3240" b="1" i="0" u="none" strike="noStrike" cap="none">
                <a:solidFill>
                  <a:schemeClr val="dk1"/>
                </a:solidFill>
                <a:latin typeface="Arial"/>
                <a:ea typeface="Arial"/>
                <a:cs typeface="Arial"/>
                <a:sym typeface="Arial"/>
              </a:rPr>
            </a:br>
            <a:r>
              <a:rPr lang="en" sz="2400" b="0" i="0" u="none" strike="noStrike" cap="none">
                <a:solidFill>
                  <a:schemeClr val="dk1"/>
                </a:solidFill>
                <a:latin typeface="Arial"/>
                <a:ea typeface="Arial"/>
                <a:cs typeface="Arial"/>
                <a:sym typeface="Arial"/>
              </a:rPr>
              <a:t>“Putting Bigger Thomas on Trial”	</a:t>
            </a:r>
          </a:p>
        </p:txBody>
      </p:sp>
      <p:sp>
        <p:nvSpPr>
          <p:cNvPr id="568" name="Shape 568"/>
          <p:cNvSpPr txBox="1">
            <a:spLocks noGrp="1"/>
          </p:cNvSpPr>
          <p:nvPr>
            <p:ph type="body" idx="1"/>
          </p:nvPr>
        </p:nvSpPr>
        <p:spPr>
          <a:xfrm>
            <a:off x="685800" y="1371600"/>
            <a:ext cx="4419599" cy="3429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25000"/>
              <a:buFont typeface="Arial"/>
              <a:buNone/>
            </a:pPr>
            <a:r>
              <a:rPr lang="en" sz="2500" b="0" i="0" u="none" strike="noStrike" cap="none">
                <a:solidFill>
                  <a:schemeClr val="dk1"/>
                </a:solidFill>
                <a:latin typeface="Calibri"/>
                <a:ea typeface="Calibri"/>
                <a:cs typeface="Calibri"/>
                <a:sym typeface="Calibri"/>
              </a:rPr>
              <a:t>The Casebooks</a:t>
            </a:r>
          </a:p>
          <a:p>
            <a:pPr marL="342900" marR="0" lvl="0" indent="-342900" algn="l" rtl="0">
              <a:lnSpc>
                <a:spcPct val="90000"/>
              </a:lnSpc>
              <a:spcBef>
                <a:spcPts val="1000"/>
              </a:spcBef>
              <a:spcAft>
                <a:spcPts val="0"/>
              </a:spcAft>
              <a:buClr>
                <a:schemeClr val="dk1"/>
              </a:buClr>
              <a:buSzPct val="100000"/>
              <a:buFont typeface="Arial"/>
              <a:buChar char="•"/>
            </a:pPr>
            <a:r>
              <a:rPr lang="en" sz="1600" b="0" i="0" u="none" strike="noStrike" cap="none">
                <a:solidFill>
                  <a:schemeClr val="dk1"/>
                </a:solidFill>
                <a:latin typeface="Calibri"/>
                <a:ea typeface="Calibri"/>
                <a:cs typeface="Calibri"/>
                <a:sym typeface="Calibri"/>
              </a:rPr>
              <a:t>All the questions prepared for the witnesses of your team and scripted responses</a:t>
            </a:r>
          </a:p>
          <a:p>
            <a:pPr marL="342900" marR="0" lvl="0" indent="-342900" algn="l" rtl="0">
              <a:lnSpc>
                <a:spcPct val="90000"/>
              </a:lnSpc>
              <a:spcBef>
                <a:spcPts val="1000"/>
              </a:spcBef>
              <a:spcAft>
                <a:spcPts val="0"/>
              </a:spcAft>
              <a:buClr>
                <a:schemeClr val="dk1"/>
              </a:buClr>
              <a:buSzPct val="100000"/>
              <a:buFont typeface="Arial"/>
              <a:buChar char="•"/>
            </a:pPr>
            <a:r>
              <a:rPr lang="en" sz="1600" b="0" i="0" u="none" strike="noStrike" cap="none">
                <a:solidFill>
                  <a:schemeClr val="dk1"/>
                </a:solidFill>
                <a:latin typeface="Calibri"/>
                <a:ea typeface="Calibri"/>
                <a:cs typeface="Calibri"/>
                <a:sym typeface="Calibri"/>
              </a:rPr>
              <a:t>All of the anticipated questions to be asked of your witnesses in cross-examination.</a:t>
            </a:r>
          </a:p>
          <a:p>
            <a:pPr marL="342900" marR="0" lvl="0" indent="-342900" algn="l" rtl="0">
              <a:lnSpc>
                <a:spcPct val="90000"/>
              </a:lnSpc>
              <a:spcBef>
                <a:spcPts val="1000"/>
              </a:spcBef>
              <a:spcAft>
                <a:spcPts val="0"/>
              </a:spcAft>
              <a:buClr>
                <a:schemeClr val="dk1"/>
              </a:buClr>
              <a:buSzPct val="100000"/>
              <a:buFont typeface="Arial"/>
              <a:buChar char="•"/>
            </a:pPr>
            <a:r>
              <a:rPr lang="en" sz="1600" b="0" i="0" u="none" strike="noStrike" cap="none">
                <a:solidFill>
                  <a:schemeClr val="dk1"/>
                </a:solidFill>
                <a:latin typeface="Calibri"/>
                <a:ea typeface="Calibri"/>
                <a:cs typeface="Calibri"/>
                <a:sym typeface="Calibri"/>
              </a:rPr>
              <a:t>All of the questions prepared in advance for opposing witnesses in cross-examination.</a:t>
            </a:r>
          </a:p>
          <a:p>
            <a:pPr marL="342900" marR="0" lvl="0" indent="-342900" algn="l" rtl="0">
              <a:lnSpc>
                <a:spcPct val="90000"/>
              </a:lnSpc>
              <a:spcBef>
                <a:spcPts val="1000"/>
              </a:spcBef>
              <a:spcAft>
                <a:spcPts val="0"/>
              </a:spcAft>
              <a:buClr>
                <a:schemeClr val="dk1"/>
              </a:buClr>
              <a:buSzPct val="100000"/>
              <a:buFont typeface="Arial"/>
              <a:buChar char="•"/>
            </a:pPr>
            <a:r>
              <a:rPr lang="en" sz="1600" b="0" i="0" u="none" strike="noStrike" cap="none">
                <a:solidFill>
                  <a:schemeClr val="dk1"/>
                </a:solidFill>
                <a:latin typeface="Calibri"/>
                <a:ea typeface="Calibri"/>
                <a:cs typeface="Calibri"/>
                <a:sym typeface="Calibri"/>
              </a:rPr>
              <a:t>The opening arguments.</a:t>
            </a:r>
          </a:p>
          <a:p>
            <a:pPr marL="342900" marR="0" lvl="0" indent="-342900" algn="l" rtl="0">
              <a:lnSpc>
                <a:spcPct val="90000"/>
              </a:lnSpc>
              <a:spcBef>
                <a:spcPts val="1000"/>
              </a:spcBef>
              <a:spcAft>
                <a:spcPts val="0"/>
              </a:spcAft>
              <a:buClr>
                <a:schemeClr val="dk1"/>
              </a:buClr>
              <a:buSzPct val="100000"/>
              <a:buFont typeface="Arial"/>
              <a:buChar char="•"/>
            </a:pPr>
            <a:r>
              <a:rPr lang="en" sz="1600" b="0" i="0" u="none" strike="noStrike" cap="none">
                <a:solidFill>
                  <a:schemeClr val="dk1"/>
                </a:solidFill>
                <a:latin typeface="Calibri"/>
                <a:ea typeface="Calibri"/>
                <a:cs typeface="Calibri"/>
                <a:sym typeface="Calibri"/>
              </a:rPr>
              <a:t>All notes taken during the trial (trial notes are mandatory)</a:t>
            </a:r>
          </a:p>
          <a:p>
            <a:pPr marL="342900" marR="0" lvl="0" indent="-342900" algn="l" rtl="0">
              <a:lnSpc>
                <a:spcPct val="90000"/>
              </a:lnSpc>
              <a:spcBef>
                <a:spcPts val="1000"/>
              </a:spcBef>
              <a:spcAft>
                <a:spcPts val="0"/>
              </a:spcAft>
              <a:buClr>
                <a:schemeClr val="dk1"/>
              </a:buClr>
              <a:buSzPct val="100000"/>
              <a:buFont typeface="Arial"/>
              <a:buChar char="•"/>
            </a:pPr>
            <a:r>
              <a:rPr lang="en" sz="1600" b="0" i="0" u="none" strike="noStrike" cap="none">
                <a:solidFill>
                  <a:schemeClr val="dk1"/>
                </a:solidFill>
                <a:latin typeface="Calibri"/>
                <a:ea typeface="Calibri"/>
                <a:cs typeface="Calibri"/>
                <a:sym typeface="Calibri"/>
              </a:rPr>
              <a:t>A 5-7 page summation/analysis of the trial.</a:t>
            </a:r>
          </a:p>
          <a:p>
            <a:pPr marL="342900" marR="0" lvl="0" indent="-342900" algn="l" rtl="0">
              <a:lnSpc>
                <a:spcPct val="90000"/>
              </a:lnSpc>
              <a:spcBef>
                <a:spcPts val="92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sp>
        <p:nvSpPr>
          <p:cNvPr id="569" name="Shape 56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43</a:t>
            </a:fld>
            <a:endParaRPr lang="en" sz="1200">
              <a:solidFill>
                <a:srgbClr val="888888"/>
              </a:solidFill>
              <a:latin typeface="Arial"/>
              <a:ea typeface="Arial"/>
              <a:cs typeface="Arial"/>
              <a:sym typeface="Arial"/>
            </a:endParaRPr>
          </a:p>
        </p:txBody>
      </p:sp>
      <p:sp>
        <p:nvSpPr>
          <p:cNvPr id="570" name="Shape 570"/>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pic>
        <p:nvPicPr>
          <p:cNvPr id="571" name="Shape 571" descr="9780060809775_custom-955a6b399e3a32a5c634a4791b8c8d72d449abb3-s6-c30.jpg"/>
          <p:cNvPicPr preferRelativeResize="0"/>
          <p:nvPr/>
        </p:nvPicPr>
        <p:blipFill rotWithShape="1">
          <a:blip r:embed="rId3">
            <a:alphaModFix/>
          </a:blip>
          <a:srcRect/>
          <a:stretch/>
        </p:blipFill>
        <p:spPr>
          <a:xfrm>
            <a:off x="5486400" y="1257300"/>
            <a:ext cx="2606330" cy="335894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457200" y="205978"/>
            <a:ext cx="8458200" cy="765571"/>
          </a:xfrm>
          <a:prstGeom prst="rect">
            <a:avLst/>
          </a:prstGeom>
          <a:noFill/>
          <a:ln>
            <a:noFill/>
          </a:ln>
        </p:spPr>
        <p:txBody>
          <a:bodyPr lIns="91425" tIns="45700" rIns="91425" bIns="45700" anchor="ctr" anchorCtr="0">
            <a:noAutofit/>
          </a:bodyPr>
          <a:lstStyle/>
          <a:p>
            <a:pPr marL="0" marR="0" lvl="0" indent="0" algn="ctr" rtl="0">
              <a:spcBef>
                <a:spcPts val="0"/>
              </a:spcBef>
              <a:buClr>
                <a:srgbClr val="FF0000"/>
              </a:buClr>
              <a:buSzPct val="25000"/>
              <a:buFont typeface="Arial"/>
              <a:buNone/>
            </a:pPr>
            <a:r>
              <a:rPr lang="en" sz="3200" b="0" i="0" u="none" strike="noStrike" cap="none">
                <a:solidFill>
                  <a:srgbClr val="FF0000"/>
                </a:solidFill>
                <a:latin typeface="Arial"/>
                <a:ea typeface="Arial"/>
                <a:cs typeface="Arial"/>
                <a:sym typeface="Arial"/>
              </a:rPr>
              <a:t>Student Research and Social Action Projects</a:t>
            </a:r>
          </a:p>
        </p:txBody>
      </p:sp>
      <p:sp>
        <p:nvSpPr>
          <p:cNvPr id="577" name="Shape 577"/>
          <p:cNvSpPr txBox="1">
            <a:spLocks noGrp="1"/>
          </p:cNvSpPr>
          <p:nvPr>
            <p:ph type="body" idx="1"/>
          </p:nvPr>
        </p:nvSpPr>
        <p:spPr>
          <a:xfrm>
            <a:off x="914400" y="1301353"/>
            <a:ext cx="3886200" cy="3042046"/>
          </a:xfrm>
          <a:prstGeom prst="rect">
            <a:avLst/>
          </a:prstGeom>
          <a:noFill/>
          <a:ln>
            <a:noFill/>
          </a:ln>
        </p:spPr>
        <p:txBody>
          <a:bodyPr lIns="91425" tIns="45700" rIns="91425" bIns="45700" anchor="t" anchorCtr="0">
            <a:noAutofit/>
          </a:bodyPr>
          <a:lstStyle/>
          <a:p>
            <a:pPr marL="342900" marR="0" lvl="0" indent="-292100" algn="l" rtl="0">
              <a:lnSpc>
                <a:spcPct val="90000"/>
              </a:lnSpc>
              <a:spcBef>
                <a:spcPts val="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If you could change the world what is one thing you would do?</a:t>
            </a:r>
          </a:p>
          <a:p>
            <a:pPr marL="342900" marR="0" lvl="0" indent="-292100" algn="l" rtl="0">
              <a:lnSpc>
                <a:spcPct val="90000"/>
              </a:lnSpc>
              <a:spcBef>
                <a:spcPts val="640"/>
              </a:spcBef>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If you could change your community what is one thing you would change?</a:t>
            </a:r>
          </a:p>
        </p:txBody>
      </p:sp>
      <p:sp>
        <p:nvSpPr>
          <p:cNvPr id="578" name="Shape 578"/>
          <p:cNvSpPr txBox="1">
            <a:spLocks noGrp="1"/>
          </p:cNvSpPr>
          <p:nvPr>
            <p:ph type="dt" idx="10"/>
          </p:nvPr>
        </p:nvSpPr>
        <p:spPr>
          <a:xfrm>
            <a:off x="457200" y="4767262"/>
            <a:ext cx="2133599" cy="27384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sz="1200">
              <a:solidFill>
                <a:srgbClr val="888888"/>
              </a:solidFill>
              <a:latin typeface="Arial"/>
              <a:ea typeface="Arial"/>
              <a:cs typeface="Arial"/>
              <a:sym typeface="Arial"/>
            </a:endParaRPr>
          </a:p>
        </p:txBody>
      </p:sp>
      <p:pic>
        <p:nvPicPr>
          <p:cNvPr id="579" name="Shape 579" descr="_DSC5255.jpg"/>
          <p:cNvPicPr preferRelativeResize="0"/>
          <p:nvPr/>
        </p:nvPicPr>
        <p:blipFill rotWithShape="1">
          <a:blip r:embed="rId3">
            <a:alphaModFix/>
          </a:blip>
          <a:srcRect t="8327" b="8327"/>
          <a:stretch/>
        </p:blipFill>
        <p:spPr>
          <a:xfrm>
            <a:off x="4800600" y="1314450"/>
            <a:ext cx="3962399" cy="2800350"/>
          </a:xfrm>
          <a:prstGeom prst="rect">
            <a:avLst/>
          </a:prstGeom>
          <a:noFill/>
          <a:ln>
            <a:noFill/>
          </a:ln>
        </p:spPr>
      </p:pic>
      <p:pic>
        <p:nvPicPr>
          <p:cNvPr id="580" name="Shape 580" descr="imgres.jpeg"/>
          <p:cNvPicPr preferRelativeResize="0"/>
          <p:nvPr/>
        </p:nvPicPr>
        <p:blipFill rotWithShape="1">
          <a:blip r:embed="rId4">
            <a:alphaModFix/>
          </a:blip>
          <a:srcRect/>
          <a:stretch/>
        </p:blipFill>
        <p:spPr>
          <a:xfrm>
            <a:off x="4800600" y="4343400"/>
            <a:ext cx="2946399" cy="666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Shape 586" descr="Last Roll - 16.jpg"/>
          <p:cNvPicPr preferRelativeResize="0">
            <a:picLocks noGrp="1"/>
          </p:cNvPicPr>
          <p:nvPr>
            <p:ph type="pic" idx="2"/>
          </p:nvPr>
        </p:nvPicPr>
        <p:blipFill rotWithShape="1">
          <a:blip r:embed="rId3">
            <a:alphaModFix/>
          </a:blip>
          <a:srcRect t="1471" b="1471"/>
          <a:stretch/>
        </p:blipFill>
        <p:spPr>
          <a:xfrm rot="-289768">
            <a:off x="496141" y="2757017"/>
            <a:ext cx="3693940" cy="2032646"/>
          </a:xfrm>
          <a:prstGeom prst="rect">
            <a:avLst/>
          </a:prstGeom>
          <a:solidFill>
            <a:srgbClr val="D8D8D8"/>
          </a:solidFill>
          <a:ln>
            <a:noFill/>
          </a:ln>
        </p:spPr>
      </p:pic>
      <p:pic>
        <p:nvPicPr>
          <p:cNvPr id="587" name="Shape 587" descr="IMG_4933.JPG"/>
          <p:cNvPicPr preferRelativeResize="0">
            <a:picLocks noGrp="1"/>
          </p:cNvPicPr>
          <p:nvPr>
            <p:ph type="pic" idx="3"/>
          </p:nvPr>
        </p:nvPicPr>
        <p:blipFill rotWithShape="1">
          <a:blip r:embed="rId4">
            <a:alphaModFix/>
          </a:blip>
          <a:srcRect l="4228" r="4227"/>
          <a:stretch/>
        </p:blipFill>
        <p:spPr>
          <a:xfrm rot="174697">
            <a:off x="348984" y="300478"/>
            <a:ext cx="3700397" cy="2026410"/>
          </a:xfrm>
          <a:prstGeom prst="rect">
            <a:avLst/>
          </a:prstGeom>
          <a:solidFill>
            <a:srgbClr val="D8D8D8"/>
          </a:solidFill>
          <a:ln>
            <a:noFill/>
          </a:ln>
        </p:spPr>
      </p:pic>
      <p:sp>
        <p:nvSpPr>
          <p:cNvPr id="588" name="Shape 588"/>
          <p:cNvSpPr txBox="1">
            <a:spLocks noGrp="1"/>
          </p:cNvSpPr>
          <p:nvPr>
            <p:ph type="title"/>
          </p:nvPr>
        </p:nvSpPr>
        <p:spPr>
          <a:xfrm>
            <a:off x="5013433" y="628650"/>
            <a:ext cx="3566159" cy="571500"/>
          </a:xfrm>
          <a:prstGeom prst="rect">
            <a:avLst/>
          </a:prstGeom>
          <a:noFill/>
          <a:ln>
            <a:noFill/>
          </a:ln>
        </p:spPr>
        <p:txBody>
          <a:bodyPr lIns="91425" tIns="0" rIns="91425" bIns="0" anchor="b" anchorCtr="0">
            <a:noAutofit/>
          </a:bodyPr>
          <a:lstStyle/>
          <a:p>
            <a:pPr marL="0" marR="0" lvl="0" indent="0" algn="l" rtl="0">
              <a:lnSpc>
                <a:spcPct val="127777"/>
              </a:lnSpc>
              <a:spcBef>
                <a:spcPts val="0"/>
              </a:spcBef>
              <a:buClr>
                <a:schemeClr val="dk1"/>
              </a:buClr>
              <a:buSzPct val="25000"/>
              <a:buFont typeface="Arial"/>
              <a:buNone/>
            </a:pPr>
            <a:r>
              <a:rPr lang="en" sz="3600" b="1" i="0" u="none" strike="noStrike" cap="none">
                <a:solidFill>
                  <a:schemeClr val="dk1"/>
                </a:solidFill>
                <a:latin typeface="Arial"/>
                <a:ea typeface="Arial"/>
                <a:cs typeface="Arial"/>
                <a:sym typeface="Arial"/>
              </a:rPr>
              <a:t>The Process</a:t>
            </a:r>
          </a:p>
        </p:txBody>
      </p:sp>
      <p:sp>
        <p:nvSpPr>
          <p:cNvPr id="589" name="Shape 589"/>
          <p:cNvSpPr txBox="1">
            <a:spLocks noGrp="1"/>
          </p:cNvSpPr>
          <p:nvPr>
            <p:ph type="body" idx="1"/>
          </p:nvPr>
        </p:nvSpPr>
        <p:spPr>
          <a:xfrm>
            <a:off x="5013325" y="1371600"/>
            <a:ext cx="3565525" cy="2514599"/>
          </a:xfrm>
          <a:prstGeom prst="rect">
            <a:avLst/>
          </a:prstGeom>
          <a:noFill/>
          <a:ln>
            <a:noFill/>
          </a:ln>
        </p:spPr>
        <p:txBody>
          <a:bodyPr lIns="91425" tIns="45700" rIns="91425" bIns="45700" anchor="t" anchorCtr="0">
            <a:noAutofit/>
          </a:bodyPr>
          <a:lstStyle/>
          <a:p>
            <a:pPr marL="800100" marR="0" lvl="1" indent="-342900" algn="l" rtl="0">
              <a:lnSpc>
                <a:spcPct val="80000"/>
              </a:lnSpc>
              <a:spcBef>
                <a:spcPts val="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Identify a problem</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Develop a Question</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Design a study</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Collect data</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Analyze Data</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Make Claims</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Provide Evidence </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Create Products</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Disseminate Products</a:t>
            </a:r>
          </a:p>
          <a:p>
            <a:pPr marL="800100" marR="0" lvl="1" indent="-342900" algn="l" rtl="0">
              <a:lnSpc>
                <a:spcPct val="80000"/>
              </a:lnSpc>
              <a:spcBef>
                <a:spcPts val="400"/>
              </a:spcBef>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Social Action</a:t>
            </a:r>
          </a:p>
        </p:txBody>
      </p:sp>
      <p:sp>
        <p:nvSpPr>
          <p:cNvPr id="590" name="Shape 590"/>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3000" b="1" i="0" u="none" strike="noStrike" cap="none">
                <a:solidFill>
                  <a:schemeClr val="dk1"/>
                </a:solidFill>
                <a:latin typeface="Arial"/>
                <a:ea typeface="Arial"/>
                <a:cs typeface="Arial"/>
                <a:sym typeface="Arial"/>
              </a:rPr>
              <a:t>Youth Participatory Action Research (YPAR)</a:t>
            </a:r>
          </a:p>
        </p:txBody>
      </p:sp>
      <p:pic>
        <p:nvPicPr>
          <p:cNvPr id="596" name="Shape 596" descr="51wIk3JFu+L._SY344_BO1,204,203,200_.jpg"/>
          <p:cNvPicPr preferRelativeResize="0">
            <a:picLocks noGrp="1"/>
          </p:cNvPicPr>
          <p:nvPr>
            <p:ph type="body" idx="1"/>
          </p:nvPr>
        </p:nvPicPr>
        <p:blipFill rotWithShape="1">
          <a:blip r:embed="rId3">
            <a:alphaModFix/>
          </a:blip>
          <a:srcRect l="-15845" r="-15846"/>
          <a:stretch/>
        </p:blipFill>
        <p:spPr>
          <a:xfrm>
            <a:off x="381000" y="1314450"/>
            <a:ext cx="4220769" cy="3600449"/>
          </a:xfrm>
          <a:prstGeom prst="rect">
            <a:avLst/>
          </a:prstGeom>
          <a:noFill/>
          <a:ln>
            <a:noFill/>
          </a:ln>
        </p:spPr>
      </p:pic>
      <p:sp>
        <p:nvSpPr>
          <p:cNvPr id="597" name="Shape 597"/>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04800" algn="l" rtl="0">
              <a:lnSpc>
                <a:spcPct val="90000"/>
              </a:lnSpc>
              <a:spcBef>
                <a:spcPts val="0"/>
              </a:spcBef>
              <a:spcAft>
                <a:spcPts val="0"/>
              </a:spcAft>
              <a:buClr>
                <a:schemeClr val="dk1"/>
              </a:buClr>
              <a:buSzPct val="100000"/>
              <a:buFont typeface="Arial"/>
              <a:buChar char="•"/>
            </a:pPr>
            <a:r>
              <a:rPr lang="en" sz="2200" b="0" i="0" u="none" strike="noStrike" cap="none">
                <a:solidFill>
                  <a:schemeClr val="dk1"/>
                </a:solidFill>
                <a:latin typeface="Calibri"/>
                <a:ea typeface="Calibri"/>
                <a:cs typeface="Calibri"/>
                <a:sym typeface="Calibri"/>
              </a:rPr>
              <a:t>Involves young people as researchers and change agents (Who/What)</a:t>
            </a:r>
          </a:p>
          <a:p>
            <a:pPr marL="342900" marR="0" lvl="0" indent="-304800" algn="l" rtl="0">
              <a:lnSpc>
                <a:spcPct val="90000"/>
              </a:lnSpc>
              <a:spcBef>
                <a:spcPts val="560"/>
              </a:spcBef>
              <a:spcAft>
                <a:spcPts val="0"/>
              </a:spcAft>
              <a:buClr>
                <a:schemeClr val="dk1"/>
              </a:buClr>
              <a:buSzPct val="100000"/>
              <a:buFont typeface="Arial"/>
              <a:buChar char="•"/>
            </a:pPr>
            <a:r>
              <a:rPr lang="en" sz="2200" b="0" i="0" u="none" strike="noStrike" cap="none">
                <a:solidFill>
                  <a:schemeClr val="dk1"/>
                </a:solidFill>
                <a:latin typeface="Calibri"/>
                <a:ea typeface="Calibri"/>
                <a:cs typeface="Calibri"/>
                <a:sym typeface="Calibri"/>
              </a:rPr>
              <a:t>Research is community-centered (Where)</a:t>
            </a:r>
          </a:p>
          <a:p>
            <a:pPr marL="342900" marR="0" lvl="0" indent="-304800" algn="l" rtl="0">
              <a:lnSpc>
                <a:spcPct val="90000"/>
              </a:lnSpc>
              <a:spcBef>
                <a:spcPts val="560"/>
              </a:spcBef>
              <a:spcAft>
                <a:spcPts val="0"/>
              </a:spcAft>
              <a:buClr>
                <a:schemeClr val="dk1"/>
              </a:buClr>
              <a:buSzPct val="100000"/>
              <a:buFont typeface="Arial"/>
              <a:buChar char="•"/>
            </a:pPr>
            <a:r>
              <a:rPr lang="en" sz="2200" b="0" i="0" u="none" strike="noStrike" cap="none">
                <a:solidFill>
                  <a:schemeClr val="dk1"/>
                </a:solidFill>
                <a:latin typeface="Calibri"/>
                <a:ea typeface="Calibri"/>
                <a:cs typeface="Calibri"/>
                <a:sym typeface="Calibri"/>
              </a:rPr>
              <a:t>Collective investigation of problems (How)</a:t>
            </a:r>
          </a:p>
          <a:p>
            <a:pPr marL="342900" marR="0" lvl="0" indent="-304800" algn="l" rtl="0">
              <a:lnSpc>
                <a:spcPct val="90000"/>
              </a:lnSpc>
              <a:spcBef>
                <a:spcPts val="560"/>
              </a:spcBef>
              <a:buClr>
                <a:schemeClr val="dk1"/>
              </a:buClr>
              <a:buSzPct val="100000"/>
              <a:buFont typeface="Arial"/>
              <a:buChar char="•"/>
            </a:pPr>
            <a:r>
              <a:rPr lang="en" sz="2200" b="0" i="0" u="none" strike="noStrike" cap="none">
                <a:solidFill>
                  <a:schemeClr val="dk1"/>
                </a:solidFill>
                <a:latin typeface="Calibri"/>
                <a:ea typeface="Calibri"/>
                <a:cs typeface="Calibri"/>
                <a:sym typeface="Calibri"/>
              </a:rPr>
              <a:t>Connects Research to Social Action (Why)</a:t>
            </a:r>
          </a:p>
        </p:txBody>
      </p:sp>
      <p:sp>
        <p:nvSpPr>
          <p:cNvPr id="598" name="Shape 59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46</a:t>
            </a:fld>
            <a:endParaRPr lang="en" sz="1200">
              <a:solidFill>
                <a:srgbClr val="888888"/>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Balthazar"/>
              <a:buNone/>
            </a:pPr>
            <a:r>
              <a:rPr lang="en" sz="4400" b="1" i="0" u="none" strike="noStrike" cap="none">
                <a:solidFill>
                  <a:srgbClr val="0000FF"/>
                </a:solidFill>
                <a:latin typeface="Balthazar"/>
                <a:ea typeface="Balthazar"/>
                <a:cs typeface="Balthazar"/>
                <a:sym typeface="Balthazar"/>
              </a:rPr>
              <a:t>Inequality of Education</a:t>
            </a:r>
          </a:p>
        </p:txBody>
      </p:sp>
      <p:sp>
        <p:nvSpPr>
          <p:cNvPr id="605" name="Shape 605"/>
          <p:cNvSpPr txBox="1">
            <a:spLocks noGrp="1"/>
          </p:cNvSpPr>
          <p:nvPr>
            <p:ph type="body" idx="1"/>
          </p:nvPr>
        </p:nvSpPr>
        <p:spPr>
          <a:xfrm>
            <a:off x="571500" y="1485900"/>
            <a:ext cx="8001000" cy="274320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accent2"/>
              </a:buClr>
              <a:buSzPct val="25000"/>
              <a:buFont typeface="Noto Sans Symbols"/>
              <a:buNone/>
            </a:pPr>
            <a:r>
              <a:rPr lang="en" sz="2400" b="1" i="0" u="none" strike="noStrike" cap="none">
                <a:solidFill>
                  <a:schemeClr val="accent2"/>
                </a:solidFill>
                <a:latin typeface="Balthazar"/>
                <a:ea typeface="Balthazar"/>
                <a:cs typeface="Balthazar"/>
                <a:sym typeface="Balthazar"/>
              </a:rPr>
              <a:t>Historically and currently, </a:t>
            </a:r>
          </a:p>
          <a:p>
            <a:pPr marL="342900" marR="0" lvl="0" indent="-342900" algn="ctr" rtl="0">
              <a:spcBef>
                <a:spcPts val="480"/>
              </a:spcBef>
              <a:spcAft>
                <a:spcPts val="0"/>
              </a:spcAft>
              <a:buClr>
                <a:schemeClr val="accent2"/>
              </a:buClr>
              <a:buSzPct val="25000"/>
              <a:buFont typeface="Noto Sans Symbols"/>
              <a:buNone/>
            </a:pPr>
            <a:r>
              <a:rPr lang="en" sz="2400" b="1" i="0" u="none" strike="noStrike" cap="none">
                <a:solidFill>
                  <a:schemeClr val="accent2"/>
                </a:solidFill>
                <a:latin typeface="Balthazar"/>
                <a:ea typeface="Balthazar"/>
                <a:cs typeface="Balthazar"/>
                <a:sym typeface="Balthazar"/>
              </a:rPr>
              <a:t>South Central Los Angeles schools have lacked the necessary resources needed to provide a quality</a:t>
            </a:r>
            <a:r>
              <a:rPr lang="en" sz="2000" b="1" i="0" u="none" strike="noStrike" cap="none">
                <a:solidFill>
                  <a:schemeClr val="accent2"/>
                </a:solidFill>
                <a:latin typeface="Balthazar"/>
                <a:ea typeface="Balthazar"/>
                <a:cs typeface="Balthazar"/>
                <a:sym typeface="Balthazar"/>
              </a:rPr>
              <a:t> </a:t>
            </a:r>
            <a:r>
              <a:rPr lang="en" sz="2400" b="1" i="0" u="none" strike="noStrike" cap="none">
                <a:solidFill>
                  <a:schemeClr val="accent2"/>
                </a:solidFill>
                <a:latin typeface="Balthazar"/>
                <a:ea typeface="Balthazar"/>
                <a:cs typeface="Balthazar"/>
                <a:sym typeface="Balthazar"/>
              </a:rPr>
              <a:t>and effective education</a:t>
            </a:r>
          </a:p>
          <a:p>
            <a:pPr marL="742950" marR="0" lvl="1" indent="-285750" algn="r" rtl="0">
              <a:spcBef>
                <a:spcPts val="320"/>
              </a:spcBef>
              <a:spcAft>
                <a:spcPts val="0"/>
              </a:spcAft>
              <a:buClr>
                <a:schemeClr val="dk1"/>
              </a:buClr>
              <a:buSzPct val="25000"/>
              <a:buFont typeface="Noto Sans Symbols"/>
              <a:buNone/>
            </a:pPr>
            <a:endParaRPr sz="1600" b="0" i="0" u="none" strike="noStrike" cap="none">
              <a:solidFill>
                <a:schemeClr val="dk1"/>
              </a:solidFill>
              <a:latin typeface="Calibri"/>
              <a:ea typeface="Calibri"/>
              <a:cs typeface="Calibri"/>
              <a:sym typeface="Calibri"/>
            </a:endParaRPr>
          </a:p>
          <a:p>
            <a:pPr marL="742950" marR="0" lvl="1" indent="-285750" algn="r" rtl="0">
              <a:spcBef>
                <a:spcPts val="320"/>
              </a:spcBef>
              <a:spcAft>
                <a:spcPts val="0"/>
              </a:spcAft>
              <a:buClr>
                <a:schemeClr val="dk1"/>
              </a:buClr>
              <a:buSzPct val="25000"/>
              <a:buFont typeface="Noto Sans Symbols"/>
              <a:buNone/>
            </a:pPr>
            <a:endParaRPr sz="1600" b="0" i="0" u="none" strike="noStrike" cap="none">
              <a:solidFill>
                <a:schemeClr val="dk1"/>
              </a:solidFill>
              <a:latin typeface="Calibri"/>
              <a:ea typeface="Calibri"/>
              <a:cs typeface="Calibri"/>
              <a:sym typeface="Calibri"/>
            </a:endParaRPr>
          </a:p>
          <a:p>
            <a:pPr marL="742950" marR="0" lvl="1" indent="-285750" algn="r" rtl="0">
              <a:spcBef>
                <a:spcPts val="320"/>
              </a:spcBef>
              <a:spcAft>
                <a:spcPts val="0"/>
              </a:spcAft>
              <a:buClr>
                <a:schemeClr val="dk1"/>
              </a:buClr>
              <a:buSzPct val="25000"/>
              <a:buFont typeface="Noto Sans Symbols"/>
              <a:buNone/>
            </a:pPr>
            <a:r>
              <a:rPr lang="en" sz="1600" b="0" i="0" u="none" strike="noStrike" cap="none">
                <a:solidFill>
                  <a:schemeClr val="dk1"/>
                </a:solidFill>
                <a:latin typeface="Calibri"/>
                <a:ea typeface="Calibri"/>
                <a:cs typeface="Calibri"/>
                <a:sym typeface="Calibri"/>
              </a:rPr>
              <a:t>“</a:t>
            </a:r>
            <a:r>
              <a:rPr lang="en" sz="1600" b="0" i="0" u="none" strike="noStrike" cap="none">
                <a:solidFill>
                  <a:schemeClr val="dk1"/>
                </a:solidFill>
                <a:latin typeface="Arial"/>
                <a:ea typeface="Arial"/>
                <a:cs typeface="Arial"/>
                <a:sym typeface="Arial"/>
              </a:rPr>
              <a:t>Despite greater need, 79% of large city districts studied by the Council of Greater City Schools are funded at a lower rate than are suburban schools; nationally, advantaged suburban schools spend as much as ten times that spent by urban poor schools”</a:t>
            </a:r>
          </a:p>
          <a:p>
            <a:pPr marL="742950" marR="0" lvl="1" indent="-285750" algn="r" rtl="0">
              <a:spcBef>
                <a:spcPts val="320"/>
              </a:spcBef>
              <a:buClr>
                <a:schemeClr val="dk1"/>
              </a:buClr>
              <a:buSzPct val="25000"/>
              <a:buFont typeface="Noto Sans Symbols"/>
              <a:buNone/>
            </a:pPr>
            <a:r>
              <a:rPr lang="en" sz="1600" b="0" i="0" u="none" strike="noStrike" cap="none">
                <a:solidFill>
                  <a:schemeClr val="dk1"/>
                </a:solidFill>
                <a:latin typeface="Arial"/>
                <a:ea typeface="Arial"/>
                <a:cs typeface="Arial"/>
                <a:sym typeface="Arial"/>
              </a:rPr>
              <a:t>(Anyon 1997)</a:t>
            </a:r>
          </a:p>
        </p:txBody>
      </p:sp>
      <p:sp>
        <p:nvSpPr>
          <p:cNvPr id="606" name="Shape 606"/>
          <p:cNvSpPr txBox="1">
            <a:spLocks noGrp="1"/>
          </p:cNvSpPr>
          <p:nvPr>
            <p:ph type="ftr" idx="11"/>
          </p:nvPr>
        </p:nvSpPr>
        <p:spPr>
          <a:xfrm>
            <a:off x="3124200" y="4743450"/>
            <a:ext cx="2438399" cy="29765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07" name="Shape 60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47</a:t>
            </a:fld>
            <a:endParaRPr lang="en" sz="1200">
              <a:solidFill>
                <a:srgbClr val="888888"/>
              </a:solidFill>
              <a:latin typeface="Arial"/>
              <a:ea typeface="Arial"/>
              <a:cs typeface="Arial"/>
              <a:sym typeface="Arial"/>
            </a:endParaRPr>
          </a:p>
        </p:txBody>
      </p:sp>
      <p:sp>
        <p:nvSpPr>
          <p:cNvPr id="608" name="Shape 608"/>
          <p:cNvSpPr/>
          <p:nvPr/>
        </p:nvSpPr>
        <p:spPr>
          <a:xfrm>
            <a:off x="6865938" y="5144691"/>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609" name="Shape 609" descr="imgres.jpeg"/>
          <p:cNvPicPr preferRelativeResize="0"/>
          <p:nvPr/>
        </p:nvPicPr>
        <p:blipFill rotWithShape="1">
          <a:blip r:embed="rId3">
            <a:alphaModFix/>
          </a:blip>
          <a:srcRect/>
          <a:stretch/>
        </p:blipFill>
        <p:spPr>
          <a:xfrm>
            <a:off x="5562600" y="4229100"/>
            <a:ext cx="2946399" cy="666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615" name="Shape 61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16" name="Shape 61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48</a:t>
            </a:fld>
            <a:endParaRPr lang="en" sz="1200">
              <a:solidFill>
                <a:srgbClr val="888888"/>
              </a:solidFill>
              <a:latin typeface="Arial"/>
              <a:ea typeface="Arial"/>
              <a:cs typeface="Arial"/>
              <a:sym typeface="Arial"/>
            </a:endParaRPr>
          </a:p>
        </p:txBody>
      </p:sp>
      <p:pic>
        <p:nvPicPr>
          <p:cNvPr id="617" name="Shape 617" descr="_DSC1720.jpg"/>
          <p:cNvPicPr preferRelativeResize="0">
            <a:picLocks noGrp="1"/>
          </p:cNvPicPr>
          <p:nvPr>
            <p:ph type="body" idx="1"/>
          </p:nvPr>
        </p:nvPicPr>
        <p:blipFill rotWithShape="1">
          <a:blip r:embed="rId3">
            <a:alphaModFix/>
          </a:blip>
          <a:srcRect t="8617" b="8617"/>
          <a:stretch/>
        </p:blipFill>
        <p:spPr>
          <a:xfrm>
            <a:off x="457200" y="400050"/>
            <a:ext cx="8229600" cy="3794522"/>
          </a:xfrm>
          <a:prstGeom prst="rect">
            <a:avLst/>
          </a:prstGeom>
          <a:noFill/>
          <a:ln w="57150" cap="flat" cmpd="sng">
            <a:solidFill>
              <a:schemeClr val="lt1"/>
            </a:solidFill>
            <a:prstDash val="solid"/>
            <a:round/>
            <a:headEnd type="none" w="med" len="med"/>
            <a:tailEnd type="none" w="med" len="me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571500" y="514350"/>
            <a:ext cx="8001000" cy="685800"/>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Calibri"/>
              <a:buNone/>
            </a:pPr>
            <a:r>
              <a:rPr lang="en" sz="3959" b="0" i="0" u="none" strike="noStrike" cap="none">
                <a:solidFill>
                  <a:srgbClr val="0000FF"/>
                </a:solidFill>
                <a:latin typeface="Calibri"/>
                <a:ea typeface="Calibri"/>
                <a:cs typeface="Calibri"/>
                <a:sym typeface="Calibri"/>
              </a:rPr>
              <a:t>Graduation Rates &amp; </a:t>
            </a:r>
            <a:br>
              <a:rPr lang="en" sz="3959" b="0" i="0" u="none" strike="noStrike" cap="none">
                <a:solidFill>
                  <a:srgbClr val="0000FF"/>
                </a:solidFill>
                <a:latin typeface="Calibri"/>
                <a:ea typeface="Calibri"/>
                <a:cs typeface="Calibri"/>
                <a:sym typeface="Calibri"/>
              </a:rPr>
            </a:br>
            <a:r>
              <a:rPr lang="en" sz="3959" b="0" i="0" u="none" strike="noStrike" cap="none">
                <a:solidFill>
                  <a:srgbClr val="0000FF"/>
                </a:solidFill>
                <a:latin typeface="Calibri"/>
                <a:ea typeface="Calibri"/>
                <a:cs typeface="Calibri"/>
                <a:sym typeface="Calibri"/>
              </a:rPr>
              <a:t>A-G Requirements</a:t>
            </a:r>
          </a:p>
        </p:txBody>
      </p:sp>
      <p:pic>
        <p:nvPicPr>
          <p:cNvPr id="624" name="Shape 624"/>
          <p:cNvPicPr preferRelativeResize="0"/>
          <p:nvPr/>
        </p:nvPicPr>
        <p:blipFill rotWithShape="1">
          <a:blip r:embed="rId3">
            <a:alphaModFix/>
          </a:blip>
          <a:srcRect/>
          <a:stretch/>
        </p:blipFill>
        <p:spPr>
          <a:xfrm>
            <a:off x="3113049" y="1485900"/>
            <a:ext cx="6030951" cy="2514599"/>
          </a:xfrm>
          <a:prstGeom prst="rect">
            <a:avLst/>
          </a:prstGeom>
          <a:noFill/>
          <a:ln>
            <a:noFill/>
          </a:ln>
        </p:spPr>
      </p:pic>
      <p:sp>
        <p:nvSpPr>
          <p:cNvPr id="625" name="Shape 62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26" name="Shape 62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49</a:t>
            </a:fld>
            <a:endParaRPr lang="en" sz="1200">
              <a:solidFill>
                <a:srgbClr val="888888"/>
              </a:solidFill>
              <a:latin typeface="Arial"/>
              <a:ea typeface="Arial"/>
              <a:cs typeface="Arial"/>
              <a:sym typeface="Arial"/>
            </a:endParaRPr>
          </a:p>
        </p:txBody>
      </p:sp>
      <p:sp>
        <p:nvSpPr>
          <p:cNvPr id="627" name="Shape 627"/>
          <p:cNvSpPr/>
          <p:nvPr/>
        </p:nvSpPr>
        <p:spPr>
          <a:xfrm>
            <a:off x="404812" y="1409700"/>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28" name="Shape 628"/>
          <p:cNvSpPr txBox="1"/>
          <p:nvPr/>
        </p:nvSpPr>
        <p:spPr>
          <a:xfrm>
            <a:off x="1295400" y="4508897"/>
            <a:ext cx="7772400" cy="473206"/>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 sz="1400">
                <a:solidFill>
                  <a:schemeClr val="dk1"/>
                </a:solidFill>
                <a:latin typeface="Balthazar"/>
                <a:ea typeface="Balthazar"/>
                <a:cs typeface="Balthazar"/>
                <a:sym typeface="Balthazar"/>
              </a:rPr>
              <a:t>California Educational Opportunity Report  </a:t>
            </a:r>
          </a:p>
          <a:p>
            <a:pPr marL="0" marR="0" lvl="0" indent="0" algn="r" rtl="0">
              <a:spcBef>
                <a:spcPts val="700"/>
              </a:spcBef>
              <a:spcAft>
                <a:spcPts val="0"/>
              </a:spcAft>
              <a:buSzPct val="25000"/>
              <a:buNone/>
            </a:pPr>
            <a:r>
              <a:rPr lang="en" sz="1400">
                <a:solidFill>
                  <a:schemeClr val="dk1"/>
                </a:solidFill>
                <a:latin typeface="Balthazar"/>
                <a:ea typeface="Balthazar"/>
                <a:cs typeface="Balthazar"/>
                <a:sym typeface="Balthazar"/>
              </a:rPr>
              <a:t>UCLA/IDEA 2007</a:t>
            </a:r>
          </a:p>
        </p:txBody>
      </p:sp>
      <p:sp>
        <p:nvSpPr>
          <p:cNvPr id="629" name="Shape 629"/>
          <p:cNvSpPr/>
          <p:nvPr/>
        </p:nvSpPr>
        <p:spPr>
          <a:xfrm>
            <a:off x="152400" y="1657350"/>
            <a:ext cx="3606800" cy="21812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000" b="1">
                <a:solidFill>
                  <a:schemeClr val="accent2"/>
                </a:solidFill>
                <a:latin typeface="Balthazar"/>
                <a:ea typeface="Balthazar"/>
                <a:cs typeface="Balthazar"/>
                <a:sym typeface="Balthazar"/>
              </a:rPr>
              <a:t>Median household </a:t>
            </a:r>
          </a:p>
          <a:p>
            <a:pPr marL="0" marR="0" lvl="0" indent="0" algn="l" rtl="0">
              <a:spcBef>
                <a:spcPts val="0"/>
              </a:spcBef>
              <a:spcAft>
                <a:spcPts val="0"/>
              </a:spcAft>
              <a:buSzPct val="25000"/>
              <a:buNone/>
            </a:pPr>
            <a:r>
              <a:rPr lang="en" sz="2000" b="1">
                <a:solidFill>
                  <a:schemeClr val="accent2"/>
                </a:solidFill>
                <a:latin typeface="Balthazar"/>
                <a:ea typeface="Balthazar"/>
                <a:cs typeface="Balthazar"/>
                <a:sym typeface="Balthazar"/>
              </a:rPr>
              <a:t>income:</a:t>
            </a:r>
          </a:p>
          <a:p>
            <a:pPr marL="0" marR="0" lvl="0" indent="0" algn="l" rtl="0">
              <a:spcBef>
                <a:spcPts val="0"/>
              </a:spcBef>
              <a:spcAft>
                <a:spcPts val="0"/>
              </a:spcAft>
              <a:buNone/>
            </a:pPr>
            <a:endParaRPr sz="1600" b="1">
              <a:solidFill>
                <a:schemeClr val="dk1"/>
              </a:solidFill>
              <a:latin typeface="Balthazar"/>
              <a:ea typeface="Balthazar"/>
              <a:cs typeface="Balthazar"/>
              <a:sym typeface="Balthazar"/>
            </a:endParaRPr>
          </a:p>
          <a:p>
            <a:pPr marL="0" marR="0" lvl="0" indent="0" algn="l" rtl="0">
              <a:spcBef>
                <a:spcPts val="0"/>
              </a:spcBef>
              <a:spcAft>
                <a:spcPts val="0"/>
              </a:spcAft>
              <a:buNone/>
            </a:pPr>
            <a:endParaRPr sz="1600" b="1">
              <a:solidFill>
                <a:schemeClr val="dk1"/>
              </a:solidFill>
              <a:latin typeface="Balthazar"/>
              <a:ea typeface="Balthazar"/>
              <a:cs typeface="Balthazar"/>
              <a:sym typeface="Balthazar"/>
            </a:endParaRPr>
          </a:p>
          <a:p>
            <a:pPr marL="0" marR="0" lvl="0" indent="0" algn="l" rtl="0">
              <a:spcBef>
                <a:spcPts val="0"/>
              </a:spcBef>
              <a:spcAft>
                <a:spcPts val="0"/>
              </a:spcAft>
              <a:buNone/>
            </a:pPr>
            <a:endParaRPr sz="1600" b="1">
              <a:solidFill>
                <a:schemeClr val="dk1"/>
              </a:solidFill>
              <a:latin typeface="Balthazar"/>
              <a:ea typeface="Balthazar"/>
              <a:cs typeface="Balthazar"/>
              <a:sym typeface="Balthazar"/>
            </a:endParaRPr>
          </a:p>
          <a:p>
            <a:pPr marL="0" marR="0" lvl="0" indent="0" algn="l" rtl="0">
              <a:spcBef>
                <a:spcPts val="0"/>
              </a:spcBef>
              <a:spcAft>
                <a:spcPts val="0"/>
              </a:spcAft>
              <a:buSzPct val="25000"/>
              <a:buNone/>
            </a:pPr>
            <a:r>
              <a:rPr lang="en" sz="1900" b="1">
                <a:solidFill>
                  <a:srgbClr val="0000FF"/>
                </a:solidFill>
                <a:latin typeface="Balthazar"/>
                <a:ea typeface="Balthazar"/>
                <a:cs typeface="Balthazar"/>
                <a:sym typeface="Balthazar"/>
              </a:rPr>
              <a:t>Palo  Alto – </a:t>
            </a:r>
          </a:p>
          <a:p>
            <a:pPr marL="0" marR="0" lvl="0" indent="0" algn="l" rtl="0">
              <a:spcBef>
                <a:spcPts val="0"/>
              </a:spcBef>
              <a:spcAft>
                <a:spcPts val="0"/>
              </a:spcAft>
              <a:buSzPct val="25000"/>
              <a:buNone/>
            </a:pPr>
            <a:r>
              <a:rPr lang="en" sz="1900" b="1">
                <a:solidFill>
                  <a:srgbClr val="8AB900"/>
                </a:solidFill>
                <a:latin typeface="Balthazar"/>
                <a:ea typeface="Balthazar"/>
                <a:cs typeface="Balthazar"/>
                <a:sym typeface="Balthazar"/>
              </a:rPr>
              <a:t>$90,377</a:t>
            </a:r>
          </a:p>
          <a:p>
            <a:pPr marL="0" marR="0" lvl="0" indent="0" algn="l" rtl="0">
              <a:spcBef>
                <a:spcPts val="0"/>
              </a:spcBef>
              <a:spcAft>
                <a:spcPts val="0"/>
              </a:spcAft>
              <a:buNone/>
            </a:pPr>
            <a:endParaRPr sz="1900" b="1">
              <a:solidFill>
                <a:schemeClr val="dk1"/>
              </a:solidFill>
              <a:latin typeface="Balthazar"/>
              <a:ea typeface="Balthazar"/>
              <a:cs typeface="Balthazar"/>
              <a:sym typeface="Balthazar"/>
            </a:endParaRPr>
          </a:p>
          <a:p>
            <a:pPr marL="0" marR="0" lvl="0" indent="0" algn="l" rtl="0">
              <a:spcBef>
                <a:spcPts val="0"/>
              </a:spcBef>
              <a:spcAft>
                <a:spcPts val="0"/>
              </a:spcAft>
              <a:buSzPct val="25000"/>
              <a:buNone/>
            </a:pPr>
            <a:r>
              <a:rPr lang="en" sz="1900" b="1">
                <a:solidFill>
                  <a:srgbClr val="FF00FF"/>
                </a:solidFill>
                <a:latin typeface="Balthazar"/>
                <a:ea typeface="Balthazar"/>
                <a:cs typeface="Balthazar"/>
                <a:sym typeface="Balthazar"/>
              </a:rPr>
              <a:t>South Central L.A. –</a:t>
            </a:r>
          </a:p>
          <a:p>
            <a:pPr marL="0" marR="0" lvl="0" indent="0" algn="l" rtl="0">
              <a:spcBef>
                <a:spcPts val="0"/>
              </a:spcBef>
              <a:spcAft>
                <a:spcPts val="0"/>
              </a:spcAft>
              <a:buSzPct val="25000"/>
              <a:buNone/>
            </a:pPr>
            <a:r>
              <a:rPr lang="en" sz="1900" b="1">
                <a:solidFill>
                  <a:srgbClr val="8AB900"/>
                </a:solidFill>
                <a:latin typeface="Balthazar"/>
                <a:ea typeface="Balthazar"/>
                <a:cs typeface="Balthazar"/>
                <a:sym typeface="Balthazar"/>
              </a:rPr>
              <a:t>$34,069</a:t>
            </a:r>
          </a:p>
        </p:txBody>
      </p:sp>
      <p:sp>
        <p:nvSpPr>
          <p:cNvPr id="630" name="Shape 630"/>
          <p:cNvSpPr/>
          <p:nvPr/>
        </p:nvSpPr>
        <p:spPr>
          <a:xfrm>
            <a:off x="2393950" y="3927872"/>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31" name="Shape 631"/>
          <p:cNvSpPr txBox="1"/>
          <p:nvPr/>
        </p:nvSpPr>
        <p:spPr>
          <a:xfrm>
            <a:off x="4114800" y="1906191"/>
            <a:ext cx="838199" cy="32265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200" b="1">
                <a:solidFill>
                  <a:srgbClr val="00FF00"/>
                </a:solidFill>
                <a:latin typeface="Arial"/>
                <a:ea typeface="Arial"/>
                <a:cs typeface="Arial"/>
                <a:sym typeface="Arial"/>
              </a:rPr>
              <a:t>93%</a:t>
            </a:r>
          </a:p>
        </p:txBody>
      </p:sp>
      <p:sp>
        <p:nvSpPr>
          <p:cNvPr id="632" name="Shape 632"/>
          <p:cNvSpPr txBox="1"/>
          <p:nvPr/>
        </p:nvSpPr>
        <p:spPr>
          <a:xfrm>
            <a:off x="4495800" y="2800350"/>
            <a:ext cx="1066799" cy="4155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3000" b="1">
                <a:solidFill>
                  <a:srgbClr val="FF0000"/>
                </a:solidFill>
                <a:latin typeface="Arial"/>
                <a:ea typeface="Arial"/>
                <a:cs typeface="Arial"/>
                <a:sym typeface="Arial"/>
              </a:rPr>
              <a:t>39%</a:t>
            </a:r>
          </a:p>
        </p:txBody>
      </p:sp>
      <p:sp>
        <p:nvSpPr>
          <p:cNvPr id="633" name="Shape 633"/>
          <p:cNvSpPr txBox="1"/>
          <p:nvPr/>
        </p:nvSpPr>
        <p:spPr>
          <a:xfrm>
            <a:off x="5638800" y="2400300"/>
            <a:ext cx="838199" cy="32265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200" b="1">
                <a:solidFill>
                  <a:srgbClr val="00FF00"/>
                </a:solidFill>
                <a:latin typeface="Arial"/>
                <a:ea typeface="Arial"/>
                <a:cs typeface="Arial"/>
                <a:sym typeface="Arial"/>
              </a:rPr>
              <a:t>65%</a:t>
            </a:r>
          </a:p>
        </p:txBody>
      </p:sp>
      <p:sp>
        <p:nvSpPr>
          <p:cNvPr id="634" name="Shape 634"/>
          <p:cNvSpPr txBox="1"/>
          <p:nvPr/>
        </p:nvSpPr>
        <p:spPr>
          <a:xfrm>
            <a:off x="6019800" y="3127772"/>
            <a:ext cx="1066799" cy="41552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3000" b="1">
                <a:solidFill>
                  <a:srgbClr val="FF0000"/>
                </a:solidFill>
                <a:latin typeface="Arial"/>
                <a:ea typeface="Arial"/>
                <a:cs typeface="Arial"/>
                <a:sym typeface="Arial"/>
              </a:rPr>
              <a:t>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228600" y="205978"/>
            <a:ext cx="84582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600" b="0" i="0" u="none" strike="noStrike" cap="none">
                <a:solidFill>
                  <a:schemeClr val="dk1"/>
                </a:solidFill>
                <a:latin typeface="Calibri"/>
                <a:ea typeface="Calibri"/>
                <a:cs typeface="Calibri"/>
                <a:sym typeface="Calibri"/>
              </a:rPr>
              <a:t>How do we increase students’ engagement?</a:t>
            </a:r>
          </a:p>
        </p:txBody>
      </p:sp>
      <p:sp>
        <p:nvSpPr>
          <p:cNvPr id="221" name="Shape 22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5</a:t>
            </a:fld>
            <a:endParaRPr lang="en" sz="1200">
              <a:solidFill>
                <a:srgbClr val="888888"/>
              </a:solidFill>
              <a:latin typeface="Arial"/>
              <a:ea typeface="Arial"/>
              <a:cs typeface="Arial"/>
              <a:sym typeface="Arial"/>
            </a:endParaRPr>
          </a:p>
        </p:txBody>
      </p:sp>
      <p:pic>
        <p:nvPicPr>
          <p:cNvPr id="222" name="Shape 222" descr="imgres.jpeg"/>
          <p:cNvPicPr preferRelativeResize="0"/>
          <p:nvPr/>
        </p:nvPicPr>
        <p:blipFill rotWithShape="1">
          <a:blip r:embed="rId3">
            <a:alphaModFix/>
          </a:blip>
          <a:srcRect/>
          <a:stretch/>
        </p:blipFill>
        <p:spPr>
          <a:xfrm>
            <a:off x="5181600" y="4343400"/>
            <a:ext cx="2946399" cy="666750"/>
          </a:xfrm>
          <a:prstGeom prst="rect">
            <a:avLst/>
          </a:prstGeom>
          <a:noFill/>
          <a:ln>
            <a:noFill/>
          </a:ln>
        </p:spPr>
      </p:pic>
      <p:pic>
        <p:nvPicPr>
          <p:cNvPr id="223" name="Shape 223" descr="AYV1.jpg"/>
          <p:cNvPicPr preferRelativeResize="0">
            <a:picLocks noGrp="1"/>
          </p:cNvPicPr>
          <p:nvPr>
            <p:ph type="body" idx="1"/>
          </p:nvPr>
        </p:nvPicPr>
        <p:blipFill rotWithShape="1">
          <a:blip r:embed="rId4">
            <a:alphaModFix/>
          </a:blip>
          <a:srcRect t="13335" b="13336"/>
          <a:stretch/>
        </p:blipFill>
        <p:spPr>
          <a:xfrm>
            <a:off x="457200" y="1200150"/>
            <a:ext cx="8229600" cy="339447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dt" idx="10"/>
          </p:nvPr>
        </p:nvSpPr>
        <p:spPr>
          <a:xfrm>
            <a:off x="457200" y="4767262"/>
            <a:ext cx="2133599" cy="27384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sz="1200">
              <a:solidFill>
                <a:srgbClr val="888888"/>
              </a:solidFill>
              <a:latin typeface="Arial"/>
              <a:ea typeface="Arial"/>
              <a:cs typeface="Arial"/>
              <a:sym typeface="Arial"/>
            </a:endParaRPr>
          </a:p>
        </p:txBody>
      </p:sp>
      <p:sp>
        <p:nvSpPr>
          <p:cNvPr id="640" name="Shape 640"/>
          <p:cNvSpPr txBox="1"/>
          <p:nvPr/>
        </p:nvSpPr>
        <p:spPr>
          <a:xfrm>
            <a:off x="4648200" y="3486150"/>
            <a:ext cx="4003675" cy="7096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800" b="1">
                <a:solidFill>
                  <a:schemeClr val="dk1"/>
                </a:solidFill>
                <a:latin typeface="Arial"/>
                <a:ea typeface="Arial"/>
                <a:cs typeface="Arial"/>
                <a:sym typeface="Arial"/>
              </a:rPr>
              <a:t>Radical Truth-Telling</a:t>
            </a:r>
          </a:p>
          <a:p>
            <a:pPr marL="0" marR="0" lvl="0" indent="0" algn="l" rtl="0">
              <a:spcBef>
                <a:spcPts val="0"/>
              </a:spcBef>
              <a:spcAft>
                <a:spcPts val="0"/>
              </a:spcAft>
              <a:buClr>
                <a:schemeClr val="dk1"/>
              </a:buClr>
              <a:buFont typeface="Arial"/>
              <a:buNone/>
            </a:pPr>
            <a:endParaRPr sz="2800" b="1">
              <a:solidFill>
                <a:schemeClr val="dk1"/>
              </a:solidFill>
              <a:latin typeface="Arial"/>
              <a:ea typeface="Arial"/>
              <a:cs typeface="Arial"/>
              <a:sym typeface="Arial"/>
            </a:endParaRPr>
          </a:p>
        </p:txBody>
      </p:sp>
      <p:sp>
        <p:nvSpPr>
          <p:cNvPr id="641" name="Shape 641"/>
          <p:cNvSpPr txBox="1">
            <a:spLocks noGrp="1"/>
          </p:cNvSpPr>
          <p:nvPr>
            <p:ph type="title"/>
          </p:nvPr>
        </p:nvSpPr>
        <p:spPr>
          <a:xfrm>
            <a:off x="3200400" y="285750"/>
            <a:ext cx="2438399" cy="9143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Demands</a:t>
            </a:r>
          </a:p>
        </p:txBody>
      </p:sp>
      <p:sp>
        <p:nvSpPr>
          <p:cNvPr id="642" name="Shape 642" descr="IMG_0539"/>
          <p:cNvSpPr/>
          <p:nvPr/>
        </p:nvSpPr>
        <p:spPr>
          <a:xfrm>
            <a:off x="5943600" y="628650"/>
            <a:ext cx="2593975" cy="268604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43" name="Shape 643"/>
          <p:cNvSpPr/>
          <p:nvPr/>
        </p:nvSpPr>
        <p:spPr>
          <a:xfrm>
            <a:off x="762000" y="1943100"/>
            <a:ext cx="2759075" cy="251459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44" name="Shape 644"/>
          <p:cNvSpPr/>
          <p:nvPr/>
        </p:nvSpPr>
        <p:spPr>
          <a:xfrm>
            <a:off x="746125" y="1371600"/>
            <a:ext cx="4206874" cy="38933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800" b="1">
                <a:solidFill>
                  <a:schemeClr val="dk1"/>
                </a:solidFill>
                <a:latin typeface="Arial"/>
                <a:ea typeface="Arial"/>
                <a:cs typeface="Arial"/>
                <a:sym typeface="Arial"/>
              </a:rPr>
              <a:t>Step Into Our Shoes</a:t>
            </a:r>
          </a:p>
        </p:txBody>
      </p:sp>
      <p:sp>
        <p:nvSpPr>
          <p:cNvPr id="645" name="Shape 645"/>
          <p:cNvSpPr/>
          <p:nvPr/>
        </p:nvSpPr>
        <p:spPr>
          <a:xfrm>
            <a:off x="3800475" y="3164681"/>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646" name="Shape 646"/>
          <p:cNvPicPr preferRelativeResize="0"/>
          <p:nvPr/>
        </p:nvPicPr>
        <p:blipFill rotWithShape="1">
          <a:blip r:embed="rId3">
            <a:alphaModFix/>
          </a:blip>
          <a:srcRect/>
          <a:stretch/>
        </p:blipFill>
        <p:spPr>
          <a:xfrm>
            <a:off x="762000" y="1943100"/>
            <a:ext cx="2759075" cy="2514599"/>
          </a:xfrm>
          <a:prstGeom prst="rect">
            <a:avLst/>
          </a:prstGeom>
          <a:noFill/>
          <a:ln>
            <a:noFill/>
          </a:ln>
        </p:spPr>
      </p:pic>
      <p:pic>
        <p:nvPicPr>
          <p:cNvPr id="647" name="Shape 647" descr="IMG_0539"/>
          <p:cNvPicPr preferRelativeResize="0"/>
          <p:nvPr/>
        </p:nvPicPr>
        <p:blipFill rotWithShape="1">
          <a:blip r:embed="rId4">
            <a:alphaModFix/>
          </a:blip>
          <a:srcRect l="12613" t="14864" r="11712" b="6756"/>
          <a:stretch/>
        </p:blipFill>
        <p:spPr>
          <a:xfrm>
            <a:off x="5791200" y="628650"/>
            <a:ext cx="2593975" cy="2686049"/>
          </a:xfrm>
          <a:prstGeom prst="rect">
            <a:avLst/>
          </a:prstGeom>
          <a:noFill/>
          <a:ln>
            <a:noFill/>
          </a:ln>
        </p:spPr>
      </p:pic>
      <p:pic>
        <p:nvPicPr>
          <p:cNvPr id="648" name="Shape 648" descr="imgres.jpeg"/>
          <p:cNvPicPr preferRelativeResize="0"/>
          <p:nvPr/>
        </p:nvPicPr>
        <p:blipFill rotWithShape="1">
          <a:blip r:embed="rId5">
            <a:alphaModFix/>
          </a:blip>
          <a:srcRect/>
          <a:stretch/>
        </p:blipFill>
        <p:spPr>
          <a:xfrm>
            <a:off x="4800600" y="4343400"/>
            <a:ext cx="2946399" cy="6667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dt" idx="10"/>
          </p:nvPr>
        </p:nvSpPr>
        <p:spPr>
          <a:xfrm>
            <a:off x="457200" y="4767262"/>
            <a:ext cx="2133599" cy="27384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sz="1200">
              <a:solidFill>
                <a:srgbClr val="888888"/>
              </a:solidFill>
              <a:latin typeface="Arial"/>
              <a:ea typeface="Arial"/>
              <a:cs typeface="Arial"/>
              <a:sym typeface="Arial"/>
            </a:endParaRPr>
          </a:p>
        </p:txBody>
      </p:sp>
      <p:sp>
        <p:nvSpPr>
          <p:cNvPr id="654" name="Shape 65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Action Plan for Families</a:t>
            </a:r>
          </a:p>
        </p:txBody>
      </p:sp>
      <p:sp>
        <p:nvSpPr>
          <p:cNvPr id="655" name="Shape 655"/>
          <p:cNvSpPr txBox="1"/>
          <p:nvPr/>
        </p:nvSpPr>
        <p:spPr>
          <a:xfrm>
            <a:off x="685800" y="1257300"/>
            <a:ext cx="3733800" cy="171211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400" b="1">
                <a:solidFill>
                  <a:schemeClr val="dk1"/>
                </a:solidFill>
                <a:latin typeface="Arial"/>
                <a:ea typeface="Arial"/>
                <a:cs typeface="Arial"/>
                <a:sym typeface="Arial"/>
              </a:rPr>
              <a:t>Students:</a:t>
            </a:r>
            <a:r>
              <a:rPr lang="en" sz="2400">
                <a:solidFill>
                  <a:schemeClr val="dk1"/>
                </a:solidFill>
                <a:latin typeface="Arial"/>
                <a:ea typeface="Arial"/>
                <a:cs typeface="Arial"/>
                <a:sym typeface="Arial"/>
              </a:rPr>
              <a:t> Learn about your school-site council (become a student representative and share the information you learn with others)</a:t>
            </a:r>
          </a:p>
        </p:txBody>
      </p:sp>
      <p:sp>
        <p:nvSpPr>
          <p:cNvPr id="656" name="Shape 656"/>
          <p:cNvSpPr txBox="1"/>
          <p:nvPr/>
        </p:nvSpPr>
        <p:spPr>
          <a:xfrm>
            <a:off x="4648200" y="2743200"/>
            <a:ext cx="4114800" cy="173124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400" b="1">
                <a:solidFill>
                  <a:schemeClr val="dk1"/>
                </a:solidFill>
                <a:latin typeface="Arial"/>
                <a:ea typeface="Arial"/>
                <a:cs typeface="Arial"/>
                <a:sym typeface="Arial"/>
              </a:rPr>
              <a:t>Parents:</a:t>
            </a:r>
            <a:r>
              <a:rPr lang="en" sz="2400">
                <a:solidFill>
                  <a:schemeClr val="dk1"/>
                </a:solidFill>
                <a:latin typeface="Arial"/>
                <a:ea typeface="Arial"/>
                <a:cs typeface="Arial"/>
                <a:sym typeface="Arial"/>
              </a:rPr>
              <a:t> Educate yourself about the platforms of politicians running for office in 2010 (VOTE or encourage others to exercise their right to vote)</a:t>
            </a:r>
          </a:p>
        </p:txBody>
      </p:sp>
      <p:pic>
        <p:nvPicPr>
          <p:cNvPr id="657" name="Shape 657" descr="IMG_0355"/>
          <p:cNvPicPr preferRelativeResize="0"/>
          <p:nvPr/>
        </p:nvPicPr>
        <p:blipFill rotWithShape="1">
          <a:blip r:embed="rId3">
            <a:alphaModFix/>
          </a:blip>
          <a:srcRect/>
          <a:stretch/>
        </p:blipFill>
        <p:spPr>
          <a:xfrm>
            <a:off x="5105400" y="1085850"/>
            <a:ext cx="2895600" cy="1628775"/>
          </a:xfrm>
          <a:prstGeom prst="rect">
            <a:avLst/>
          </a:prstGeom>
          <a:noFill/>
          <a:ln>
            <a:noFill/>
          </a:ln>
        </p:spPr>
      </p:pic>
      <p:pic>
        <p:nvPicPr>
          <p:cNvPr id="658" name="Shape 658" descr="IMG_0352"/>
          <p:cNvPicPr preferRelativeResize="0"/>
          <p:nvPr/>
        </p:nvPicPr>
        <p:blipFill rotWithShape="1">
          <a:blip r:embed="rId4">
            <a:alphaModFix/>
          </a:blip>
          <a:srcRect/>
          <a:stretch/>
        </p:blipFill>
        <p:spPr>
          <a:xfrm>
            <a:off x="990600" y="3086100"/>
            <a:ext cx="3048000" cy="1714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dt" idx="10"/>
          </p:nvPr>
        </p:nvSpPr>
        <p:spPr>
          <a:xfrm>
            <a:off x="457200" y="4767262"/>
            <a:ext cx="2133599" cy="27384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sz="1200">
              <a:solidFill>
                <a:srgbClr val="888888"/>
              </a:solidFill>
              <a:latin typeface="Arial"/>
              <a:ea typeface="Arial"/>
              <a:cs typeface="Arial"/>
              <a:sym typeface="Arial"/>
            </a:endParaRPr>
          </a:p>
        </p:txBody>
      </p:sp>
      <p:sp>
        <p:nvSpPr>
          <p:cNvPr id="664" name="Shape 66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Action Plan for Community Leaders</a:t>
            </a:r>
          </a:p>
        </p:txBody>
      </p:sp>
      <p:sp>
        <p:nvSpPr>
          <p:cNvPr id="665" name="Shape 665"/>
          <p:cNvSpPr txBox="1"/>
          <p:nvPr/>
        </p:nvSpPr>
        <p:spPr>
          <a:xfrm>
            <a:off x="762000" y="3086100"/>
            <a:ext cx="3733800" cy="14382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400" b="1">
                <a:solidFill>
                  <a:schemeClr val="dk1"/>
                </a:solidFill>
                <a:latin typeface="Arial"/>
                <a:ea typeface="Arial"/>
                <a:cs typeface="Arial"/>
                <a:sym typeface="Arial"/>
              </a:rPr>
              <a:t>Teachers:</a:t>
            </a:r>
            <a:r>
              <a:rPr lang="en" sz="2400">
                <a:solidFill>
                  <a:schemeClr val="dk1"/>
                </a:solidFill>
                <a:latin typeface="Arial"/>
                <a:ea typeface="Arial"/>
                <a:cs typeface="Arial"/>
                <a:sym typeface="Arial"/>
              </a:rPr>
              <a:t> Create lessons that connect your subject to the economic crisis (organize student focus groups)</a:t>
            </a:r>
          </a:p>
        </p:txBody>
      </p:sp>
      <p:sp>
        <p:nvSpPr>
          <p:cNvPr id="666" name="Shape 666"/>
          <p:cNvSpPr txBox="1"/>
          <p:nvPr/>
        </p:nvSpPr>
        <p:spPr>
          <a:xfrm>
            <a:off x="4724400" y="1200150"/>
            <a:ext cx="3886200" cy="19859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400" b="1">
                <a:solidFill>
                  <a:schemeClr val="dk1"/>
                </a:solidFill>
                <a:latin typeface="Arial"/>
                <a:ea typeface="Arial"/>
                <a:cs typeface="Arial"/>
                <a:sym typeface="Arial"/>
              </a:rPr>
              <a:t>Policy-makers</a:t>
            </a:r>
            <a:r>
              <a:rPr lang="en" sz="2400">
                <a:solidFill>
                  <a:schemeClr val="dk1"/>
                </a:solidFill>
                <a:latin typeface="Arial"/>
                <a:ea typeface="Arial"/>
                <a:cs typeface="Arial"/>
                <a:sym typeface="Arial"/>
              </a:rPr>
              <a:t>: Streamline communication between school district and city officials to develop a comprehensive plan to help homeless youth and families.</a:t>
            </a:r>
          </a:p>
        </p:txBody>
      </p:sp>
      <p:pic>
        <p:nvPicPr>
          <p:cNvPr id="667" name="Shape 667" descr="IMG_0340"/>
          <p:cNvPicPr preferRelativeResize="0"/>
          <p:nvPr/>
        </p:nvPicPr>
        <p:blipFill rotWithShape="1">
          <a:blip r:embed="rId3">
            <a:alphaModFix/>
          </a:blip>
          <a:srcRect/>
          <a:stretch/>
        </p:blipFill>
        <p:spPr>
          <a:xfrm>
            <a:off x="4876800" y="3257550"/>
            <a:ext cx="3048000" cy="1714500"/>
          </a:xfrm>
          <a:prstGeom prst="rect">
            <a:avLst/>
          </a:prstGeom>
          <a:noFill/>
          <a:ln>
            <a:noFill/>
          </a:ln>
        </p:spPr>
      </p:pic>
      <p:pic>
        <p:nvPicPr>
          <p:cNvPr id="668" name="Shape 668" descr="IMG_0814"/>
          <p:cNvPicPr preferRelativeResize="0"/>
          <p:nvPr/>
        </p:nvPicPr>
        <p:blipFill rotWithShape="1">
          <a:blip r:embed="rId4">
            <a:alphaModFix/>
          </a:blip>
          <a:srcRect/>
          <a:stretch/>
        </p:blipFill>
        <p:spPr>
          <a:xfrm>
            <a:off x="1143000" y="1200150"/>
            <a:ext cx="3105150" cy="174664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Shape 67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674" name="Shape 674"/>
          <p:cNvPicPr preferRelativeResize="0">
            <a:picLocks noGrp="1"/>
          </p:cNvPicPr>
          <p:nvPr>
            <p:ph type="body" idx="1"/>
          </p:nvPr>
        </p:nvPicPr>
        <p:blipFill rotWithShape="1">
          <a:blip r:embed="rId3">
            <a:alphaModFix/>
          </a:blip>
          <a:srcRect t="11209" b="11209"/>
          <a:stretch/>
        </p:blipFill>
        <p:spPr>
          <a:xfrm>
            <a:off x="914400" y="342900"/>
            <a:ext cx="3566159" cy="4000500"/>
          </a:xfrm>
          <a:prstGeom prst="rect">
            <a:avLst/>
          </a:prstGeom>
          <a:noFill/>
          <a:ln>
            <a:noFill/>
          </a:ln>
        </p:spPr>
      </p:pic>
      <p:sp>
        <p:nvSpPr>
          <p:cNvPr id="675" name="Shape 675"/>
          <p:cNvSpPr txBox="1">
            <a:spLocks noGrp="1"/>
          </p:cNvSpPr>
          <p:nvPr>
            <p:ph type="body" idx="2"/>
          </p:nvPr>
        </p:nvSpPr>
        <p:spPr>
          <a:xfrm>
            <a:off x="4648200" y="2285999"/>
            <a:ext cx="3566159" cy="211455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99166"/>
              <a:buFont typeface="Arial"/>
              <a:buChar char="•"/>
            </a:pPr>
            <a:r>
              <a:rPr lang="en" sz="2380" b="0" i="0" u="none" strike="noStrike" cap="none">
                <a:solidFill>
                  <a:schemeClr val="dk1"/>
                </a:solidFill>
                <a:latin typeface="Calibri"/>
                <a:ea typeface="Calibri"/>
                <a:cs typeface="Calibri"/>
                <a:sym typeface="Calibri"/>
              </a:rPr>
              <a:t>Having a positive rather than deficit model</a:t>
            </a:r>
          </a:p>
          <a:p>
            <a:pPr marL="342900" marR="0" lvl="0" indent="-342900" algn="l" rtl="0">
              <a:lnSpc>
                <a:spcPct val="80000"/>
              </a:lnSpc>
              <a:spcBef>
                <a:spcPts val="476"/>
              </a:spcBef>
              <a:spcAft>
                <a:spcPts val="0"/>
              </a:spcAft>
              <a:buClr>
                <a:schemeClr val="dk1"/>
              </a:buClr>
              <a:buSzPct val="99166"/>
              <a:buFont typeface="Arial"/>
              <a:buChar char="•"/>
            </a:pPr>
            <a:r>
              <a:rPr lang="en" sz="2380" b="0" i="0" u="none" strike="noStrike" cap="none">
                <a:solidFill>
                  <a:schemeClr val="dk1"/>
                </a:solidFill>
                <a:latin typeface="Calibri"/>
                <a:ea typeface="Calibri"/>
                <a:cs typeface="Calibri"/>
                <a:sym typeface="Calibri"/>
              </a:rPr>
              <a:t>Meaningful engagement in the math classroom</a:t>
            </a:r>
          </a:p>
          <a:p>
            <a:pPr marL="342900" marR="0" lvl="0" indent="-342900" algn="l" rtl="0">
              <a:lnSpc>
                <a:spcPct val="80000"/>
              </a:lnSpc>
              <a:spcBef>
                <a:spcPts val="476"/>
              </a:spcBef>
              <a:spcAft>
                <a:spcPts val="0"/>
              </a:spcAft>
              <a:buClr>
                <a:schemeClr val="dk1"/>
              </a:buClr>
              <a:buSzPct val="99166"/>
              <a:buFont typeface="Arial"/>
              <a:buChar char="•"/>
            </a:pPr>
            <a:r>
              <a:rPr lang="en" sz="2380" b="0" i="0" u="none" strike="noStrike" cap="none">
                <a:solidFill>
                  <a:schemeClr val="dk1"/>
                </a:solidFill>
                <a:latin typeface="Calibri"/>
                <a:ea typeface="Calibri"/>
                <a:cs typeface="Calibri"/>
                <a:sym typeface="Calibri"/>
              </a:rPr>
              <a:t>Connecting math to community engagement</a:t>
            </a:r>
          </a:p>
          <a:p>
            <a:pPr marL="342900" marR="0" lvl="0" indent="-342900" algn="l" rtl="0">
              <a:lnSpc>
                <a:spcPct val="80000"/>
              </a:lnSpc>
              <a:spcBef>
                <a:spcPts val="476"/>
              </a:spcBef>
              <a:buClr>
                <a:schemeClr val="dk1"/>
              </a:buClr>
              <a:buSzPct val="99166"/>
              <a:buFont typeface="Arial"/>
              <a:buChar char="•"/>
            </a:pPr>
            <a:r>
              <a:rPr lang="en" sz="2380" b="0" i="0" u="none" strike="noStrike" cap="none">
                <a:solidFill>
                  <a:schemeClr val="dk1"/>
                </a:solidFill>
                <a:latin typeface="Calibri"/>
                <a:ea typeface="Calibri"/>
                <a:cs typeface="Calibri"/>
                <a:sym typeface="Calibri"/>
              </a:rPr>
              <a:t>Collaborative inquiry with teachers</a:t>
            </a:r>
          </a:p>
        </p:txBody>
      </p:sp>
      <p:sp>
        <p:nvSpPr>
          <p:cNvPr id="676" name="Shape 67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53</a:t>
            </a:fld>
            <a:endParaRPr lang="en" sz="1200">
              <a:solidFill>
                <a:srgbClr val="888888"/>
              </a:solidFill>
              <a:latin typeface="Arial"/>
              <a:ea typeface="Arial"/>
              <a:cs typeface="Arial"/>
              <a:sym typeface="Arial"/>
            </a:endParaRPr>
          </a:p>
        </p:txBody>
      </p:sp>
      <p:pic>
        <p:nvPicPr>
          <p:cNvPr id="677" name="Shape 677"/>
          <p:cNvPicPr preferRelativeResize="0"/>
          <p:nvPr/>
        </p:nvPicPr>
        <p:blipFill rotWithShape="1">
          <a:blip r:embed="rId4">
            <a:alphaModFix/>
          </a:blip>
          <a:srcRect/>
          <a:stretch/>
        </p:blipFill>
        <p:spPr>
          <a:xfrm>
            <a:off x="4495800" y="457200"/>
            <a:ext cx="3174999" cy="16954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152400" y="114300"/>
            <a:ext cx="87630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Garamond"/>
              <a:buNone/>
            </a:pPr>
            <a:r>
              <a:rPr lang="en" sz="3959" b="0" i="0" u="none" strike="noStrike" cap="none">
                <a:solidFill>
                  <a:schemeClr val="dk1"/>
                </a:solidFill>
                <a:latin typeface="Garamond"/>
                <a:ea typeface="Garamond"/>
                <a:cs typeface="Garamond"/>
                <a:sym typeface="Garamond"/>
              </a:rPr>
              <a:t>Critical Quantitative Research</a:t>
            </a:r>
            <a:br>
              <a:rPr lang="en" sz="3959" b="0" i="0" u="none" strike="noStrike" cap="none">
                <a:solidFill>
                  <a:schemeClr val="dk1"/>
                </a:solidFill>
                <a:latin typeface="Garamond"/>
                <a:ea typeface="Garamond"/>
                <a:cs typeface="Garamond"/>
                <a:sym typeface="Garamond"/>
              </a:rPr>
            </a:br>
            <a:r>
              <a:rPr lang="en" sz="2880" b="0" i="0" u="none" strike="noStrike" cap="none">
                <a:solidFill>
                  <a:schemeClr val="dk1"/>
                </a:solidFill>
                <a:latin typeface="Garamond"/>
                <a:ea typeface="Garamond"/>
                <a:cs typeface="Garamond"/>
                <a:sym typeface="Garamond"/>
              </a:rPr>
              <a:t>Improving Mathematical Reasoning through Social Action</a:t>
            </a:r>
          </a:p>
        </p:txBody>
      </p:sp>
      <p:sp>
        <p:nvSpPr>
          <p:cNvPr id="684" name="Shape 684"/>
          <p:cNvSpPr txBox="1">
            <a:spLocks noGrp="1"/>
          </p:cNvSpPr>
          <p:nvPr>
            <p:ph type="body" idx="1"/>
          </p:nvPr>
        </p:nvSpPr>
        <p:spPr>
          <a:xfrm>
            <a:off x="0" y="971550"/>
            <a:ext cx="8153399" cy="38862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 sz="3200" b="0" i="0" u="none" strike="noStrike" cap="none">
                <a:solidFill>
                  <a:schemeClr val="dk1"/>
                </a:solidFill>
                <a:latin typeface="Helvetica Neue"/>
                <a:ea typeface="Helvetica Neue"/>
                <a:cs typeface="Helvetica Neue"/>
                <a:sym typeface="Helvetica Neue"/>
              </a:rPr>
              <a:t>Quantitative Data:</a:t>
            </a:r>
          </a:p>
          <a:p>
            <a:pPr marL="742950" marR="0" lvl="1" indent="-285750" algn="l" rtl="0">
              <a:spcBef>
                <a:spcPts val="560"/>
              </a:spcBef>
              <a:spcAft>
                <a:spcPts val="0"/>
              </a:spcAft>
              <a:buClr>
                <a:schemeClr val="dk1"/>
              </a:buClr>
              <a:buSzPct val="100000"/>
              <a:buFont typeface="Noto Sans Symbols"/>
              <a:buChar char="❖"/>
            </a:pPr>
            <a:r>
              <a:rPr lang="en" sz="2800" b="0" i="0" u="none" strike="noStrike" cap="none">
                <a:solidFill>
                  <a:schemeClr val="dk1"/>
                </a:solidFill>
                <a:latin typeface="Helvetica Neue"/>
                <a:ea typeface="Helvetica Neue"/>
                <a:cs typeface="Helvetica Neue"/>
                <a:sym typeface="Helvetica Neue"/>
              </a:rPr>
              <a:t>152 Crenshaw surveys ; 31 VIPS surveys</a:t>
            </a:r>
          </a:p>
          <a:p>
            <a:pPr marL="742950" marR="0" lvl="1" indent="-285750" algn="l" rtl="0">
              <a:spcBef>
                <a:spcPts val="560"/>
              </a:spcBef>
              <a:spcAft>
                <a:spcPts val="0"/>
              </a:spcAft>
              <a:buClr>
                <a:schemeClr val="dk1"/>
              </a:buClr>
              <a:buSzPct val="100000"/>
              <a:buFont typeface="Noto Sans Symbols"/>
              <a:buChar char="❖"/>
            </a:pPr>
            <a:r>
              <a:rPr lang="en" sz="2800" b="0" i="0" u="none" strike="noStrike" cap="none">
                <a:solidFill>
                  <a:schemeClr val="dk1"/>
                </a:solidFill>
                <a:latin typeface="Helvetica Neue"/>
                <a:ea typeface="Helvetica Neue"/>
                <a:cs typeface="Helvetica Neue"/>
                <a:sym typeface="Helvetica Neue"/>
              </a:rPr>
              <a:t>Drop out/ Push out rates</a:t>
            </a:r>
          </a:p>
          <a:p>
            <a:pPr marL="742950" marR="0" lvl="1" indent="-285750" algn="l" rtl="0">
              <a:spcBef>
                <a:spcPts val="560"/>
              </a:spcBef>
              <a:spcAft>
                <a:spcPts val="0"/>
              </a:spcAft>
              <a:buClr>
                <a:schemeClr val="dk1"/>
              </a:buClr>
              <a:buSzPct val="100000"/>
              <a:buFont typeface="Noto Sans Symbols"/>
              <a:buChar char="❖"/>
            </a:pPr>
            <a:r>
              <a:rPr lang="en" sz="2800" b="0" i="0" u="none" strike="noStrike" cap="none">
                <a:solidFill>
                  <a:schemeClr val="dk1"/>
                </a:solidFill>
                <a:latin typeface="Helvetica Neue"/>
                <a:ea typeface="Helvetica Neue"/>
                <a:cs typeface="Helvetica Neue"/>
                <a:sym typeface="Helvetica Neue"/>
              </a:rPr>
              <a:t>Grade distribution</a:t>
            </a:r>
          </a:p>
          <a:p>
            <a:pPr marL="742950" marR="0" lvl="1" indent="-285750" algn="l" rtl="0">
              <a:spcBef>
                <a:spcPts val="560"/>
              </a:spcBef>
              <a:spcAft>
                <a:spcPts val="0"/>
              </a:spcAft>
              <a:buClr>
                <a:schemeClr val="dk1"/>
              </a:buClr>
              <a:buSzPct val="100000"/>
              <a:buFont typeface="Noto Sans Symbols"/>
              <a:buChar char="❖"/>
            </a:pPr>
            <a:r>
              <a:rPr lang="en" sz="2800" b="0" i="0" u="none" strike="noStrike" cap="none">
                <a:solidFill>
                  <a:schemeClr val="dk1"/>
                </a:solidFill>
                <a:latin typeface="Helvetica Neue"/>
                <a:ea typeface="Helvetica Neue"/>
                <a:cs typeface="Helvetica Neue"/>
                <a:sym typeface="Helvetica Neue"/>
              </a:rPr>
              <a:t>Exam data -test scores</a:t>
            </a:r>
          </a:p>
          <a:p>
            <a:pPr marL="742950" marR="0" lvl="1" indent="-285750" algn="l" rtl="0">
              <a:spcBef>
                <a:spcPts val="560"/>
              </a:spcBef>
              <a:spcAft>
                <a:spcPts val="0"/>
              </a:spcAft>
              <a:buClr>
                <a:schemeClr val="dk1"/>
              </a:buClr>
              <a:buSzPct val="100000"/>
              <a:buFont typeface="Noto Sans Symbols"/>
              <a:buChar char="❖"/>
            </a:pPr>
            <a:r>
              <a:rPr lang="en" sz="2800" b="0" i="0" u="none" strike="noStrike" cap="none">
                <a:solidFill>
                  <a:schemeClr val="dk1"/>
                </a:solidFill>
                <a:latin typeface="Helvetica Neue"/>
                <a:ea typeface="Helvetica Neue"/>
                <a:cs typeface="Helvetica Neue"/>
                <a:sym typeface="Helvetica Neue"/>
              </a:rPr>
              <a:t>Staffing data</a:t>
            </a:r>
          </a:p>
          <a:p>
            <a:pPr marL="742950" marR="0" lvl="1" indent="-285750" algn="l" rtl="0">
              <a:spcBef>
                <a:spcPts val="560"/>
              </a:spcBef>
              <a:spcAft>
                <a:spcPts val="0"/>
              </a:spcAft>
              <a:buClr>
                <a:schemeClr val="dk1"/>
              </a:buClr>
              <a:buSzPct val="100000"/>
              <a:buFont typeface="Noto Sans Symbols"/>
              <a:buChar char="❖"/>
            </a:pPr>
            <a:r>
              <a:rPr lang="en" sz="2800" b="0" i="0" u="none" strike="noStrike" cap="none">
                <a:solidFill>
                  <a:schemeClr val="dk1"/>
                </a:solidFill>
                <a:latin typeface="Helvetica Neue"/>
                <a:ea typeface="Helvetica Neue"/>
                <a:cs typeface="Helvetica Neue"/>
                <a:sym typeface="Helvetica Neue"/>
              </a:rPr>
              <a:t>Student demographics</a:t>
            </a:r>
          </a:p>
          <a:p>
            <a:pPr marL="742950" marR="0" lvl="1" indent="-285750" algn="l" rtl="0">
              <a:spcBef>
                <a:spcPts val="560"/>
              </a:spcBef>
              <a:buClr>
                <a:schemeClr val="dk1"/>
              </a:buClr>
              <a:buSzPct val="100000"/>
              <a:buFont typeface="Noto Sans Symbols"/>
              <a:buNone/>
            </a:pPr>
            <a:endParaRPr sz="2800" b="0" i="0" u="none" strike="noStrike" cap="none">
              <a:solidFill>
                <a:schemeClr val="dk1"/>
              </a:solidFill>
              <a:latin typeface="Helvetica Neue"/>
              <a:ea typeface="Helvetica Neue"/>
              <a:cs typeface="Helvetica Neue"/>
              <a:sym typeface="Helvetica Neue"/>
            </a:endParaRPr>
          </a:p>
        </p:txBody>
      </p:sp>
      <p:sp>
        <p:nvSpPr>
          <p:cNvPr id="685" name="Shape 68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400">
                <a:solidFill>
                  <a:schemeClr val="dk1"/>
                </a:solidFill>
                <a:latin typeface="Helvetica Neue"/>
                <a:ea typeface="Helvetica Neue"/>
                <a:cs typeface="Helvetica Neue"/>
                <a:sym typeface="Helvetica Neue"/>
              </a:rPr>
              <a:t>ernestmorrell@gmail.com</a:t>
            </a:r>
          </a:p>
        </p:txBody>
      </p:sp>
      <p:sp>
        <p:nvSpPr>
          <p:cNvPr id="686" name="Shape 68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400">
                <a:solidFill>
                  <a:schemeClr val="dk1"/>
                </a:solidFill>
                <a:latin typeface="Helvetica Neue"/>
                <a:ea typeface="Helvetica Neue"/>
                <a:cs typeface="Helvetica Neue"/>
                <a:sym typeface="Helvetica Neue"/>
              </a:rPr>
              <a:t>54</a:t>
            </a:fld>
            <a:endParaRPr lang="en" sz="1400">
              <a:solidFill>
                <a:schemeClr val="dk1"/>
              </a:solidFill>
              <a:latin typeface="Helvetica Neue"/>
              <a:ea typeface="Helvetica Neue"/>
              <a:cs typeface="Helvetica Neue"/>
              <a:sym typeface="Helvetica Neue"/>
            </a:endParaRPr>
          </a:p>
        </p:txBody>
      </p:sp>
      <p:pic>
        <p:nvPicPr>
          <p:cNvPr id="687" name="Shape 687"/>
          <p:cNvPicPr preferRelativeResize="0"/>
          <p:nvPr/>
        </p:nvPicPr>
        <p:blipFill rotWithShape="1">
          <a:blip r:embed="rId3">
            <a:alphaModFix/>
          </a:blip>
          <a:srcRect/>
          <a:stretch/>
        </p:blipFill>
        <p:spPr>
          <a:xfrm>
            <a:off x="4724400" y="2286000"/>
            <a:ext cx="4419599" cy="2857499"/>
          </a:xfrm>
          <a:prstGeom prst="rect">
            <a:avLst/>
          </a:prstGeom>
          <a:noFill/>
          <a:ln>
            <a:noFill/>
          </a:ln>
        </p:spPr>
      </p:pic>
      <p:sp>
        <p:nvSpPr>
          <p:cNvPr id="688" name="Shape 688"/>
          <p:cNvSpPr txBox="1"/>
          <p:nvPr/>
        </p:nvSpPr>
        <p:spPr>
          <a:xfrm>
            <a:off x="381000" y="3886200"/>
            <a:ext cx="3886200"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89" name="Shape 689"/>
          <p:cNvSpPr/>
          <p:nvPr/>
        </p:nvSpPr>
        <p:spPr>
          <a:xfrm>
            <a:off x="838200" y="4114800"/>
            <a:ext cx="2827337" cy="38933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800">
                <a:solidFill>
                  <a:schemeClr val="dk1"/>
                </a:solidFill>
                <a:latin typeface="Garamond"/>
                <a:ea typeface="Garamond"/>
                <a:cs typeface="Garamond"/>
                <a:sym typeface="Garamond"/>
              </a:rPr>
              <a:t>Sources: CBEDS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title"/>
          </p:nvPr>
        </p:nvSpPr>
        <p:spPr>
          <a:xfrm>
            <a:off x="571500" y="514350"/>
            <a:ext cx="8001000" cy="685800"/>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Calibri"/>
              <a:buNone/>
            </a:pPr>
            <a:r>
              <a:rPr lang="en" sz="4400" b="0" i="0" u="none" strike="noStrike" cap="none">
                <a:solidFill>
                  <a:srgbClr val="0000FF"/>
                </a:solidFill>
                <a:latin typeface="Calibri"/>
                <a:ea typeface="Calibri"/>
                <a:cs typeface="Calibri"/>
                <a:sym typeface="Calibri"/>
              </a:rPr>
              <a:t>South Central L.A. High Schools</a:t>
            </a:r>
          </a:p>
        </p:txBody>
      </p:sp>
      <p:pic>
        <p:nvPicPr>
          <p:cNvPr id="696" name="Shape 696"/>
          <p:cNvPicPr preferRelativeResize="0"/>
          <p:nvPr/>
        </p:nvPicPr>
        <p:blipFill rotWithShape="1">
          <a:blip r:embed="rId3">
            <a:alphaModFix/>
          </a:blip>
          <a:srcRect/>
          <a:stretch/>
        </p:blipFill>
        <p:spPr>
          <a:xfrm>
            <a:off x="0" y="1600200"/>
            <a:ext cx="8610599" cy="2971799"/>
          </a:xfrm>
          <a:prstGeom prst="rect">
            <a:avLst/>
          </a:prstGeom>
          <a:noFill/>
          <a:ln>
            <a:noFill/>
          </a:ln>
        </p:spPr>
      </p:pic>
      <p:sp>
        <p:nvSpPr>
          <p:cNvPr id="697" name="Shape 697"/>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98" name="Shape 69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55</a:t>
            </a:fld>
            <a:endParaRPr lang="en" sz="1200">
              <a:solidFill>
                <a:srgbClr val="888888"/>
              </a:solidFill>
              <a:latin typeface="Arial"/>
              <a:ea typeface="Arial"/>
              <a:cs typeface="Arial"/>
              <a:sym typeface="Arial"/>
            </a:endParaRPr>
          </a:p>
        </p:txBody>
      </p:sp>
      <p:sp>
        <p:nvSpPr>
          <p:cNvPr id="699" name="Shape 699"/>
          <p:cNvSpPr txBox="1"/>
          <p:nvPr/>
        </p:nvSpPr>
        <p:spPr>
          <a:xfrm>
            <a:off x="1981200" y="1543050"/>
            <a:ext cx="838199" cy="32265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200" b="1">
                <a:solidFill>
                  <a:srgbClr val="00FF00"/>
                </a:solidFill>
                <a:latin typeface="Arial"/>
                <a:ea typeface="Arial"/>
                <a:cs typeface="Arial"/>
                <a:sym typeface="Arial"/>
              </a:rPr>
              <a:t>66%</a:t>
            </a:r>
          </a:p>
        </p:txBody>
      </p:sp>
      <p:sp>
        <p:nvSpPr>
          <p:cNvPr id="700" name="Shape 700"/>
          <p:cNvSpPr txBox="1"/>
          <p:nvPr/>
        </p:nvSpPr>
        <p:spPr>
          <a:xfrm>
            <a:off x="2362200" y="2743200"/>
            <a:ext cx="838199" cy="32265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200" b="1">
                <a:solidFill>
                  <a:srgbClr val="00FF00"/>
                </a:solidFill>
                <a:latin typeface="Arial"/>
                <a:ea typeface="Arial"/>
                <a:cs typeface="Arial"/>
                <a:sym typeface="Arial"/>
              </a:rPr>
              <a:t>25%</a:t>
            </a:r>
          </a:p>
        </p:txBody>
      </p:sp>
      <p:sp>
        <p:nvSpPr>
          <p:cNvPr id="701" name="Shape 701"/>
          <p:cNvSpPr txBox="1"/>
          <p:nvPr/>
        </p:nvSpPr>
        <p:spPr>
          <a:xfrm>
            <a:off x="3276600" y="2286000"/>
            <a:ext cx="1143000" cy="4155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3000" b="1">
                <a:solidFill>
                  <a:srgbClr val="FF0000"/>
                </a:solidFill>
                <a:latin typeface="Arial"/>
                <a:ea typeface="Arial"/>
                <a:cs typeface="Arial"/>
                <a:sym typeface="Arial"/>
              </a:rPr>
              <a:t>38%</a:t>
            </a:r>
          </a:p>
        </p:txBody>
      </p:sp>
      <p:sp>
        <p:nvSpPr>
          <p:cNvPr id="702" name="Shape 702"/>
          <p:cNvSpPr txBox="1"/>
          <p:nvPr/>
        </p:nvSpPr>
        <p:spPr>
          <a:xfrm>
            <a:off x="3733800" y="2971800"/>
            <a:ext cx="1143000" cy="4155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3000" b="1">
                <a:solidFill>
                  <a:srgbClr val="FF0000"/>
                </a:solidFill>
                <a:latin typeface="Arial"/>
                <a:ea typeface="Arial"/>
                <a:cs typeface="Arial"/>
                <a:sym typeface="Arial"/>
              </a:rPr>
              <a:t>16%</a:t>
            </a:r>
          </a:p>
        </p:txBody>
      </p:sp>
      <p:sp>
        <p:nvSpPr>
          <p:cNvPr id="703" name="Shape 703"/>
          <p:cNvSpPr txBox="1"/>
          <p:nvPr/>
        </p:nvSpPr>
        <p:spPr>
          <a:xfrm>
            <a:off x="4800600" y="2743200"/>
            <a:ext cx="1143000" cy="4155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3000" b="1">
                <a:solidFill>
                  <a:srgbClr val="FF0000"/>
                </a:solidFill>
                <a:latin typeface="Arial"/>
                <a:ea typeface="Arial"/>
                <a:cs typeface="Arial"/>
                <a:sym typeface="Arial"/>
              </a:rPr>
              <a:t>22%</a:t>
            </a:r>
          </a:p>
        </p:txBody>
      </p:sp>
      <p:sp>
        <p:nvSpPr>
          <p:cNvPr id="704" name="Shape 704"/>
          <p:cNvSpPr txBox="1"/>
          <p:nvPr/>
        </p:nvSpPr>
        <p:spPr>
          <a:xfrm>
            <a:off x="5257800" y="3086100"/>
            <a:ext cx="1143000" cy="4155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3000" b="1">
                <a:solidFill>
                  <a:srgbClr val="FF0000"/>
                </a:solidFill>
                <a:latin typeface="Arial"/>
                <a:ea typeface="Arial"/>
                <a:cs typeface="Arial"/>
                <a:sym typeface="Arial"/>
              </a:rPr>
              <a:t>13%</a:t>
            </a:r>
          </a:p>
        </p:txBody>
      </p:sp>
      <p:sp>
        <p:nvSpPr>
          <p:cNvPr id="705" name="Shape 705"/>
          <p:cNvSpPr txBox="1"/>
          <p:nvPr/>
        </p:nvSpPr>
        <p:spPr>
          <a:xfrm>
            <a:off x="4800600" y="4508897"/>
            <a:ext cx="4267199" cy="634602"/>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 sz="1400">
                <a:solidFill>
                  <a:schemeClr val="dk1"/>
                </a:solidFill>
                <a:latin typeface="Balthazar"/>
                <a:ea typeface="Balthazar"/>
                <a:cs typeface="Balthazar"/>
                <a:sym typeface="Balthazar"/>
              </a:rPr>
              <a:t>California Educational Opportunity Report  </a:t>
            </a:r>
          </a:p>
          <a:p>
            <a:pPr marL="0" marR="0" lvl="0" indent="0" algn="r" rtl="0">
              <a:spcBef>
                <a:spcPts val="700"/>
              </a:spcBef>
              <a:spcAft>
                <a:spcPts val="0"/>
              </a:spcAft>
              <a:buSzPct val="25000"/>
              <a:buNone/>
            </a:pPr>
            <a:r>
              <a:rPr lang="en" sz="1400">
                <a:solidFill>
                  <a:schemeClr val="dk1"/>
                </a:solidFill>
                <a:latin typeface="Balthazar"/>
                <a:ea typeface="Balthazar"/>
                <a:cs typeface="Balthazar"/>
                <a:sym typeface="Balthazar"/>
              </a:rPr>
              <a:t>UCLA/IDEA 2007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Shape 711"/>
          <p:cNvSpPr txBox="1">
            <a:spLocks noGrp="1"/>
          </p:cNvSpPr>
          <p:nvPr>
            <p:ph type="title"/>
          </p:nvPr>
        </p:nvSpPr>
        <p:spPr>
          <a:xfrm>
            <a:off x="571500" y="514350"/>
            <a:ext cx="8001000" cy="685800"/>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Balthazar"/>
              <a:buNone/>
            </a:pPr>
            <a:r>
              <a:rPr lang="en" sz="2880" b="0" i="0" u="none" strike="noStrike" cap="none">
                <a:solidFill>
                  <a:srgbClr val="0000FF"/>
                </a:solidFill>
                <a:latin typeface="Balthazar"/>
                <a:ea typeface="Balthazar"/>
                <a:cs typeface="Balthazar"/>
                <a:sym typeface="Balthazar"/>
              </a:rPr>
              <a:t>I trust the government to help my community with the crisis.</a:t>
            </a:r>
          </a:p>
        </p:txBody>
      </p:sp>
      <p:pic>
        <p:nvPicPr>
          <p:cNvPr id="712" name="Shape 712"/>
          <p:cNvPicPr preferRelativeResize="0"/>
          <p:nvPr/>
        </p:nvPicPr>
        <p:blipFill rotWithShape="1">
          <a:blip r:embed="rId3">
            <a:alphaModFix/>
          </a:blip>
          <a:srcRect/>
          <a:stretch/>
        </p:blipFill>
        <p:spPr>
          <a:xfrm>
            <a:off x="152400" y="1953816"/>
            <a:ext cx="4419599" cy="1932383"/>
          </a:xfrm>
          <a:prstGeom prst="rect">
            <a:avLst/>
          </a:prstGeom>
          <a:noFill/>
          <a:ln>
            <a:noFill/>
          </a:ln>
        </p:spPr>
      </p:pic>
      <p:sp>
        <p:nvSpPr>
          <p:cNvPr id="713" name="Shape 713"/>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14" name="Shape 71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56</a:t>
            </a:fld>
            <a:endParaRPr lang="en" sz="1200">
              <a:solidFill>
                <a:srgbClr val="888888"/>
              </a:solidFill>
              <a:latin typeface="Arial"/>
              <a:ea typeface="Arial"/>
              <a:cs typeface="Arial"/>
              <a:sym typeface="Arial"/>
            </a:endParaRPr>
          </a:p>
        </p:txBody>
      </p:sp>
      <p:pic>
        <p:nvPicPr>
          <p:cNvPr id="715" name="Shape 715"/>
          <p:cNvPicPr preferRelativeResize="0"/>
          <p:nvPr/>
        </p:nvPicPr>
        <p:blipFill rotWithShape="1">
          <a:blip r:embed="rId4">
            <a:alphaModFix/>
          </a:blip>
          <a:srcRect/>
          <a:stretch/>
        </p:blipFill>
        <p:spPr>
          <a:xfrm>
            <a:off x="4343400" y="1771650"/>
            <a:ext cx="4648199" cy="2286000"/>
          </a:xfrm>
          <a:prstGeom prst="rect">
            <a:avLst/>
          </a:prstGeom>
          <a:noFill/>
          <a:ln>
            <a:noFill/>
          </a:ln>
        </p:spPr>
      </p:pic>
      <p:sp>
        <p:nvSpPr>
          <p:cNvPr id="716" name="Shape 716"/>
          <p:cNvSpPr txBox="1"/>
          <p:nvPr/>
        </p:nvSpPr>
        <p:spPr>
          <a:xfrm>
            <a:off x="914400" y="4000500"/>
            <a:ext cx="2895600"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400">
                <a:solidFill>
                  <a:schemeClr val="dk1"/>
                </a:solidFill>
                <a:latin typeface="Balthazar"/>
                <a:ea typeface="Balthazar"/>
                <a:cs typeface="Balthazar"/>
                <a:sym typeface="Balthazar"/>
              </a:rPr>
              <a:t>At Manual Arts</a:t>
            </a:r>
          </a:p>
        </p:txBody>
      </p:sp>
      <p:sp>
        <p:nvSpPr>
          <p:cNvPr id="717" name="Shape 717"/>
          <p:cNvSpPr txBox="1"/>
          <p:nvPr/>
        </p:nvSpPr>
        <p:spPr>
          <a:xfrm>
            <a:off x="5257800" y="4000500"/>
            <a:ext cx="266699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400">
                <a:solidFill>
                  <a:schemeClr val="dk1"/>
                </a:solidFill>
                <a:latin typeface="Balthazar"/>
                <a:ea typeface="Balthazar"/>
                <a:cs typeface="Balthazar"/>
                <a:sym typeface="Balthazar"/>
              </a:rPr>
              <a:t>At Crenshaw</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Shape 723"/>
          <p:cNvPicPr preferRelativeResize="0"/>
          <p:nvPr/>
        </p:nvPicPr>
        <p:blipFill rotWithShape="1">
          <a:blip r:embed="rId3">
            <a:alphaModFix/>
          </a:blip>
          <a:srcRect/>
          <a:stretch/>
        </p:blipFill>
        <p:spPr>
          <a:xfrm>
            <a:off x="1524000" y="1714500"/>
            <a:ext cx="6172199" cy="2450726"/>
          </a:xfrm>
          <a:prstGeom prst="rect">
            <a:avLst/>
          </a:prstGeom>
          <a:noFill/>
          <a:ln>
            <a:noFill/>
          </a:ln>
        </p:spPr>
      </p:pic>
      <p:sp>
        <p:nvSpPr>
          <p:cNvPr id="724" name="Shape 724"/>
          <p:cNvSpPr txBox="1">
            <a:spLocks noGrp="1"/>
          </p:cNvSpPr>
          <p:nvPr>
            <p:ph type="body" idx="3"/>
          </p:nvPr>
        </p:nvSpPr>
        <p:spPr>
          <a:xfrm>
            <a:off x="304800" y="400050"/>
            <a:ext cx="8610599" cy="1828799"/>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rgbClr val="0000FF"/>
              </a:buClr>
              <a:buSzPct val="25000"/>
              <a:buFont typeface="Noto Sans Symbols"/>
              <a:buNone/>
            </a:pPr>
            <a:r>
              <a:rPr lang="en" sz="2800" b="1" i="0" u="none" strike="noStrike" cap="none">
                <a:solidFill>
                  <a:srgbClr val="0000FF"/>
                </a:solidFill>
                <a:latin typeface="Balthazar"/>
                <a:ea typeface="Balthazar"/>
                <a:cs typeface="Balthazar"/>
                <a:sym typeface="Balthazar"/>
              </a:rPr>
              <a:t>I believe my school is making the </a:t>
            </a:r>
          </a:p>
          <a:p>
            <a:pPr marL="342900" marR="0" lvl="0" indent="-342900" algn="ctr" rtl="0">
              <a:spcBef>
                <a:spcPts val="560"/>
              </a:spcBef>
              <a:spcAft>
                <a:spcPts val="0"/>
              </a:spcAft>
              <a:buClr>
                <a:srgbClr val="0000FF"/>
              </a:buClr>
              <a:buSzPct val="25000"/>
              <a:buFont typeface="Noto Sans Symbols"/>
              <a:buNone/>
            </a:pPr>
            <a:r>
              <a:rPr lang="en" sz="2800" b="1" i="0" u="none" strike="noStrike" cap="none">
                <a:solidFill>
                  <a:srgbClr val="0000FF"/>
                </a:solidFill>
                <a:latin typeface="Balthazar"/>
                <a:ea typeface="Balthazar"/>
                <a:cs typeface="Balthazar"/>
                <a:sym typeface="Balthazar"/>
              </a:rPr>
              <a:t>right decisions for my peers and me </a:t>
            </a:r>
          </a:p>
          <a:p>
            <a:pPr marL="342900" marR="0" lvl="0" indent="-342900" algn="ctr" rtl="0">
              <a:spcBef>
                <a:spcPts val="560"/>
              </a:spcBef>
              <a:buClr>
                <a:srgbClr val="0000FF"/>
              </a:buClr>
              <a:buSzPct val="25000"/>
              <a:buFont typeface="Noto Sans Symbols"/>
              <a:buNone/>
            </a:pPr>
            <a:r>
              <a:rPr lang="en" sz="2800" b="1" i="0" u="none" strike="noStrike" cap="none">
                <a:solidFill>
                  <a:srgbClr val="0000FF"/>
                </a:solidFill>
                <a:latin typeface="Balthazar"/>
                <a:ea typeface="Balthazar"/>
                <a:cs typeface="Balthazar"/>
                <a:sym typeface="Balthazar"/>
              </a:rPr>
              <a:t>about the budget crisis.</a:t>
            </a:r>
          </a:p>
        </p:txBody>
      </p:sp>
      <p:sp>
        <p:nvSpPr>
          <p:cNvPr id="725" name="Shape 72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26" name="Shape 72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57</a:t>
            </a:fld>
            <a:endParaRPr lang="en" sz="1200">
              <a:solidFill>
                <a:srgbClr val="888888"/>
              </a:solidFill>
              <a:latin typeface="Arial"/>
              <a:ea typeface="Arial"/>
              <a:cs typeface="Arial"/>
              <a:sym typeface="Arial"/>
            </a:endParaRPr>
          </a:p>
        </p:txBody>
      </p:sp>
      <p:sp>
        <p:nvSpPr>
          <p:cNvPr id="727" name="Shape 727"/>
          <p:cNvSpPr/>
          <p:nvPr/>
        </p:nvSpPr>
        <p:spPr>
          <a:xfrm>
            <a:off x="2743200" y="4572000"/>
            <a:ext cx="3352799" cy="3929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800">
                <a:solidFill>
                  <a:schemeClr val="dk1"/>
                </a:solidFill>
                <a:latin typeface="Balthazar"/>
                <a:ea typeface="Balthazar"/>
                <a:cs typeface="Balthazar"/>
                <a:sym typeface="Balthazar"/>
              </a:rPr>
              <a:t>Manual Arts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Shape 73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34" name="Shape 73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400">
                <a:solidFill>
                  <a:schemeClr val="dk1"/>
                </a:solidFill>
                <a:latin typeface="Helvetica Neue"/>
                <a:ea typeface="Helvetica Neue"/>
                <a:cs typeface="Helvetica Neue"/>
                <a:sym typeface="Helvetica Neue"/>
              </a:rPr>
              <a:t>ernestmorrell@gmail.com</a:t>
            </a:r>
          </a:p>
        </p:txBody>
      </p:sp>
      <p:sp>
        <p:nvSpPr>
          <p:cNvPr id="735" name="Shape 73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400">
                <a:solidFill>
                  <a:schemeClr val="dk1"/>
                </a:solidFill>
                <a:latin typeface="Helvetica Neue"/>
                <a:ea typeface="Helvetica Neue"/>
                <a:cs typeface="Helvetica Neue"/>
                <a:sym typeface="Helvetica Neue"/>
              </a:rPr>
              <a:t>58</a:t>
            </a:fld>
            <a:endParaRPr lang="en" sz="1400">
              <a:solidFill>
                <a:schemeClr val="dk1"/>
              </a:solidFill>
              <a:latin typeface="Helvetica Neue"/>
              <a:ea typeface="Helvetica Neue"/>
              <a:cs typeface="Helvetica Neue"/>
              <a:sym typeface="Helvetica Neue"/>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Shape 74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42" name="Shape 742"/>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400">
                <a:solidFill>
                  <a:schemeClr val="dk1"/>
                </a:solidFill>
                <a:latin typeface="Helvetica Neue"/>
                <a:ea typeface="Helvetica Neue"/>
                <a:cs typeface="Helvetica Neue"/>
                <a:sym typeface="Helvetica Neue"/>
              </a:rPr>
              <a:t>ernestmorrell@gmail.com</a:t>
            </a:r>
          </a:p>
        </p:txBody>
      </p:sp>
      <p:sp>
        <p:nvSpPr>
          <p:cNvPr id="743" name="Shape 74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400">
                <a:solidFill>
                  <a:schemeClr val="dk1"/>
                </a:solidFill>
                <a:latin typeface="Helvetica Neue"/>
                <a:ea typeface="Helvetica Neue"/>
                <a:cs typeface="Helvetica Neue"/>
                <a:sym typeface="Helvetica Neue"/>
              </a:rPr>
              <a:t>59</a:t>
            </a:fld>
            <a:endParaRPr lang="en" sz="1400">
              <a:solidFill>
                <a:schemeClr val="dk1"/>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0" y="205978"/>
            <a:ext cx="8991600" cy="70842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2800" b="0" i="0" u="none" strike="noStrike" cap="none">
                <a:solidFill>
                  <a:schemeClr val="dk1"/>
                </a:solidFill>
                <a:latin typeface="Calibri"/>
                <a:ea typeface="Calibri"/>
                <a:cs typeface="Calibri"/>
                <a:sym typeface="Calibri"/>
              </a:rPr>
              <a:t>How do we increase student confidence?</a:t>
            </a:r>
            <a:br>
              <a:rPr lang="en" sz="2800" b="0" i="0" u="none" strike="noStrike" cap="none">
                <a:solidFill>
                  <a:schemeClr val="dk1"/>
                </a:solidFill>
                <a:latin typeface="Calibri"/>
                <a:ea typeface="Calibri"/>
                <a:cs typeface="Calibri"/>
                <a:sym typeface="Calibri"/>
              </a:rPr>
            </a:br>
            <a:endParaRPr lang="en" sz="2800" b="0" i="0" u="none" strike="noStrike" cap="none">
              <a:solidFill>
                <a:schemeClr val="dk1"/>
              </a:solidFill>
              <a:latin typeface="Calibri"/>
              <a:ea typeface="Calibri"/>
              <a:cs typeface="Calibri"/>
              <a:sym typeface="Calibri"/>
            </a:endParaRPr>
          </a:p>
        </p:txBody>
      </p:sp>
      <p:sp>
        <p:nvSpPr>
          <p:cNvPr id="229" name="Shape 22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a:t>
            </a:fld>
            <a:endParaRPr lang="en" sz="1200">
              <a:solidFill>
                <a:srgbClr val="888888"/>
              </a:solidFill>
              <a:latin typeface="Arial"/>
              <a:ea typeface="Arial"/>
              <a:cs typeface="Arial"/>
              <a:sym typeface="Arial"/>
            </a:endParaRPr>
          </a:p>
        </p:txBody>
      </p:sp>
      <p:pic>
        <p:nvPicPr>
          <p:cNvPr id="230" name="Shape 230" descr="onlineres2.jpg"/>
          <p:cNvPicPr preferRelativeResize="0">
            <a:picLocks noGrp="1"/>
          </p:cNvPicPr>
          <p:nvPr>
            <p:ph type="body" idx="1"/>
          </p:nvPr>
        </p:nvPicPr>
        <p:blipFill rotWithShape="1">
          <a:blip r:embed="rId3">
            <a:alphaModFix/>
          </a:blip>
          <a:srcRect t="10284" b="10283"/>
          <a:stretch/>
        </p:blipFill>
        <p:spPr>
          <a:xfrm>
            <a:off x="457200" y="1200150"/>
            <a:ext cx="8229600" cy="3257550"/>
          </a:xfrm>
          <a:prstGeom prst="rect">
            <a:avLst/>
          </a:prstGeom>
          <a:noFill/>
          <a:ln>
            <a:noFill/>
          </a:ln>
        </p:spPr>
      </p:pic>
      <p:pic>
        <p:nvPicPr>
          <p:cNvPr id="231" name="Shape 231" descr="imgres.jpeg"/>
          <p:cNvPicPr preferRelativeResize="0"/>
          <p:nvPr/>
        </p:nvPicPr>
        <p:blipFill rotWithShape="1">
          <a:blip r:embed="rId4">
            <a:alphaModFix/>
          </a:blip>
          <a:srcRect/>
          <a:stretch/>
        </p:blipFill>
        <p:spPr>
          <a:xfrm>
            <a:off x="5029200" y="4455936"/>
            <a:ext cx="2946399" cy="6667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Shape 74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50" name="Shape 750"/>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400">
                <a:solidFill>
                  <a:schemeClr val="dk1"/>
                </a:solidFill>
                <a:latin typeface="Helvetica Neue"/>
                <a:ea typeface="Helvetica Neue"/>
                <a:cs typeface="Helvetica Neue"/>
                <a:sym typeface="Helvetica Neue"/>
              </a:rPr>
              <a:t>ernestmorrell@gmail.com</a:t>
            </a:r>
          </a:p>
        </p:txBody>
      </p:sp>
      <p:sp>
        <p:nvSpPr>
          <p:cNvPr id="751" name="Shape 75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400">
                <a:solidFill>
                  <a:schemeClr val="dk1"/>
                </a:solidFill>
                <a:latin typeface="Helvetica Neue"/>
                <a:ea typeface="Helvetica Neue"/>
                <a:cs typeface="Helvetica Neue"/>
                <a:sym typeface="Helvetica Neue"/>
              </a:rPr>
              <a:t>60</a:t>
            </a:fld>
            <a:endParaRPr lang="en" sz="1400">
              <a:solidFill>
                <a:schemeClr val="dk1"/>
              </a:solidFill>
              <a:latin typeface="Helvetica Neue"/>
              <a:ea typeface="Helvetica Neue"/>
              <a:cs typeface="Helvetica Neue"/>
              <a:sym typeface="Helvetica Neue"/>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Shape 75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58" name="Shape 758"/>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400">
                <a:solidFill>
                  <a:schemeClr val="dk1"/>
                </a:solidFill>
                <a:latin typeface="Helvetica Neue"/>
                <a:ea typeface="Helvetica Neue"/>
                <a:cs typeface="Helvetica Neue"/>
                <a:sym typeface="Helvetica Neue"/>
              </a:rPr>
              <a:t>ernestmorrell@gmail.com</a:t>
            </a:r>
          </a:p>
        </p:txBody>
      </p:sp>
      <p:sp>
        <p:nvSpPr>
          <p:cNvPr id="759" name="Shape 75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400">
                <a:solidFill>
                  <a:schemeClr val="dk1"/>
                </a:solidFill>
                <a:latin typeface="Helvetica Neue"/>
                <a:ea typeface="Helvetica Neue"/>
                <a:cs typeface="Helvetica Neue"/>
                <a:sym typeface="Helvetica Neue"/>
              </a:rPr>
              <a:t>61</a:t>
            </a:fld>
            <a:endParaRPr lang="en" sz="1400">
              <a:solidFill>
                <a:schemeClr val="dk1"/>
              </a:solidFill>
              <a:latin typeface="Helvetica Neue"/>
              <a:ea typeface="Helvetica Neue"/>
              <a:cs typeface="Helvetica Neue"/>
              <a:sym typeface="Helvetica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Shape 76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66" name="Shape 766"/>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400">
                <a:solidFill>
                  <a:schemeClr val="dk1"/>
                </a:solidFill>
                <a:latin typeface="Helvetica Neue"/>
                <a:ea typeface="Helvetica Neue"/>
                <a:cs typeface="Helvetica Neue"/>
                <a:sym typeface="Helvetica Neue"/>
              </a:rPr>
              <a:t>ernestmorrell@gmail.com</a:t>
            </a:r>
          </a:p>
        </p:txBody>
      </p:sp>
      <p:sp>
        <p:nvSpPr>
          <p:cNvPr id="767" name="Shape 76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400">
                <a:solidFill>
                  <a:schemeClr val="dk1"/>
                </a:solidFill>
                <a:latin typeface="Helvetica Neue"/>
                <a:ea typeface="Helvetica Neue"/>
                <a:cs typeface="Helvetica Neue"/>
                <a:sym typeface="Helvetica Neue"/>
              </a:rPr>
              <a:t>62</a:t>
            </a:fld>
            <a:endParaRPr lang="en" sz="1400">
              <a:solidFill>
                <a:schemeClr val="dk1"/>
              </a:solidFill>
              <a:latin typeface="Helvetica Neue"/>
              <a:ea typeface="Helvetica Neue"/>
              <a:cs typeface="Helvetica Neue"/>
              <a:sym typeface="Helvetica Neue"/>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Science Rap Battles</a:t>
            </a:r>
          </a:p>
        </p:txBody>
      </p:sp>
      <p:pic>
        <p:nvPicPr>
          <p:cNvPr id="773" name="Shape 773" descr="science-genius-inspires-kids-to-learn-science-with-rap-battles-0.jpg"/>
          <p:cNvPicPr preferRelativeResize="0">
            <a:picLocks noGrp="1"/>
          </p:cNvPicPr>
          <p:nvPr>
            <p:ph type="body" idx="1"/>
          </p:nvPr>
        </p:nvPicPr>
        <p:blipFill rotWithShape="1">
          <a:blip r:embed="rId3">
            <a:alphaModFix/>
          </a:blip>
          <a:srcRect t="8795" b="8794"/>
          <a:stretch/>
        </p:blipFill>
        <p:spPr>
          <a:xfrm>
            <a:off x="457200" y="1200150"/>
            <a:ext cx="8229600" cy="3394472"/>
          </a:xfrm>
          <a:prstGeom prst="rect">
            <a:avLst/>
          </a:prstGeom>
          <a:noFill/>
          <a:ln>
            <a:noFill/>
          </a:ln>
        </p:spPr>
      </p:pic>
      <p:sp>
        <p:nvSpPr>
          <p:cNvPr id="774" name="Shape 77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75" name="Shape 77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63</a:t>
            </a:fld>
            <a:endParaRPr lang="en" sz="1200">
              <a:solidFill>
                <a:srgbClr val="888888"/>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Science Genius Project</a:t>
            </a:r>
          </a:p>
        </p:txBody>
      </p:sp>
      <p:sp>
        <p:nvSpPr>
          <p:cNvPr id="781" name="Shape 781"/>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82" name="Shape 78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64</a:t>
            </a:fld>
            <a:endParaRPr lang="en" sz="1200">
              <a:solidFill>
                <a:srgbClr val="888888"/>
              </a:solidFill>
              <a:latin typeface="Arial"/>
              <a:ea typeface="Arial"/>
              <a:cs typeface="Arial"/>
              <a:sym typeface="Arial"/>
            </a:endParaRPr>
          </a:p>
        </p:txBody>
      </p:sp>
      <p:pic>
        <p:nvPicPr>
          <p:cNvPr id="783" name="Shape 783" descr="schoolbook201212rap-genius.jpg"/>
          <p:cNvPicPr preferRelativeResize="0">
            <a:picLocks noGrp="1"/>
          </p:cNvPicPr>
          <p:nvPr>
            <p:ph type="body" idx="1"/>
          </p:nvPr>
        </p:nvPicPr>
        <p:blipFill rotWithShape="1">
          <a:blip r:embed="rId3">
            <a:alphaModFix/>
          </a:blip>
          <a:srcRect l="-18187" r="-18186"/>
          <a:stretch/>
        </p:blipFill>
        <p:spPr>
          <a:xfrm>
            <a:off x="-928351" y="228600"/>
            <a:ext cx="10585038" cy="4572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Shape 788"/>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Science Genius &amp; #HipHopEd</a:t>
            </a:r>
          </a:p>
        </p:txBody>
      </p:sp>
      <p:pic>
        <p:nvPicPr>
          <p:cNvPr id="789" name="Shape 789" descr="9099_SciGenius-161_MarieCurieHighSchool.jpg"/>
          <p:cNvPicPr preferRelativeResize="0">
            <a:picLocks noGrp="1"/>
          </p:cNvPicPr>
          <p:nvPr>
            <p:ph type="body" idx="1"/>
          </p:nvPr>
        </p:nvPicPr>
        <p:blipFill rotWithShape="1">
          <a:blip r:embed="rId3">
            <a:alphaModFix/>
          </a:blip>
          <a:srcRect l="-10610" r="-10609"/>
          <a:stretch/>
        </p:blipFill>
        <p:spPr>
          <a:xfrm>
            <a:off x="-235576" y="1314450"/>
            <a:ext cx="9150976" cy="3280172"/>
          </a:xfrm>
          <a:prstGeom prst="rect">
            <a:avLst/>
          </a:prstGeom>
          <a:noFill/>
          <a:ln>
            <a:noFill/>
          </a:ln>
        </p:spPr>
      </p:pic>
      <p:sp>
        <p:nvSpPr>
          <p:cNvPr id="790" name="Shape 79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65</a:t>
            </a:fld>
            <a:endParaRPr lang="en" sz="1200">
              <a:solidFill>
                <a:srgbClr val="888888"/>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Shape 795"/>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Science Genius</a:t>
            </a:r>
          </a:p>
        </p:txBody>
      </p:sp>
      <p:sp>
        <p:nvSpPr>
          <p:cNvPr id="796" name="Shape 796"/>
          <p:cNvSpPr txBox="1">
            <a:spLocks noGrp="1"/>
          </p:cNvSpPr>
          <p:nvPr>
            <p:ph type="body" idx="1"/>
          </p:nvPr>
        </p:nvSpPr>
        <p:spPr>
          <a:xfrm>
            <a:off x="457200" y="1200150"/>
            <a:ext cx="8229600" cy="348614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 sz="2000" b="0" i="0" u="none" strike="noStrike" cap="none">
                <a:solidFill>
                  <a:schemeClr val="dk1"/>
                </a:solidFill>
                <a:latin typeface="Calibri"/>
                <a:ea typeface="Calibri"/>
                <a:cs typeface="Calibri"/>
                <a:sym typeface="Calibri"/>
              </a:rPr>
              <a:t>B.A.T.T.L.E.S. (Bringing Attention to Transforming, Teaching and Learning Science) was conceived as a way to keep students engaged in school and in science. The contest is the brainchild of GZA, Christopher Emdin, Assistant Professor of Science Education at Teachers College; and Rap Genius, a website where rap is posted, critiqued as poetry and annotated. GZA and Jeremy Dean of Rap Genius were among the six judges who watched as teens ages 14 to 20 strode the stage at TC’s Joyce B. Cowin Conference Center and “spat” lyrics that ran a gamut of topics from rock science, natural selection and genetics to how materials freeze or melt. The raps were judged on the quality of their scientific content as well as their lyricism and beat.</a:t>
            </a:r>
            <a:br>
              <a:rPr lang="en" sz="2000" b="0" i="0" u="none" strike="noStrike" cap="none">
                <a:solidFill>
                  <a:schemeClr val="dk1"/>
                </a:solidFill>
                <a:latin typeface="Calibri"/>
                <a:ea typeface="Calibri"/>
                <a:cs typeface="Calibri"/>
                <a:sym typeface="Calibri"/>
              </a:rPr>
            </a:br>
            <a:r>
              <a:rPr lang="en" sz="2400" b="0" i="0" u="none" strike="noStrike" cap="none">
                <a:solidFill>
                  <a:schemeClr val="dk1"/>
                </a:solidFill>
                <a:latin typeface="Calibri"/>
                <a:ea typeface="Calibri"/>
                <a:cs typeface="Calibri"/>
                <a:sym typeface="Calibri"/>
              </a:rPr>
              <a:t/>
            </a:r>
            <a:br>
              <a:rPr lang="en" sz="2400" b="0" i="0" u="none" strike="noStrike" cap="none">
                <a:solidFill>
                  <a:schemeClr val="dk1"/>
                </a:solidFill>
                <a:latin typeface="Calibri"/>
                <a:ea typeface="Calibri"/>
                <a:cs typeface="Calibri"/>
                <a:sym typeface="Calibri"/>
              </a:rPr>
            </a:br>
            <a:endParaRPr lang="en" sz="2400" b="0" i="0" u="none" strike="noStrike" cap="none">
              <a:solidFill>
                <a:schemeClr val="dk1"/>
              </a:solidFill>
              <a:latin typeface="Calibri"/>
              <a:ea typeface="Calibri"/>
              <a:cs typeface="Calibri"/>
              <a:sym typeface="Calibri"/>
            </a:endParaRPr>
          </a:p>
        </p:txBody>
      </p:sp>
      <p:sp>
        <p:nvSpPr>
          <p:cNvPr id="797" name="Shape 79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66</a:t>
            </a:fld>
            <a:endParaRPr lang="en" sz="1200">
              <a:solidFill>
                <a:srgbClr val="888888"/>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Shape 80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Becoming Digital Inventors…</a:t>
            </a:r>
            <a:br>
              <a:rPr lang="en" sz="3959" b="0" i="0" u="none" strike="noStrike" cap="none">
                <a:solidFill>
                  <a:schemeClr val="dk1"/>
                </a:solidFill>
                <a:latin typeface="Calibri"/>
                <a:ea typeface="Calibri"/>
                <a:cs typeface="Calibri"/>
                <a:sym typeface="Calibri"/>
              </a:rPr>
            </a:br>
            <a:r>
              <a:rPr lang="en" sz="3959" b="0" i="0" u="none" strike="noStrike" cap="none">
                <a:solidFill>
                  <a:schemeClr val="dk1"/>
                </a:solidFill>
                <a:latin typeface="Calibri"/>
                <a:ea typeface="Calibri"/>
                <a:cs typeface="Calibri"/>
                <a:sym typeface="Calibri"/>
              </a:rPr>
              <a:t>#YesWeCode</a:t>
            </a:r>
          </a:p>
        </p:txBody>
      </p:sp>
      <p:pic>
        <p:nvPicPr>
          <p:cNvPr id="803" name="Shape 803" descr="435135-van-jones-yes-we-code.jpg"/>
          <p:cNvPicPr preferRelativeResize="0">
            <a:picLocks noGrp="1"/>
          </p:cNvPicPr>
          <p:nvPr>
            <p:ph type="body" idx="1"/>
          </p:nvPr>
        </p:nvPicPr>
        <p:blipFill rotWithShape="1">
          <a:blip r:embed="rId3">
            <a:alphaModFix/>
          </a:blip>
          <a:srcRect t="1202" b="1201"/>
          <a:stretch/>
        </p:blipFill>
        <p:spPr>
          <a:xfrm>
            <a:off x="457200" y="1200150"/>
            <a:ext cx="8229600" cy="3394472"/>
          </a:xfrm>
          <a:prstGeom prst="rect">
            <a:avLst/>
          </a:prstGeom>
          <a:noFill/>
          <a:ln>
            <a:noFill/>
          </a:ln>
        </p:spPr>
      </p:pic>
      <p:sp>
        <p:nvSpPr>
          <p:cNvPr id="804" name="Shape 80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805" name="Shape 80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67</a:t>
            </a:fld>
            <a:endParaRPr lang="en" sz="1200">
              <a:solidFill>
                <a:srgbClr val="888888"/>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811" name="Shape 811" descr="images.jpg"/>
          <p:cNvPicPr preferRelativeResize="0">
            <a:picLocks noGrp="1"/>
          </p:cNvPicPr>
          <p:nvPr>
            <p:ph type="body" idx="1"/>
          </p:nvPr>
        </p:nvPicPr>
        <p:blipFill rotWithShape="1">
          <a:blip r:embed="rId3">
            <a:alphaModFix/>
          </a:blip>
          <a:srcRect l="2794" r="2793"/>
          <a:stretch/>
        </p:blipFill>
        <p:spPr>
          <a:xfrm>
            <a:off x="457200" y="1200150"/>
            <a:ext cx="8229600" cy="3394472"/>
          </a:xfrm>
          <a:prstGeom prst="rect">
            <a:avLst/>
          </a:prstGeom>
          <a:noFill/>
          <a:ln>
            <a:noFill/>
          </a:ln>
        </p:spPr>
      </p:pic>
      <p:sp>
        <p:nvSpPr>
          <p:cNvPr id="812" name="Shape 812"/>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813" name="Shape 81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68</a:t>
            </a:fld>
            <a:endParaRPr lang="en" sz="1200">
              <a:solidFill>
                <a:srgbClr val="888888"/>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Shape 818"/>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#YesWeCode</a:t>
            </a:r>
          </a:p>
        </p:txBody>
      </p:sp>
      <p:pic>
        <p:nvPicPr>
          <p:cNvPr id="819" name="Shape 819" descr="images.jpg"/>
          <p:cNvPicPr preferRelativeResize="0">
            <a:picLocks noGrp="1"/>
          </p:cNvPicPr>
          <p:nvPr>
            <p:ph type="body" idx="1"/>
          </p:nvPr>
        </p:nvPicPr>
        <p:blipFill rotWithShape="1">
          <a:blip r:embed="rId3">
            <a:alphaModFix/>
          </a:blip>
          <a:srcRect t="8678" b="8677"/>
          <a:stretch/>
        </p:blipFill>
        <p:spPr>
          <a:xfrm>
            <a:off x="457200" y="1200150"/>
            <a:ext cx="8229600" cy="3394472"/>
          </a:xfrm>
          <a:prstGeom prst="rect">
            <a:avLst/>
          </a:prstGeom>
          <a:noFill/>
          <a:ln>
            <a:noFill/>
          </a:ln>
        </p:spPr>
      </p:pic>
      <p:sp>
        <p:nvSpPr>
          <p:cNvPr id="820" name="Shape 820"/>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821" name="Shape 82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69</a:t>
            </a:fld>
            <a:endParaRPr lang="en" sz="1200">
              <a:solidFill>
                <a:srgbClr val="888888"/>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0" y="114300"/>
            <a:ext cx="8991600" cy="8000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800" b="0" i="0" u="none" strike="noStrike" cap="none">
                <a:solidFill>
                  <a:schemeClr val="dk1"/>
                </a:solidFill>
                <a:latin typeface="Calibri"/>
                <a:ea typeface="Calibri"/>
                <a:cs typeface="Calibri"/>
                <a:sym typeface="Calibri"/>
              </a:rPr>
              <a:t>How do we keep it Digitally Relevant?</a:t>
            </a:r>
          </a:p>
        </p:txBody>
      </p:sp>
      <p:sp>
        <p:nvSpPr>
          <p:cNvPr id="237" name="Shape 237"/>
          <p:cNvSpPr txBox="1">
            <a:spLocks noGrp="1"/>
          </p:cNvSpPr>
          <p:nvPr>
            <p:ph type="dt" idx="10"/>
          </p:nvPr>
        </p:nvSpPr>
        <p:spPr>
          <a:xfrm>
            <a:off x="457200" y="4767262"/>
            <a:ext cx="2133599" cy="27384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sz="1200">
              <a:solidFill>
                <a:srgbClr val="888888"/>
              </a:solidFill>
              <a:latin typeface="Arial"/>
              <a:ea typeface="Arial"/>
              <a:cs typeface="Arial"/>
              <a:sym typeface="Arial"/>
            </a:endParaRPr>
          </a:p>
        </p:txBody>
      </p:sp>
      <p:pic>
        <p:nvPicPr>
          <p:cNvPr id="238" name="Shape 238" descr="imgres.jpeg"/>
          <p:cNvPicPr preferRelativeResize="0"/>
          <p:nvPr/>
        </p:nvPicPr>
        <p:blipFill rotWithShape="1">
          <a:blip r:embed="rId3">
            <a:alphaModFix/>
          </a:blip>
          <a:srcRect/>
          <a:stretch/>
        </p:blipFill>
        <p:spPr>
          <a:xfrm>
            <a:off x="4800600" y="4343400"/>
            <a:ext cx="2946399" cy="666750"/>
          </a:xfrm>
          <a:prstGeom prst="rect">
            <a:avLst/>
          </a:prstGeom>
          <a:noFill/>
          <a:ln>
            <a:noFill/>
          </a:ln>
        </p:spPr>
      </p:pic>
      <p:pic>
        <p:nvPicPr>
          <p:cNvPr id="239" name="Shape 239" descr="10009841_H10038119-600x400.jpg"/>
          <p:cNvPicPr preferRelativeResize="0">
            <a:picLocks noGrp="1"/>
          </p:cNvPicPr>
          <p:nvPr>
            <p:ph type="body" idx="1"/>
          </p:nvPr>
        </p:nvPicPr>
        <p:blipFill rotWithShape="1">
          <a:blip r:embed="rId4">
            <a:alphaModFix/>
          </a:blip>
          <a:srcRect t="8753" b="8753"/>
          <a:stretch/>
        </p:blipFill>
        <p:spPr>
          <a:xfrm>
            <a:off x="457200" y="1200150"/>
            <a:ext cx="8229600" cy="339447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Digitally Relevant Pedagogy</a:t>
            </a:r>
          </a:p>
        </p:txBody>
      </p:sp>
      <p:sp>
        <p:nvSpPr>
          <p:cNvPr id="827" name="Shape 827"/>
          <p:cNvSpPr txBox="1">
            <a:spLocks noGrp="1"/>
          </p:cNvSpPr>
          <p:nvPr>
            <p:ph type="body" idx="1"/>
          </p:nvPr>
        </p:nvSpPr>
        <p:spPr>
          <a:xfrm>
            <a:off x="228600" y="1141349"/>
            <a:ext cx="3352800" cy="3202199"/>
          </a:xfrm>
          <a:prstGeom prst="rect">
            <a:avLst/>
          </a:prstGeom>
          <a:noFill/>
          <a:ln>
            <a:noFill/>
          </a:ln>
        </p:spPr>
        <p:txBody>
          <a:bodyPr lIns="91425" tIns="45700" rIns="91425" bIns="45700" anchor="t" anchorCtr="0">
            <a:noAutofit/>
          </a:bodyPr>
          <a:lstStyle/>
          <a:p>
            <a:pPr marL="342900" marR="0" lvl="0" indent="-332740" algn="l" rtl="0">
              <a:lnSpc>
                <a:spcPct val="80000"/>
              </a:lnSpc>
              <a:spcBef>
                <a:spcPts val="0"/>
              </a:spcBef>
              <a:spcAft>
                <a:spcPts val="0"/>
              </a:spcAft>
              <a:buClr>
                <a:srgbClr val="0000FF"/>
              </a:buClr>
              <a:buSzPct val="100000"/>
              <a:buFont typeface="Arial"/>
              <a:buChar char="•"/>
            </a:pPr>
            <a:r>
              <a:rPr lang="en" sz="1800" b="0" i="0" u="none" strike="noStrike" cap="none">
                <a:solidFill>
                  <a:srgbClr val="0000FF"/>
                </a:solidFill>
                <a:latin typeface="Calibri"/>
                <a:ea typeface="Calibri"/>
                <a:cs typeface="Calibri"/>
                <a:sym typeface="Calibri"/>
              </a:rPr>
              <a:t>Digital Consumption </a:t>
            </a:r>
            <a:r>
              <a:rPr lang="en" sz="1800" b="0" i="0" u="none" strike="noStrike" cap="none">
                <a:solidFill>
                  <a:schemeClr val="dk1"/>
                </a:solidFill>
                <a:latin typeface="Calibri"/>
                <a:ea typeface="Calibri"/>
                <a:cs typeface="Calibri"/>
                <a:sym typeface="Calibri"/>
              </a:rPr>
              <a:t>Understanding of the role of media in perpetuating cultural hegemony</a:t>
            </a:r>
          </a:p>
          <a:p>
            <a:pPr marL="342900" marR="0" lvl="0" indent="-332740" algn="l" rtl="0">
              <a:lnSpc>
                <a:spcPct val="80000"/>
              </a:lnSpc>
              <a:spcBef>
                <a:spcPts val="392"/>
              </a:spcBef>
              <a:spcAft>
                <a:spcPts val="0"/>
              </a:spcAft>
              <a:buClr>
                <a:srgbClr val="0000FF"/>
              </a:buClr>
              <a:buSzPct val="100000"/>
              <a:buFont typeface="Arial"/>
              <a:buChar char="•"/>
            </a:pPr>
            <a:r>
              <a:rPr lang="en" sz="1800" b="0" i="0" u="none" strike="noStrike" cap="none">
                <a:solidFill>
                  <a:srgbClr val="0000FF"/>
                </a:solidFill>
                <a:latin typeface="Calibri"/>
                <a:ea typeface="Calibri"/>
                <a:cs typeface="Calibri"/>
                <a:sym typeface="Calibri"/>
              </a:rPr>
              <a:t>Digital Production</a:t>
            </a:r>
            <a:r>
              <a:rPr lang="en" sz="1800" b="0" i="0" u="none" strike="noStrike" cap="none">
                <a:solidFill>
                  <a:schemeClr val="dk1"/>
                </a:solidFill>
                <a:latin typeface="Calibri"/>
                <a:ea typeface="Calibri"/>
                <a:cs typeface="Calibri"/>
                <a:sym typeface="Calibri"/>
              </a:rPr>
              <a:t>. Becoming skillful and willful producers and curators of digital content</a:t>
            </a:r>
          </a:p>
          <a:p>
            <a:pPr marL="342900" marR="0" lvl="0" indent="-332740" algn="l" rtl="0">
              <a:lnSpc>
                <a:spcPct val="80000"/>
              </a:lnSpc>
              <a:spcBef>
                <a:spcPts val="392"/>
              </a:spcBef>
              <a:spcAft>
                <a:spcPts val="0"/>
              </a:spcAft>
              <a:buClr>
                <a:srgbClr val="0000FF"/>
              </a:buClr>
              <a:buSzPct val="100000"/>
              <a:buFont typeface="Arial"/>
              <a:buChar char="•"/>
            </a:pPr>
            <a:r>
              <a:rPr lang="en" sz="1800" b="0" i="0" u="none" strike="noStrike" cap="none">
                <a:solidFill>
                  <a:srgbClr val="0000FF"/>
                </a:solidFill>
                <a:latin typeface="Calibri"/>
                <a:ea typeface="Calibri"/>
                <a:cs typeface="Calibri"/>
                <a:sym typeface="Calibri"/>
              </a:rPr>
              <a:t>Digital Distribution. </a:t>
            </a:r>
            <a:r>
              <a:rPr lang="en" sz="1800" b="0" i="0" u="none" strike="noStrike" cap="none">
                <a:solidFill>
                  <a:schemeClr val="dk1"/>
                </a:solidFill>
                <a:latin typeface="Calibri"/>
                <a:ea typeface="Calibri"/>
                <a:cs typeface="Calibri"/>
                <a:sym typeface="Calibri"/>
              </a:rPr>
              <a:t>Willingness and ability to distribute digital content.</a:t>
            </a:r>
          </a:p>
          <a:p>
            <a:pPr marL="342900" marR="0" lvl="0" indent="-332740" algn="l" rtl="0">
              <a:lnSpc>
                <a:spcPct val="80000"/>
              </a:lnSpc>
              <a:spcBef>
                <a:spcPts val="392"/>
              </a:spcBef>
              <a:buClr>
                <a:srgbClr val="0000FF"/>
              </a:buClr>
              <a:buSzPct val="100000"/>
              <a:buFont typeface="Arial"/>
              <a:buChar char="•"/>
            </a:pPr>
            <a:r>
              <a:rPr lang="en" sz="1800" b="0" i="0" u="none" strike="noStrike" cap="none">
                <a:solidFill>
                  <a:srgbClr val="0000FF"/>
                </a:solidFill>
                <a:latin typeface="Calibri"/>
                <a:ea typeface="Calibri"/>
                <a:cs typeface="Calibri"/>
                <a:sym typeface="Calibri"/>
              </a:rPr>
              <a:t>Digital Invention</a:t>
            </a:r>
            <a:r>
              <a:rPr lang="en" sz="1800" b="0" i="0" u="none" strike="noStrike" cap="none">
                <a:solidFill>
                  <a:srgbClr val="FF0000"/>
                </a:solidFill>
                <a:latin typeface="Calibri"/>
                <a:ea typeface="Calibri"/>
                <a:cs typeface="Calibri"/>
                <a:sym typeface="Calibri"/>
              </a:rPr>
              <a:t>. </a:t>
            </a:r>
            <a:r>
              <a:rPr lang="en" sz="1800" b="0" i="0" u="none" strike="noStrike" cap="none">
                <a:solidFill>
                  <a:schemeClr val="dk1"/>
                </a:solidFill>
                <a:latin typeface="Calibri"/>
                <a:ea typeface="Calibri"/>
                <a:cs typeface="Calibri"/>
                <a:sym typeface="Calibri"/>
              </a:rPr>
              <a:t>Students become creators of apps, tools, etc.</a:t>
            </a:r>
          </a:p>
        </p:txBody>
      </p:sp>
      <p:sp>
        <p:nvSpPr>
          <p:cNvPr id="828" name="Shape 82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70</a:t>
            </a:fld>
            <a:endParaRPr lang="en" sz="1200">
              <a:solidFill>
                <a:srgbClr val="888888"/>
              </a:solidFill>
              <a:latin typeface="Arial"/>
              <a:ea typeface="Arial"/>
              <a:cs typeface="Arial"/>
              <a:sym typeface="Arial"/>
            </a:endParaRPr>
          </a:p>
        </p:txBody>
      </p:sp>
      <p:pic>
        <p:nvPicPr>
          <p:cNvPr id="829" name="Shape 829" descr="Media_lab_robotics-thumb-640xauto-17408.jpg"/>
          <p:cNvPicPr preferRelativeResize="0">
            <a:picLocks noGrp="1"/>
          </p:cNvPicPr>
          <p:nvPr>
            <p:ph type="body" idx="2"/>
          </p:nvPr>
        </p:nvPicPr>
        <p:blipFill rotWithShape="1">
          <a:blip r:embed="rId3">
            <a:alphaModFix/>
          </a:blip>
          <a:srcRect t="-49616" b="-49616"/>
          <a:stretch/>
        </p:blipFill>
        <p:spPr>
          <a:xfrm>
            <a:off x="3581400" y="354035"/>
            <a:ext cx="5333999" cy="477595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Shape 834"/>
          <p:cNvSpPr txBox="1">
            <a:spLocks noGrp="1"/>
          </p:cNvSpPr>
          <p:nvPr>
            <p:ph type="title"/>
          </p:nvPr>
        </p:nvSpPr>
        <p:spPr>
          <a:xfrm>
            <a:off x="152400" y="205978"/>
            <a:ext cx="86868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How Gaming Can Make a Better World?</a:t>
            </a:r>
            <a:br>
              <a:rPr lang="en" sz="3959" b="0" i="0" u="none" strike="noStrike" cap="none">
                <a:solidFill>
                  <a:schemeClr val="dk1"/>
                </a:solidFill>
                <a:latin typeface="Calibri"/>
                <a:ea typeface="Calibri"/>
                <a:cs typeface="Calibri"/>
                <a:sym typeface="Calibri"/>
              </a:rPr>
            </a:br>
            <a:r>
              <a:rPr lang="en" sz="3600" b="0" i="0" u="none" strike="noStrike" cap="none">
                <a:solidFill>
                  <a:schemeClr val="dk1"/>
                </a:solidFill>
                <a:latin typeface="Calibri"/>
                <a:ea typeface="Calibri"/>
                <a:cs typeface="Calibri"/>
                <a:sym typeface="Calibri"/>
              </a:rPr>
              <a:t>Jane McGonigal</a:t>
            </a:r>
          </a:p>
        </p:txBody>
      </p:sp>
      <p:pic>
        <p:nvPicPr>
          <p:cNvPr id="835" name="Shape 835" descr="janeimage.jpg"/>
          <p:cNvPicPr preferRelativeResize="0">
            <a:picLocks noGrp="1"/>
          </p:cNvPicPr>
          <p:nvPr>
            <p:ph type="body" idx="1"/>
          </p:nvPr>
        </p:nvPicPr>
        <p:blipFill rotWithShape="1">
          <a:blip r:embed="rId3">
            <a:alphaModFix/>
          </a:blip>
          <a:srcRect t="1115" b="1115"/>
          <a:stretch/>
        </p:blipFill>
        <p:spPr>
          <a:xfrm>
            <a:off x="457200" y="1200150"/>
            <a:ext cx="8229600" cy="3394472"/>
          </a:xfrm>
          <a:prstGeom prst="rect">
            <a:avLst/>
          </a:prstGeom>
          <a:noFill/>
          <a:ln>
            <a:noFill/>
          </a:ln>
        </p:spPr>
      </p:pic>
      <p:sp>
        <p:nvSpPr>
          <p:cNvPr id="836" name="Shape 836"/>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837" name="Shape 83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71</a:t>
            </a:fld>
            <a:endParaRPr lang="en" sz="1200">
              <a:solidFill>
                <a:srgbClr val="888888"/>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Video Game Class?</a:t>
            </a:r>
          </a:p>
        </p:txBody>
      </p:sp>
      <p:pic>
        <p:nvPicPr>
          <p:cNvPr id="843" name="Shape 843" descr="01242013_dzidzovic_videogameclass-1-of-14.jpg"/>
          <p:cNvPicPr preferRelativeResize="0">
            <a:picLocks noGrp="1"/>
          </p:cNvPicPr>
          <p:nvPr>
            <p:ph type="body" idx="1"/>
          </p:nvPr>
        </p:nvPicPr>
        <p:blipFill rotWithShape="1">
          <a:blip r:embed="rId3">
            <a:alphaModFix/>
          </a:blip>
          <a:srcRect t="8720" b="8719"/>
          <a:stretch/>
        </p:blipFill>
        <p:spPr>
          <a:xfrm>
            <a:off x="457200" y="1200150"/>
            <a:ext cx="8229600" cy="3394472"/>
          </a:xfrm>
          <a:prstGeom prst="rect">
            <a:avLst/>
          </a:prstGeom>
          <a:noFill/>
          <a:ln>
            <a:noFill/>
          </a:ln>
        </p:spPr>
      </p:pic>
      <p:sp>
        <p:nvSpPr>
          <p:cNvPr id="844" name="Shape 84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845" name="Shape 84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72</a:t>
            </a:fld>
            <a:endParaRPr lang="en" sz="1200">
              <a:solidFill>
                <a:srgbClr val="888888"/>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Shape 851"/>
          <p:cNvSpPr/>
          <p:nvPr/>
        </p:nvSpPr>
        <p:spPr>
          <a:xfrm>
            <a:off x="533400" y="171450"/>
            <a:ext cx="8153399" cy="139184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hlink"/>
              </a:buClr>
              <a:buSzPct val="25000"/>
              <a:buFont typeface="Noto Sans Symbols"/>
              <a:buNone/>
            </a:pPr>
            <a:r>
              <a:rPr lang="en" sz="2400">
                <a:solidFill>
                  <a:schemeClr val="dk1"/>
                </a:solidFill>
                <a:latin typeface="Arial"/>
                <a:ea typeface="Arial"/>
                <a:cs typeface="Arial"/>
                <a:sym typeface="Arial"/>
              </a:rPr>
              <a:t>“There is absolutely no inevitability as long as there is a willingness to contemplate what is happening.”-Marshall McLuhan</a:t>
            </a:r>
          </a:p>
          <a:p>
            <a:pPr marL="0" marR="0" lvl="0" indent="0" algn="l" rtl="0">
              <a:lnSpc>
                <a:spcPct val="90000"/>
              </a:lnSpc>
              <a:spcBef>
                <a:spcPts val="720"/>
              </a:spcBef>
              <a:spcAft>
                <a:spcPts val="0"/>
              </a:spcAft>
              <a:buClr>
                <a:schemeClr val="hlink"/>
              </a:buClr>
              <a:buFont typeface="Noto Sans Symbols"/>
              <a:buNone/>
            </a:pPr>
            <a:endParaRPr sz="3600">
              <a:solidFill>
                <a:schemeClr val="dk1"/>
              </a:solidFill>
              <a:latin typeface="Verdana"/>
              <a:ea typeface="Verdana"/>
              <a:cs typeface="Verdana"/>
              <a:sym typeface="Verdana"/>
            </a:endParaRPr>
          </a:p>
        </p:txBody>
      </p:sp>
      <p:sp>
        <p:nvSpPr>
          <p:cNvPr id="852" name="Shape 852"/>
          <p:cNvSpPr/>
          <p:nvPr/>
        </p:nvSpPr>
        <p:spPr>
          <a:xfrm>
            <a:off x="762000" y="4357893"/>
            <a:ext cx="7696200" cy="66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800">
                <a:solidFill>
                  <a:schemeClr val="dk1"/>
                </a:solidFill>
                <a:latin typeface="Arial"/>
                <a:ea typeface="Arial"/>
                <a:cs typeface="Arial"/>
                <a:sym typeface="Arial"/>
              </a:rPr>
              <a:t>ernestmorrell@gmail.com</a:t>
            </a:r>
          </a:p>
        </p:txBody>
      </p:sp>
      <p:pic>
        <p:nvPicPr>
          <p:cNvPr id="853" name="Shape 853"/>
          <p:cNvPicPr preferRelativeResize="0"/>
          <p:nvPr/>
        </p:nvPicPr>
        <p:blipFill rotWithShape="1">
          <a:blip r:embed="rId3">
            <a:alphaModFix/>
          </a:blip>
          <a:srcRect/>
          <a:stretch/>
        </p:blipFill>
        <p:spPr>
          <a:xfrm>
            <a:off x="685800" y="1437800"/>
            <a:ext cx="3581400" cy="2448300"/>
          </a:xfrm>
          <a:prstGeom prst="rect">
            <a:avLst/>
          </a:prstGeom>
          <a:noFill/>
          <a:ln>
            <a:noFill/>
          </a:ln>
        </p:spPr>
      </p:pic>
      <p:pic>
        <p:nvPicPr>
          <p:cNvPr id="854" name="Shape 854" descr="gandhi2"/>
          <p:cNvPicPr preferRelativeResize="0"/>
          <p:nvPr/>
        </p:nvPicPr>
        <p:blipFill rotWithShape="1">
          <a:blip r:embed="rId4">
            <a:alphaModFix/>
          </a:blip>
          <a:srcRect/>
          <a:stretch/>
        </p:blipFill>
        <p:spPr>
          <a:xfrm>
            <a:off x="4724400" y="1143000"/>
            <a:ext cx="3138488" cy="2743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533400" y="354806"/>
            <a:ext cx="8153399" cy="559593"/>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Arial"/>
              <a:buNone/>
            </a:pPr>
            <a:r>
              <a:rPr lang="en" sz="4400" b="1" i="0" u="none" strike="noStrike" cap="none">
                <a:solidFill>
                  <a:srgbClr val="0000FF"/>
                </a:solidFill>
                <a:latin typeface="Arial"/>
                <a:ea typeface="Arial"/>
                <a:cs typeface="Arial"/>
                <a:sym typeface="Arial"/>
              </a:rPr>
              <a:t>The Principles</a:t>
            </a:r>
          </a:p>
        </p:txBody>
      </p:sp>
      <p:pic>
        <p:nvPicPr>
          <p:cNvPr id="245" name="Shape 245" descr="2002 Presentations 085"/>
          <p:cNvPicPr preferRelativeResize="0">
            <a:picLocks noGrp="1"/>
          </p:cNvPicPr>
          <p:nvPr>
            <p:ph type="body" idx="1"/>
          </p:nvPr>
        </p:nvPicPr>
        <p:blipFill rotWithShape="1">
          <a:blip r:embed="rId3">
            <a:alphaModFix/>
          </a:blip>
          <a:srcRect/>
          <a:stretch/>
        </p:blipFill>
        <p:spPr>
          <a:xfrm>
            <a:off x="1295400" y="1143000"/>
            <a:ext cx="6705599" cy="32003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4400" b="0" i="0" u="none" strike="noStrike" cap="none">
                <a:solidFill>
                  <a:schemeClr val="dk1"/>
                </a:solidFill>
                <a:latin typeface="Arial"/>
                <a:ea typeface="Arial"/>
                <a:cs typeface="Arial"/>
                <a:sym typeface="Arial"/>
              </a:rPr>
              <a:t>Understanding Failure</a:t>
            </a:r>
          </a:p>
        </p:txBody>
      </p:sp>
      <p:sp>
        <p:nvSpPr>
          <p:cNvPr id="251" name="Shape 251"/>
          <p:cNvSpPr txBox="1">
            <a:spLocks noGrp="1"/>
          </p:cNvSpPr>
          <p:nvPr>
            <p:ph type="body" idx="1"/>
          </p:nvPr>
        </p:nvSpPr>
        <p:spPr>
          <a:xfrm>
            <a:off x="457200" y="1200150"/>
            <a:ext cx="4038599" cy="3394472"/>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Lack of Confidence</a:t>
            </a:r>
          </a:p>
          <a:p>
            <a:pPr marL="342900" marR="0" lvl="0" indent="-342900" algn="l" rtl="0">
              <a:lnSpc>
                <a:spcPct val="90000"/>
              </a:lnSpc>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Lack of Relevance</a:t>
            </a:r>
          </a:p>
          <a:p>
            <a:pPr marL="342900" marR="0" lvl="0" indent="-342900" algn="l" rtl="0">
              <a:lnSpc>
                <a:spcPct val="90000"/>
              </a:lnSpc>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Lack of Engagement with high quality relevant literature</a:t>
            </a:r>
          </a:p>
          <a:p>
            <a:pPr marL="342900" marR="0" lvl="0" indent="-342900" algn="l" rtl="0">
              <a:lnSpc>
                <a:spcPct val="90000"/>
              </a:lnSpc>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Lack of engagement with a community of learners</a:t>
            </a:r>
          </a:p>
          <a:p>
            <a:pPr marL="342900" marR="0" lvl="0" indent="-342900" algn="l" rtl="0">
              <a:lnSpc>
                <a:spcPct val="90000"/>
              </a:lnSpc>
              <a:spcBef>
                <a:spcPts val="560"/>
              </a:spcBef>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Lack of engagement with the social world</a:t>
            </a:r>
          </a:p>
        </p:txBody>
      </p:sp>
      <p:pic>
        <p:nvPicPr>
          <p:cNvPr id="252" name="Shape 252" descr="ADHDEducationSystem030715.jpg"/>
          <p:cNvPicPr preferRelativeResize="0">
            <a:picLocks noGrp="1"/>
          </p:cNvPicPr>
          <p:nvPr>
            <p:ph type="body" idx="2"/>
          </p:nvPr>
        </p:nvPicPr>
        <p:blipFill rotWithShape="1">
          <a:blip r:embed="rId3">
            <a:alphaModFix/>
          </a:blip>
          <a:srcRect l="24953" r="24952"/>
          <a:stretch/>
        </p:blipFill>
        <p:spPr>
          <a:xfrm>
            <a:off x="4648200" y="1200150"/>
            <a:ext cx="4038599" cy="3394472"/>
          </a:xfrm>
          <a:prstGeom prst="rect">
            <a:avLst/>
          </a:prstGeom>
          <a:noFill/>
          <a:ln>
            <a:noFill/>
          </a:ln>
        </p:spPr>
      </p:pic>
      <p:sp>
        <p:nvSpPr>
          <p:cNvPr id="253" name="Shape 253"/>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254" name="Shape 25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9</a:t>
            </a:fld>
            <a:endParaRPr lang="en" sz="1200">
              <a:solidFill>
                <a:srgbClr val="888888"/>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3339</Words>
  <Application>Microsoft Office PowerPoint</Application>
  <PresentationFormat>On-screen Show (16:9)</PresentationFormat>
  <Paragraphs>393</Paragraphs>
  <Slides>73</Slides>
  <Notes>73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73</vt:i4>
      </vt:variant>
    </vt:vector>
  </HeadingPairs>
  <TitlesOfParts>
    <vt:vector size="86" baseType="lpstr">
      <vt:lpstr>Noto Sans Symbols</vt:lpstr>
      <vt:lpstr>Calibri</vt:lpstr>
      <vt:lpstr>Raleway</vt:lpstr>
      <vt:lpstr>Algerian</vt:lpstr>
      <vt:lpstr>Lato</vt:lpstr>
      <vt:lpstr>Verdana</vt:lpstr>
      <vt:lpstr>Times New Roman</vt:lpstr>
      <vt:lpstr>Arial</vt:lpstr>
      <vt:lpstr>Balthazar</vt:lpstr>
      <vt:lpstr>Garamond</vt:lpstr>
      <vt:lpstr>Helvetica Neue</vt:lpstr>
      <vt:lpstr>simple-light-2</vt:lpstr>
      <vt:lpstr>Office Theme</vt:lpstr>
      <vt:lpstr>New Directions in College Teaching: Community &amp; Civic Engagement for Diverse 21st Century Classrooms</vt:lpstr>
      <vt:lpstr>Socially, Culturally, &amp; Digitally Relevant Instruction</vt:lpstr>
      <vt:lpstr>Life and Work in the 21st Century</vt:lpstr>
      <vt:lpstr>…at work, home, play, and in social action</vt:lpstr>
      <vt:lpstr>How do we increase students’ engagement?</vt:lpstr>
      <vt:lpstr>How do we increase student confidence? </vt:lpstr>
      <vt:lpstr>How do we keep it Digitally Relevant?</vt:lpstr>
      <vt:lpstr>The Principles</vt:lpstr>
      <vt:lpstr>Understanding Failure</vt:lpstr>
      <vt:lpstr>Cultivating Student Voices </vt:lpstr>
      <vt:lpstr>Inspiration, Engagement, &amp; Achievement The Expectancy-Value Theory of Motivation</vt:lpstr>
      <vt:lpstr>Promising Practices</vt:lpstr>
      <vt:lpstr> Globalizing Humanities Education</vt:lpstr>
      <vt:lpstr>What do we mean by “Reading”?</vt:lpstr>
      <vt:lpstr>Different Reading. Reading Differently.</vt:lpstr>
      <vt:lpstr>Theories of Reading</vt:lpstr>
      <vt:lpstr>The Rhetorical Situation</vt:lpstr>
      <vt:lpstr>Critical Hermeneutics</vt:lpstr>
      <vt:lpstr>REEL Engagement Incorporating Film Study into Literacy Units</vt:lpstr>
      <vt:lpstr>Literary Analyses of Videogames? AA Criticism of Resident Evil 5 &amp; King Solomon’s Mines</vt:lpstr>
      <vt:lpstr>PowerPoint Presentation</vt:lpstr>
      <vt:lpstr>Translating MacBeth into “Hip Hop”?</vt:lpstr>
      <vt:lpstr>Writing in the Arts in the Digital Age</vt:lpstr>
      <vt:lpstr> </vt:lpstr>
      <vt:lpstr>Critical Hip Hop</vt:lpstr>
      <vt:lpstr>Hip Hop Literary and Cultural History</vt:lpstr>
      <vt:lpstr>Hip-hop and anti-colonial consciousness</vt:lpstr>
      <vt:lpstr>HIP HOP Feminisms</vt:lpstr>
      <vt:lpstr>The Rhetoric of Hip Hop</vt:lpstr>
      <vt:lpstr>Cyphers for Justice</vt:lpstr>
      <vt:lpstr>PowerPoint Presentation</vt:lpstr>
      <vt:lpstr>Critical Media Analysis Reading the Media through a Critical Lens</vt:lpstr>
      <vt:lpstr>PowerPoint Presentation</vt:lpstr>
      <vt:lpstr>Media and youth social movements</vt:lpstr>
      <vt:lpstr>Powerful Literacy in the Social Sciences</vt:lpstr>
      <vt:lpstr>Filmmaking as Social Action The One-Minute PSA Contest</vt:lpstr>
      <vt:lpstr>Auto-ethnography Project</vt:lpstr>
      <vt:lpstr>A Day in My Life…</vt:lpstr>
      <vt:lpstr>Becoming Digital Archivists </vt:lpstr>
      <vt:lpstr>Oral History Projects</vt:lpstr>
      <vt:lpstr>Bless Me Ultima—Oral History Project</vt:lpstr>
      <vt:lpstr>  Mock Trials, Debate, and Legal Research </vt:lpstr>
      <vt:lpstr>  Mock Trials in the Humanities Classroom “Putting Bigger Thomas on Trial” </vt:lpstr>
      <vt:lpstr>Student Research and Social Action Projects</vt:lpstr>
      <vt:lpstr>The Process</vt:lpstr>
      <vt:lpstr>Youth Participatory Action Research (YPAR)</vt:lpstr>
      <vt:lpstr>Inequality of Education</vt:lpstr>
      <vt:lpstr>PowerPoint Presentation</vt:lpstr>
      <vt:lpstr>Graduation Rates &amp;  A-G Requirements</vt:lpstr>
      <vt:lpstr>Demands</vt:lpstr>
      <vt:lpstr>Action Plan for Families</vt:lpstr>
      <vt:lpstr>Action Plan for Community Leaders</vt:lpstr>
      <vt:lpstr>PowerPoint Presentation</vt:lpstr>
      <vt:lpstr>Critical Quantitative Research Improving Mathematical Reasoning through Social Action</vt:lpstr>
      <vt:lpstr>South Central L.A. High Schools</vt:lpstr>
      <vt:lpstr>I trust the government to help my community with the crisis.</vt:lpstr>
      <vt:lpstr>PowerPoint Presentation</vt:lpstr>
      <vt:lpstr>PowerPoint Presentation</vt:lpstr>
      <vt:lpstr>PowerPoint Presentation</vt:lpstr>
      <vt:lpstr>PowerPoint Presentation</vt:lpstr>
      <vt:lpstr>PowerPoint Presentation</vt:lpstr>
      <vt:lpstr>PowerPoint Presentation</vt:lpstr>
      <vt:lpstr>Science Rap Battles</vt:lpstr>
      <vt:lpstr>Science Genius Project</vt:lpstr>
      <vt:lpstr>Science Genius &amp; #HipHopEd</vt:lpstr>
      <vt:lpstr>Science Genius</vt:lpstr>
      <vt:lpstr>Becoming Digital Inventors… #YesWeCode</vt:lpstr>
      <vt:lpstr>PowerPoint Presentation</vt:lpstr>
      <vt:lpstr>#YesWeCode</vt:lpstr>
      <vt:lpstr>Digitally Relevant Pedagogy</vt:lpstr>
      <vt:lpstr>How Gaming Can Make a Better World? Jane McGonigal</vt:lpstr>
      <vt:lpstr>Video Game Class?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Directions in College Teaching: Community &amp; Civic Engagement for Diverse 21st Century Classrooms</dc:title>
  <dc:creator>Karraker, Dana</dc:creator>
  <cp:lastModifiedBy>Karraker, Dana</cp:lastModifiedBy>
  <cp:revision>1</cp:revision>
  <dcterms:modified xsi:type="dcterms:W3CDTF">2017-01-18T19:43:10Z</dcterms:modified>
</cp:coreProperties>
</file>