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4"/>
  </p:notesMasterIdLst>
  <p:sldIdLst>
    <p:sldId id="256" r:id="rId2"/>
    <p:sldId id="267" r:id="rId3"/>
    <p:sldId id="278" r:id="rId4"/>
    <p:sldId id="272" r:id="rId5"/>
    <p:sldId id="280" r:id="rId6"/>
    <p:sldId id="279" r:id="rId7"/>
    <p:sldId id="281" r:id="rId8"/>
    <p:sldId id="282" r:id="rId9"/>
    <p:sldId id="283" r:id="rId10"/>
    <p:sldId id="284" r:id="rId11"/>
    <p:sldId id="273" r:id="rId12"/>
    <p:sldId id="274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ED081D-A61C-40F5-92F1-E429FD77DD07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B1AC00-0B06-415D-A775-F84DF2A0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AC00-0B06-415D-A775-F84DF2A0B4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05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AC00-0B06-415D-A775-F84DF2A0B4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24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AC00-0B06-415D-A775-F84DF2A0B4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03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AC00-0B06-415D-A775-F84DF2A0B4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8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AC00-0B06-415D-A775-F84DF2A0B4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9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AC00-0B06-415D-A775-F84DF2A0B4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7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AC00-0B06-415D-A775-F84DF2A0B4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08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AC00-0B06-415D-A775-F84DF2A0B4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AC00-0B06-415D-A775-F84DF2A0B4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7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AC00-0B06-415D-A775-F84DF2A0B4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6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AC00-0B06-415D-A775-F84DF2A0B4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AC00-0B06-415D-A775-F84DF2A0B4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6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drive.google.com/file/d/1D218PYgSLYIJntBz721XWHVn5ws70fLe/view?usp=shar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o6ODRp_0m4uk7P5ZxXJzyO7gNxynfTL6/view?usp=sharing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rchives@ilstu.edu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brary.illinoisstate.edu/services/archives/collections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dettearchive.ilstu.edu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p/7NzD8msFJe/?taken-by=sunburned_ginger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002" y="4041183"/>
            <a:ext cx="11340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Baskerville Old Face" panose="02020602080505020303" pitchFamily="18" charset="0"/>
              </a:rPr>
              <a:t>Out of the Box:</a:t>
            </a: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r>
              <a:rPr lang="en-US" sz="4000" b="1" dirty="0">
                <a:latin typeface="Baskerville Old Face" panose="02020602080505020303" pitchFamily="18" charset="0"/>
              </a:rPr>
              <a:t>How the Rayfield Archives Uses Technology to Bring ISU's History to the Classroom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1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3947" y="6399784"/>
            <a:ext cx="7227172" cy="369332"/>
            <a:chOff x="1680692" y="6329797"/>
            <a:chExt cx="7227172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680692" y="6329797"/>
              <a:ext cx="722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#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RedbirdHistory</a:t>
              </a:r>
              <a:endParaRPr lang="en-US" sz="1000" b="1" dirty="0">
                <a:latin typeface="Garamond" panose="02020404030301010803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315" y="6377956"/>
              <a:ext cx="277325" cy="277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853" y="6388894"/>
              <a:ext cx="251137" cy="2511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113" y="6409005"/>
              <a:ext cx="231026" cy="23102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793579" y="209974"/>
            <a:ext cx="903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Archives Tablet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133" y="2414533"/>
            <a:ext cx="10210800" cy="2548128"/>
          </a:xfrm>
          <a:prstGeom prst="roundRect">
            <a:avLst/>
          </a:prstGeom>
          <a:solidFill>
            <a:schemeClr val="tx1">
              <a:alpha val="6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94010" y="3149988"/>
            <a:ext cx="9498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hlinkClick r:id="rId6"/>
              </a:rPr>
              <a:t>Similar to Aura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hlinkClick r:id="rId7"/>
              </a:rPr>
              <a:t>Other templates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3947" y="6399784"/>
            <a:ext cx="7227172" cy="369332"/>
            <a:chOff x="1680692" y="6329797"/>
            <a:chExt cx="7227172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680692" y="6329797"/>
              <a:ext cx="722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#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RedbirdHistory</a:t>
              </a:r>
              <a:endParaRPr lang="en-US" sz="1000" b="1" dirty="0">
                <a:latin typeface="Garamond" panose="02020404030301010803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315" y="6377956"/>
              <a:ext cx="277325" cy="277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853" y="6388894"/>
              <a:ext cx="251137" cy="2511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113" y="6409005"/>
              <a:ext cx="231026" cy="23102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742779" y="209973"/>
            <a:ext cx="903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We Also Have a Book!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133" y="1377696"/>
            <a:ext cx="10210800" cy="4779264"/>
          </a:xfrm>
          <a:prstGeom prst="roundRect">
            <a:avLst/>
          </a:prstGeom>
          <a:solidFill>
            <a:schemeClr val="tx1">
              <a:alpha val="6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9226" y="2736276"/>
            <a:ext cx="46219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Local retailers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Barnes and Noble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Amazon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ArcadiaPublishing.com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59" y="1632964"/>
            <a:ext cx="2991850" cy="42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3947" y="6399784"/>
            <a:ext cx="7227172" cy="369332"/>
            <a:chOff x="1680692" y="6329797"/>
            <a:chExt cx="7227172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680692" y="6329797"/>
              <a:ext cx="722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#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RedbirdHistory</a:t>
              </a:r>
              <a:endParaRPr lang="en-US" sz="1000" b="1" dirty="0">
                <a:latin typeface="Garamond" panose="02020404030301010803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315" y="6377956"/>
              <a:ext cx="277325" cy="277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853" y="6388894"/>
              <a:ext cx="251137" cy="2511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113" y="6409005"/>
              <a:ext cx="231026" cy="23102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742779" y="209973"/>
            <a:ext cx="903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Contact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133" y="1377696"/>
            <a:ext cx="10210800" cy="4779264"/>
          </a:xfrm>
          <a:prstGeom prst="roundRect">
            <a:avLst/>
          </a:prstGeom>
          <a:solidFill>
            <a:schemeClr val="tx1">
              <a:alpha val="6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76538" y="2736276"/>
            <a:ext cx="4621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April </a:t>
            </a:r>
            <a:r>
              <a:rPr lang="en-US" sz="3200" b="1" dirty="0" err="1">
                <a:solidFill>
                  <a:schemeClr val="bg1"/>
                </a:solidFill>
              </a:rPr>
              <a:t>Karlene</a:t>
            </a:r>
            <a:r>
              <a:rPr lang="en-US" sz="3200" b="1" dirty="0">
                <a:solidFill>
                  <a:schemeClr val="bg1"/>
                </a:solidFill>
              </a:rPr>
              <a:t> Anderson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</a:rPr>
              <a:t>University Archivist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hlinkClick r:id="rId6"/>
              </a:rPr>
              <a:t>archives@ilstu.edu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(309) 438-3546</a:t>
            </a:r>
          </a:p>
        </p:txBody>
      </p:sp>
    </p:spTree>
    <p:extLst>
      <p:ext uri="{BB962C8B-B14F-4D97-AF65-F5344CB8AC3E}">
        <p14:creationId xmlns:p14="http://schemas.microsoft.com/office/powerpoint/2010/main" val="31578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112" y="201542"/>
            <a:ext cx="903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What is the </a:t>
            </a:r>
            <a:r>
              <a:rPr lang="en-US" sz="5400" b="1" dirty="0" err="1">
                <a:latin typeface="Garamond" panose="02020404030301010803" pitchFamily="18" charset="0"/>
              </a:rPr>
              <a:t>Rayfield</a:t>
            </a:r>
            <a:r>
              <a:rPr lang="en-US" sz="5400" b="1" dirty="0">
                <a:latin typeface="Garamond" panose="02020404030301010803" pitchFamily="18" charset="0"/>
              </a:rPr>
              <a:t> Archives?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82133" y="1778000"/>
            <a:ext cx="10210800" cy="3860800"/>
          </a:xfrm>
          <a:prstGeom prst="roundRect">
            <a:avLst/>
          </a:prstGeom>
          <a:solidFill>
            <a:schemeClr val="tx1">
              <a:alpha val="6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58112" y="2431127"/>
            <a:ext cx="9034272" cy="2554545"/>
          </a:xfrm>
          <a:prstGeom prst="rect">
            <a:avLst/>
          </a:prstGeom>
          <a:noFill/>
          <a:ln w="76200" cap="rnd">
            <a:noFill/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Collect, preserve, and make accessible the history of the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Originally started in the 1970’s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Taken over by Jo </a:t>
            </a:r>
            <a:r>
              <a:rPr lang="en-US" sz="3200" dirty="0" err="1">
                <a:solidFill>
                  <a:schemeClr val="bg1"/>
                </a:solidFill>
              </a:rPr>
              <a:t>Rayfield</a:t>
            </a:r>
            <a:r>
              <a:rPr lang="en-US" sz="3200" dirty="0">
                <a:solidFill>
                  <a:schemeClr val="bg1"/>
                </a:solidFill>
              </a:rPr>
              <a:t> in the 1990’s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 started in 2011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73947" y="6399784"/>
            <a:ext cx="7227172" cy="369332"/>
            <a:chOff x="1680692" y="6329797"/>
            <a:chExt cx="7227172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680692" y="6329797"/>
              <a:ext cx="722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#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RedbirdHistory</a:t>
              </a:r>
              <a:endParaRPr lang="en-US" sz="1000" b="1" dirty="0">
                <a:latin typeface="Garamond" panose="02020404030301010803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315" y="6377956"/>
              <a:ext cx="277325" cy="277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853" y="6388894"/>
              <a:ext cx="251137" cy="2511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113" y="6409005"/>
              <a:ext cx="231026" cy="231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5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112" y="201542"/>
            <a:ext cx="903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Isolated Collections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82133" y="1778000"/>
            <a:ext cx="10210800" cy="3860800"/>
          </a:xfrm>
          <a:prstGeom prst="roundRect">
            <a:avLst/>
          </a:prstGeom>
          <a:solidFill>
            <a:schemeClr val="tx1">
              <a:alpha val="6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75088" y="2220558"/>
            <a:ext cx="9034272" cy="3046988"/>
          </a:xfrm>
          <a:prstGeom prst="rect">
            <a:avLst/>
          </a:prstGeom>
          <a:noFill/>
          <a:ln w="76200" cap="rnd">
            <a:noFill/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Located off-campus, not in Milner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Difficult for campus community to get to Archives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Grant project started in 2011 to digitize yearbooks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Other university publications soon followed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73947" y="6399784"/>
            <a:ext cx="7227172" cy="369332"/>
            <a:chOff x="1680692" y="6329797"/>
            <a:chExt cx="7227172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680692" y="6329797"/>
              <a:ext cx="722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#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RedbirdHistory</a:t>
              </a:r>
              <a:endParaRPr lang="en-US" sz="1000" b="1" dirty="0">
                <a:latin typeface="Garamond" panose="02020404030301010803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315" y="6377956"/>
              <a:ext cx="277325" cy="277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853" y="6388894"/>
              <a:ext cx="251137" cy="2511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113" y="6409005"/>
              <a:ext cx="231026" cy="231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7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3947" y="6399784"/>
            <a:ext cx="7227172" cy="369332"/>
            <a:chOff x="1680692" y="6329797"/>
            <a:chExt cx="7227172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680692" y="6329797"/>
              <a:ext cx="722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#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RedbirdHistory</a:t>
              </a:r>
              <a:endParaRPr lang="en-US" sz="1000" b="1" dirty="0">
                <a:latin typeface="Garamond" panose="02020404030301010803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315" y="6377956"/>
              <a:ext cx="277325" cy="277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853" y="6388894"/>
              <a:ext cx="251137" cy="2511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113" y="6409005"/>
              <a:ext cx="231026" cy="23102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20997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Yearbooks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133" y="1778000"/>
            <a:ext cx="10210800" cy="3860800"/>
          </a:xfrm>
          <a:prstGeom prst="roundRect">
            <a:avLst/>
          </a:prstGeom>
          <a:solidFill>
            <a:schemeClr val="tx1">
              <a:alpha val="6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28927" y="2097024"/>
            <a:ext cx="949892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Initial grant through Consortium of Academic and Research Libraries in </a:t>
            </a:r>
            <a:r>
              <a:rPr lang="en-US" sz="3200" dirty="0" err="1">
                <a:solidFill>
                  <a:schemeClr val="bg1"/>
                </a:solidFill>
              </a:rPr>
              <a:t>Ilinois</a:t>
            </a:r>
            <a:r>
              <a:rPr lang="en-US" sz="3200" dirty="0">
                <a:solidFill>
                  <a:schemeClr val="bg1"/>
                </a:solidFill>
              </a:rPr>
              <a:t> (CARLI)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Yearbooks were the first university publication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Housed at the Internet Archive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100" dirty="0">
                <a:solidFill>
                  <a:schemeClr val="bg1"/>
                </a:solidFill>
                <a:hlinkClick r:id="rId6"/>
              </a:rPr>
              <a:t>library.illinoisstate.edu/services/archives/collections</a:t>
            </a: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7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3947" y="6399784"/>
            <a:ext cx="7227172" cy="369332"/>
            <a:chOff x="1680692" y="6329797"/>
            <a:chExt cx="7227172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680692" y="6329797"/>
              <a:ext cx="722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#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RedbirdHistory</a:t>
              </a:r>
              <a:endParaRPr lang="en-US" sz="1000" b="1" dirty="0">
                <a:latin typeface="Garamond" panose="02020404030301010803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315" y="6377956"/>
              <a:ext cx="277325" cy="277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853" y="6388894"/>
              <a:ext cx="251137" cy="2511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113" y="6409005"/>
              <a:ext cx="231026" cy="23102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20997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Catalogs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133" y="1778000"/>
            <a:ext cx="10210800" cy="3860800"/>
          </a:xfrm>
          <a:prstGeom prst="roundRect">
            <a:avLst/>
          </a:prstGeom>
          <a:solidFill>
            <a:schemeClr val="tx1">
              <a:alpha val="6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06932" y="2019533"/>
            <a:ext cx="94989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Next logical publication to digitize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Includes demographic data, faculty info, course listings, </a:t>
            </a:r>
            <a:r>
              <a:rPr lang="en-US" sz="3200" dirty="0" err="1">
                <a:solidFill>
                  <a:schemeClr val="bg1"/>
                </a:solidFill>
              </a:rPr>
              <a:t>etc</a:t>
            </a: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Helpful for more recent graduates looking for course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Most often used to chart the changes in how a subject was taught</a:t>
            </a:r>
          </a:p>
        </p:txBody>
      </p:sp>
    </p:spTree>
    <p:extLst>
      <p:ext uri="{BB962C8B-B14F-4D97-AF65-F5344CB8AC3E}">
        <p14:creationId xmlns:p14="http://schemas.microsoft.com/office/powerpoint/2010/main" val="6608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3947" y="6399784"/>
            <a:ext cx="7227172" cy="369332"/>
            <a:chOff x="1680692" y="6329797"/>
            <a:chExt cx="7227172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680692" y="6329797"/>
              <a:ext cx="722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#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RedbirdHistory</a:t>
              </a:r>
              <a:endParaRPr lang="en-US" sz="1000" b="1" dirty="0">
                <a:latin typeface="Garamond" panose="02020404030301010803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315" y="6377956"/>
              <a:ext cx="277325" cy="277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853" y="6388894"/>
              <a:ext cx="251137" cy="2511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113" y="6409005"/>
              <a:ext cx="231026" cy="23102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20997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Governance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133" y="1778000"/>
            <a:ext cx="10210800" cy="3860800"/>
          </a:xfrm>
          <a:prstGeom prst="roundRect">
            <a:avLst/>
          </a:prstGeom>
          <a:solidFill>
            <a:schemeClr val="tx1">
              <a:alpha val="6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28927" y="2097024"/>
            <a:ext cx="9498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Digitzed</a:t>
            </a:r>
            <a:r>
              <a:rPr lang="en-US" sz="3200" dirty="0">
                <a:solidFill>
                  <a:schemeClr val="bg1"/>
                </a:solidFill>
              </a:rPr>
              <a:t> in-house and hosted on </a:t>
            </a:r>
            <a:r>
              <a:rPr lang="en-US" sz="3200" dirty="0" err="1">
                <a:solidFill>
                  <a:schemeClr val="bg1"/>
                </a:solidFill>
              </a:rPr>
              <a:t>ISUReD</a:t>
            </a: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One of our most used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Researchers can track the physical changes to campus and buildings, changes to university academics and administration, and track </a:t>
            </a:r>
            <a:r>
              <a:rPr lang="en-US" sz="3200" dirty="0" err="1">
                <a:solidFill>
                  <a:schemeClr val="bg1"/>
                </a:solidFill>
              </a:rPr>
              <a:t>indivudial</a:t>
            </a:r>
            <a:r>
              <a:rPr lang="en-US" sz="3200" dirty="0">
                <a:solidFill>
                  <a:schemeClr val="bg1"/>
                </a:solidFill>
              </a:rPr>
              <a:t> faculty members</a:t>
            </a:r>
          </a:p>
        </p:txBody>
      </p:sp>
    </p:spTree>
    <p:extLst>
      <p:ext uri="{BB962C8B-B14F-4D97-AF65-F5344CB8AC3E}">
        <p14:creationId xmlns:p14="http://schemas.microsoft.com/office/powerpoint/2010/main" val="35130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3947" y="6399784"/>
            <a:ext cx="7227172" cy="369332"/>
            <a:chOff x="1680692" y="6329797"/>
            <a:chExt cx="7227172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680692" y="6329797"/>
              <a:ext cx="722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#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RedbirdHistory</a:t>
              </a:r>
              <a:endParaRPr lang="en-US" sz="1000" b="1" dirty="0">
                <a:latin typeface="Garamond" panose="02020404030301010803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315" y="6377956"/>
              <a:ext cx="277325" cy="277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853" y="6388894"/>
              <a:ext cx="251137" cy="2511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113" y="6409005"/>
              <a:ext cx="231026" cy="23102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20997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Other Online Resources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133" y="1778000"/>
            <a:ext cx="10210800" cy="3860800"/>
          </a:xfrm>
          <a:prstGeom prst="roundRect">
            <a:avLst/>
          </a:prstGeom>
          <a:solidFill>
            <a:schemeClr val="tx1">
              <a:alpha val="6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93579" y="2575195"/>
            <a:ext cx="94989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History book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Photographs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ISU Historical Video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Archives Finding Aids Database</a:t>
            </a:r>
          </a:p>
        </p:txBody>
      </p:sp>
    </p:spTree>
    <p:extLst>
      <p:ext uri="{BB962C8B-B14F-4D97-AF65-F5344CB8AC3E}">
        <p14:creationId xmlns:p14="http://schemas.microsoft.com/office/powerpoint/2010/main" val="19298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3947" y="6399784"/>
            <a:ext cx="7227172" cy="369332"/>
            <a:chOff x="1680692" y="6329797"/>
            <a:chExt cx="7227172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680692" y="6329797"/>
              <a:ext cx="722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#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RedbirdHistory</a:t>
              </a:r>
              <a:endParaRPr lang="en-US" sz="1000" b="1" dirty="0">
                <a:latin typeface="Garamond" panose="02020404030301010803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315" y="6377956"/>
              <a:ext cx="277325" cy="277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853" y="6388894"/>
              <a:ext cx="251137" cy="2511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113" y="6409005"/>
              <a:ext cx="231026" cy="23102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20997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Sneak Peak!!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133" y="1778000"/>
            <a:ext cx="10210800" cy="3860800"/>
          </a:xfrm>
          <a:prstGeom prst="roundRect">
            <a:avLst/>
          </a:prstGeom>
          <a:solidFill>
            <a:schemeClr val="tx1">
              <a:alpha val="6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42670" y="3334612"/>
            <a:ext cx="9498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hlinkClick r:id="rId6"/>
              </a:rPr>
              <a:t>https://videttearchive.ilstu.edu/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3947" y="6399784"/>
            <a:ext cx="7227172" cy="369332"/>
            <a:chOff x="1680692" y="6329797"/>
            <a:chExt cx="7227172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680692" y="6329797"/>
              <a:ext cx="7227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@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isuarchives</a:t>
              </a:r>
              <a:r>
                <a:rPr lang="en-US" dirty="0">
                  <a:latin typeface="Garamond" panose="02020404030301010803" pitchFamily="18" charset="0"/>
                  <a:sym typeface="Wingdings" panose="05000000000000000000" pitchFamily="2" charset="2"/>
                </a:rPr>
                <a:t>     </a:t>
              </a:r>
              <a:r>
                <a:rPr lang="en-US" b="1" dirty="0">
                  <a:latin typeface="Garamond" panose="02020404030301010803" pitchFamily="18" charset="0"/>
                  <a:sym typeface="Wingdings" panose="05000000000000000000" pitchFamily="2" charset="2"/>
                </a:rPr>
                <a:t>#</a:t>
              </a:r>
              <a:r>
                <a:rPr lang="en-US" b="1" dirty="0" err="1">
                  <a:latin typeface="Garamond" panose="02020404030301010803" pitchFamily="18" charset="0"/>
                  <a:sym typeface="Wingdings" panose="05000000000000000000" pitchFamily="2" charset="2"/>
                </a:rPr>
                <a:t>RedbirdHistory</a:t>
              </a:r>
              <a:endParaRPr lang="en-US" sz="1000" b="1" dirty="0">
                <a:latin typeface="Garamond" panose="02020404030301010803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315" y="6377956"/>
              <a:ext cx="277325" cy="277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853" y="6388894"/>
              <a:ext cx="251137" cy="2511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113" y="6409005"/>
              <a:ext cx="231026" cy="23102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793579" y="209974"/>
            <a:ext cx="903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Archives Tablet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133" y="1356102"/>
            <a:ext cx="10210800" cy="4664990"/>
          </a:xfrm>
          <a:prstGeom prst="roundRect">
            <a:avLst/>
          </a:prstGeom>
          <a:solidFill>
            <a:schemeClr val="tx1">
              <a:alpha val="6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94010" y="1853114"/>
            <a:ext cx="94989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Purchased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Similar to archives research being done at the University of Texas - Austin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Aura software, proprietary to Lenovo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hlinkClick r:id="rId6"/>
              </a:rPr>
              <a:t>Aura software in action</a:t>
            </a: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Software failed in October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Tested and purchased </a:t>
            </a:r>
            <a:r>
              <a:rPr lang="en-US" sz="3200" dirty="0" err="1">
                <a:solidFill>
                  <a:schemeClr val="bg1"/>
                </a:solidFill>
              </a:rPr>
              <a:t>Intuiface</a:t>
            </a:r>
            <a:r>
              <a:rPr lang="en-US" sz="3200" dirty="0">
                <a:solidFill>
                  <a:schemeClr val="bg1"/>
                </a:solidFill>
              </a:rPr>
              <a:t> Composer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4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752D0E"/>
      </a:hlink>
      <a:folHlink>
        <a:srgbClr val="B34413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376</Words>
  <Application>Microsoft Office PowerPoint</Application>
  <PresentationFormat>Widescreen</PresentationFormat>
  <Paragraphs>78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Baskerville Old Face</vt:lpstr>
      <vt:lpstr>Calibri</vt:lpstr>
      <vt:lpstr>Calisto MT</vt:lpstr>
      <vt:lpstr>Garamond</vt:lpstr>
      <vt:lpstr>Trebuchet MS</vt:lpstr>
      <vt:lpstr>Wingdings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April</dc:creator>
  <cp:lastModifiedBy>Anderson, April</cp:lastModifiedBy>
  <cp:revision>19</cp:revision>
  <cp:lastPrinted>2017-10-26T16:46:42Z</cp:lastPrinted>
  <dcterms:created xsi:type="dcterms:W3CDTF">2014-08-26T23:53:23Z</dcterms:created>
  <dcterms:modified xsi:type="dcterms:W3CDTF">2018-01-09T21:27:52Z</dcterms:modified>
</cp:coreProperties>
</file>