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65" r:id="rId3"/>
    <p:sldId id="259" r:id="rId4"/>
    <p:sldId id="258" r:id="rId5"/>
    <p:sldId id="266" r:id="rId6"/>
    <p:sldId id="264" r:id="rId7"/>
    <p:sldId id="271" r:id="rId8"/>
    <p:sldId id="257" r:id="rId9"/>
    <p:sldId id="270" r:id="rId10"/>
    <p:sldId id="261" r:id="rId11"/>
    <p:sldId id="262" r:id="rId12"/>
    <p:sldId id="272" r:id="rId13"/>
    <p:sldId id="269" r:id="rId14"/>
    <p:sldId id="263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631DD-894E-AB4C-BDE5-FA1D81040CAF}" type="datetimeFigureOut">
              <a:rPr lang="en-US" smtClean="0"/>
              <a:t>1/9/18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82F8D-4628-804E-903E-BE021B60F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2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082F8D-4628-804E-903E-BE021B60F0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2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082F8D-4628-804E-903E-BE021B60F0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2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EA3F6-7289-A54C-B67C-EB2B7D08CA4B}" type="datetimeFigureOut">
              <a:rPr lang="en-US" smtClean="0"/>
              <a:t>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8743C-917A-3B41-AC1E-74C32FCCB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50908"/>
            <a:ext cx="9144000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Cultivating Diverse-Minded Students </a:t>
            </a:r>
            <a:br>
              <a:rPr lang="en-US" sz="4800" b="1" dirty="0" smtClean="0">
                <a:latin typeface="Capitals"/>
                <a:cs typeface="Capitals"/>
              </a:rPr>
            </a:br>
            <a:r>
              <a:rPr lang="en-US" sz="4800" b="1" dirty="0" smtClean="0">
                <a:latin typeface="Capitals"/>
                <a:cs typeface="Capitals"/>
              </a:rPr>
              <a:t>in ALL Classrooms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92035"/>
            <a:ext cx="8233833" cy="1752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latin typeface="Helvetica"/>
                <a:cs typeface="Helvetica"/>
              </a:rPr>
              <a:t>Janet Moore</a:t>
            </a:r>
          </a:p>
          <a:p>
            <a:pPr algn="r"/>
            <a:r>
              <a:rPr lang="en-US" sz="3600" dirty="0" smtClean="0">
                <a:latin typeface="Helvetica"/>
                <a:cs typeface="Helvetica"/>
              </a:rPr>
              <a:t>University College</a:t>
            </a: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71" y="3238473"/>
            <a:ext cx="3047999" cy="30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86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Why Mathematics?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334"/>
            <a:ext cx="8229600" cy="5067830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Helvetica"/>
              <a:cs typeface="Helvetica"/>
            </a:endParaRPr>
          </a:p>
          <a:p>
            <a:r>
              <a:rPr lang="en-US" dirty="0" smtClean="0">
                <a:latin typeface="Helvetica"/>
                <a:cs typeface="Helvetica"/>
              </a:rPr>
              <a:t>Often an identifiable “right” and “wrong” but many ways to think about problems</a:t>
            </a:r>
          </a:p>
          <a:p>
            <a:r>
              <a:rPr lang="en-US" dirty="0">
                <a:latin typeface="Helvetica"/>
                <a:cs typeface="Helvetica"/>
              </a:rPr>
              <a:t>The traditional way of thinking is often not the most helpful </a:t>
            </a:r>
          </a:p>
          <a:p>
            <a:r>
              <a:rPr lang="en-US" dirty="0" smtClean="0">
                <a:latin typeface="Helvetica"/>
                <a:cs typeface="Helvetica"/>
              </a:rPr>
              <a:t>The answer is not the end - more to </a:t>
            </a:r>
            <a:r>
              <a:rPr lang="en-US" dirty="0" smtClean="0">
                <a:latin typeface="Helvetica"/>
                <a:cs typeface="Helvetica"/>
              </a:rPr>
              <a:t>learn from others’ approaches</a:t>
            </a:r>
            <a:endParaRPr lang="en-US" dirty="0">
              <a:latin typeface="Helvetica"/>
              <a:cs typeface="Helvetica"/>
            </a:endParaRPr>
          </a:p>
          <a:p>
            <a:r>
              <a:rPr lang="en-US" dirty="0" smtClean="0">
                <a:latin typeface="Helvetica"/>
                <a:cs typeface="Helvetica"/>
              </a:rPr>
              <a:t>Depersonalized</a:t>
            </a:r>
            <a:endParaRPr lang="en-US" dirty="0" smtClean="0">
              <a:latin typeface="Helvetica"/>
              <a:cs typeface="Helvetica"/>
            </a:endParaRPr>
          </a:p>
          <a:p>
            <a:endParaRPr lang="en-US" dirty="0" smtClean="0">
              <a:latin typeface="Helvetica"/>
              <a:cs typeface="Helvetica"/>
            </a:endParaRPr>
          </a:p>
          <a:p>
            <a:endParaRPr lang="en-US" dirty="0" smtClean="0">
              <a:latin typeface="Helvetica"/>
              <a:cs typeface="Helvetica"/>
            </a:endParaRPr>
          </a:p>
          <a:p>
            <a:endParaRPr lang="en-US" dirty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3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Mathematical Sandbox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P</a:t>
            </a:r>
            <a:r>
              <a:rPr lang="en-US" dirty="0" smtClean="0">
                <a:latin typeface="Helvetica"/>
                <a:cs typeface="Helvetica"/>
              </a:rPr>
              <a:t>ractice being wrong </a:t>
            </a:r>
            <a:endParaRPr lang="en-US" dirty="0">
              <a:latin typeface="Helvetica"/>
              <a:cs typeface="Helvetica"/>
            </a:endParaRPr>
          </a:p>
          <a:p>
            <a:r>
              <a:rPr lang="en-US" dirty="0" smtClean="0">
                <a:latin typeface="Helvetica"/>
                <a:cs typeface="Helvetica"/>
              </a:rPr>
              <a:t>Practice changing your mind</a:t>
            </a:r>
          </a:p>
          <a:p>
            <a:r>
              <a:rPr lang="en-US" dirty="0" smtClean="0">
                <a:latin typeface="Helvetica"/>
                <a:cs typeface="Helvetica"/>
              </a:rPr>
              <a:t>Practice valuing others’ ideas</a:t>
            </a:r>
          </a:p>
          <a:p>
            <a:r>
              <a:rPr lang="en-US" dirty="0" smtClean="0">
                <a:latin typeface="Helvetica"/>
                <a:cs typeface="Helvetica"/>
              </a:rPr>
              <a:t>Practice thinking critically and creatively</a:t>
            </a:r>
          </a:p>
          <a:p>
            <a:r>
              <a:rPr lang="en-US" dirty="0" smtClean="0">
                <a:latin typeface="Helvetica"/>
                <a:cs typeface="Helvetica"/>
              </a:rPr>
              <a:t>Detached from culture and identity</a:t>
            </a:r>
          </a:p>
          <a:p>
            <a:r>
              <a:rPr lang="en-US" dirty="0" smtClean="0">
                <a:latin typeface="Helvetica"/>
                <a:cs typeface="Helvetica"/>
              </a:rPr>
              <a:t>Detached from value as human being</a:t>
            </a:r>
          </a:p>
          <a:p>
            <a:r>
              <a:rPr lang="en-US" dirty="0" smtClean="0">
                <a:latin typeface="Helvetica"/>
                <a:cs typeface="Helvetica"/>
              </a:rPr>
              <a:t>Low</a:t>
            </a:r>
            <a:r>
              <a:rPr lang="en-US" dirty="0">
                <a:latin typeface="Helvetica"/>
                <a:cs typeface="Helvetica"/>
              </a:rPr>
              <a:t>-</a:t>
            </a:r>
            <a:r>
              <a:rPr lang="en-US" dirty="0" smtClean="0">
                <a:latin typeface="Helvetica"/>
                <a:cs typeface="Helvetica"/>
              </a:rPr>
              <a:t>risk</a:t>
            </a:r>
          </a:p>
          <a:p>
            <a:endParaRPr lang="en-US" dirty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733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Syllabus Day!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Helvetica"/>
                <a:cs typeface="Helvetica"/>
              </a:rPr>
              <a:t>My goals for </a:t>
            </a:r>
            <a:r>
              <a:rPr lang="en-US" sz="4000" dirty="0" smtClean="0">
                <a:latin typeface="Helvetica"/>
                <a:cs typeface="Helvetica"/>
              </a:rPr>
              <a:t>my students…</a:t>
            </a:r>
            <a:endParaRPr lang="en-US" sz="4000" dirty="0" smtClean="0">
              <a:latin typeface="Helvetica"/>
              <a:cs typeface="Helvetica"/>
            </a:endParaRP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Learn mathematics</a:t>
            </a: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Become a better person</a:t>
            </a: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Make the world a better place</a:t>
            </a:r>
            <a:endParaRPr lang="en-US" sz="4000" dirty="0" smtClean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sz="4000" dirty="0" smtClean="0">
                <a:latin typeface="Helvetica"/>
                <a:cs typeface="Helvetica"/>
              </a:rPr>
              <a:t>How are those goals connected?</a:t>
            </a:r>
          </a:p>
          <a:p>
            <a:endParaRPr lang="en-US" sz="4000" dirty="0">
              <a:latin typeface="Helvetica"/>
              <a:cs typeface="Helvetica"/>
            </a:endParaRPr>
          </a:p>
        </p:txBody>
      </p:sp>
      <p:pic>
        <p:nvPicPr>
          <p:cNvPr id="5" name="Picture 4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8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General Concepts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Helvetica"/>
                <a:cs typeface="Helvetica"/>
              </a:rPr>
              <a:t>Life-long effects of your course (little things)</a:t>
            </a:r>
          </a:p>
          <a:p>
            <a:r>
              <a:rPr lang="en-US" dirty="0" smtClean="0">
                <a:latin typeface="Helvetica"/>
                <a:cs typeface="Helvetica"/>
              </a:rPr>
              <a:t>Being wrong and changing your mind is a sign of growth, not weakness</a:t>
            </a:r>
            <a:endParaRPr lang="en-US" dirty="0">
              <a:latin typeface="Helvetica"/>
              <a:cs typeface="Helvetica"/>
            </a:endParaRPr>
          </a:p>
          <a:p>
            <a:r>
              <a:rPr lang="en-US" dirty="0" smtClean="0">
                <a:latin typeface="Helvetica"/>
                <a:cs typeface="Helvetica"/>
              </a:rPr>
              <a:t>Even simple, straight-forward problems can have multiple perspectives</a:t>
            </a:r>
            <a:endParaRPr lang="en-US" dirty="0" smtClean="0">
              <a:latin typeface="Helvetica"/>
              <a:cs typeface="Helvetica"/>
            </a:endParaRPr>
          </a:p>
          <a:p>
            <a:r>
              <a:rPr lang="en-US" dirty="0" smtClean="0">
                <a:latin typeface="Helvetica"/>
                <a:cs typeface="Helvetica"/>
              </a:rPr>
              <a:t>Connections can often be found between seemingly different ideas</a:t>
            </a:r>
          </a:p>
          <a:p>
            <a:r>
              <a:rPr lang="en-US" dirty="0" smtClean="0">
                <a:latin typeface="Helvetica"/>
                <a:cs typeface="Helvetica"/>
              </a:rPr>
              <a:t>My ideas are valuable,</a:t>
            </a:r>
            <a:r>
              <a:rPr lang="en-US" dirty="0">
                <a:latin typeface="Helvetica"/>
                <a:cs typeface="Helvetica"/>
              </a:rPr>
              <a:t> </a:t>
            </a:r>
            <a:r>
              <a:rPr lang="en-US" dirty="0" smtClean="0">
                <a:latin typeface="Helvetica"/>
                <a:cs typeface="Helvetica"/>
              </a:rPr>
              <a:t>and so are those of my peers</a:t>
            </a:r>
          </a:p>
          <a:p>
            <a:r>
              <a:rPr lang="en-US" dirty="0" smtClean="0">
                <a:latin typeface="Helvetica"/>
                <a:cs typeface="Helvetica"/>
              </a:rPr>
              <a:t>Classroom experiences --&gt; WORLD</a:t>
            </a:r>
            <a:endParaRPr lang="en-US" dirty="0" smtClean="0">
              <a:latin typeface="Helvetica"/>
              <a:cs typeface="Helvetica"/>
            </a:endParaRPr>
          </a:p>
          <a:p>
            <a:endParaRPr lang="en-US" dirty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4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Capitals"/>
                <a:cs typeface="Capitals"/>
              </a:rPr>
              <a:t>Tips and Advice</a:t>
            </a:r>
            <a:endParaRPr lang="en-US" sz="60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2167"/>
            <a:ext cx="8229600" cy="50165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Helvetica"/>
                <a:cs typeface="Helvetica"/>
              </a:rPr>
              <a:t>Explicitly </a:t>
            </a:r>
            <a:r>
              <a:rPr lang="en-US" sz="2800" dirty="0" smtClean="0">
                <a:latin typeface="Helvetica"/>
                <a:cs typeface="Helvetica"/>
              </a:rPr>
              <a:t>state long-term </a:t>
            </a:r>
            <a:r>
              <a:rPr lang="en-US" sz="2800" dirty="0" smtClean="0">
                <a:latin typeface="Helvetica"/>
                <a:cs typeface="Helvetica"/>
              </a:rPr>
              <a:t>intentions </a:t>
            </a:r>
            <a:endParaRPr lang="en-US" sz="2800" dirty="0" smtClean="0">
              <a:latin typeface="Helvetica"/>
              <a:cs typeface="Helvetica"/>
            </a:endParaRPr>
          </a:p>
          <a:p>
            <a:r>
              <a:rPr lang="en-US" sz="2800" dirty="0" smtClean="0">
                <a:latin typeface="Helvetica"/>
                <a:cs typeface="Helvetica"/>
              </a:rPr>
              <a:t>Pose </a:t>
            </a:r>
            <a:r>
              <a:rPr lang="en-US" sz="2800" dirty="0" smtClean="0">
                <a:latin typeface="Helvetica"/>
                <a:cs typeface="Helvetica"/>
              </a:rPr>
              <a:t>questions that have multiple entry points for thinking and discussing </a:t>
            </a:r>
            <a:endParaRPr lang="en-US" sz="2800" dirty="0" smtClean="0">
              <a:latin typeface="Helvetica"/>
              <a:cs typeface="Helvetica"/>
            </a:endParaRPr>
          </a:p>
          <a:p>
            <a:r>
              <a:rPr lang="en-US" sz="2800" dirty="0" smtClean="0">
                <a:latin typeface="Helvetica"/>
                <a:cs typeface="Helvetica"/>
              </a:rPr>
              <a:t>Highlight common misconceptions in a way that celebrates opportunities to be wrong &amp; grow</a:t>
            </a:r>
            <a:endParaRPr lang="en-US" sz="2800" dirty="0">
              <a:latin typeface="Helvetica"/>
              <a:cs typeface="Helvetica"/>
            </a:endParaRPr>
          </a:p>
          <a:p>
            <a:r>
              <a:rPr lang="en-US" sz="2800" dirty="0" smtClean="0">
                <a:latin typeface="Helvetica"/>
                <a:cs typeface="Helvetica"/>
              </a:rPr>
              <a:t>Identify </a:t>
            </a:r>
            <a:r>
              <a:rPr lang="en-US" sz="2800" dirty="0" smtClean="0">
                <a:latin typeface="Helvetica"/>
                <a:cs typeface="Helvetica"/>
              </a:rPr>
              <a:t>connections </a:t>
            </a:r>
            <a:r>
              <a:rPr lang="en-US" sz="2800" dirty="0" smtClean="0">
                <a:latin typeface="Helvetica"/>
                <a:cs typeface="Helvetica"/>
              </a:rPr>
              <a:t>between “different” </a:t>
            </a:r>
            <a:r>
              <a:rPr lang="en-US" sz="2800" dirty="0" smtClean="0">
                <a:latin typeface="Helvetica"/>
                <a:cs typeface="Helvetica"/>
              </a:rPr>
              <a:t>ideas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Challenge students to exercise open-mindedness when they leave the          classroom each day</a:t>
            </a:r>
          </a:p>
          <a:p>
            <a:endParaRPr lang="en-US" sz="2800" dirty="0" smtClean="0">
              <a:latin typeface="Helvetica"/>
              <a:cs typeface="Helvetica"/>
            </a:endParaRPr>
          </a:p>
          <a:p>
            <a:endParaRPr lang="en-US" sz="2800" dirty="0" smtClean="0">
              <a:latin typeface="Helvetica"/>
              <a:cs typeface="Helvetica"/>
            </a:endParaRPr>
          </a:p>
          <a:p>
            <a:endParaRPr lang="en-US" sz="2800" dirty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22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82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At the Heart of Diversity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Helvetica"/>
                <a:cs typeface="Helvetica"/>
              </a:rPr>
              <a:t>Race?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Religion?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Culture?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Socioeconomic Status?</a:t>
            </a:r>
          </a:p>
          <a:p>
            <a:endParaRPr lang="en-US" sz="4000" dirty="0">
              <a:latin typeface="Helvetica"/>
              <a:cs typeface="Helvetica"/>
            </a:endParaRPr>
          </a:p>
        </p:txBody>
      </p:sp>
      <p:pic>
        <p:nvPicPr>
          <p:cNvPr id="5" name="Picture 4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192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4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Capitals"/>
                <a:cs typeface="Capitals"/>
              </a:rPr>
              <a:t>Openmindedness</a:t>
            </a:r>
            <a:endParaRPr lang="en-US" sz="4800" b="1" dirty="0">
              <a:latin typeface="Capitals"/>
              <a:cs typeface="Capitals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8976" y="2594812"/>
            <a:ext cx="3997814" cy="1200329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chemeClr val="bg1"/>
                </a:solidFill>
                <a:latin typeface="Helvetica"/>
                <a:cs typeface="Helvetica"/>
              </a:rPr>
              <a:t>Willing to consider new ideas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16790" y="3176852"/>
            <a:ext cx="4320917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understand others’ points of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5672" y="3813163"/>
            <a:ext cx="2547304" cy="2862322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Accept &amp; respect differences without judgment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1764" y="886653"/>
            <a:ext cx="3935943" cy="2308324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Understand that others might not see everything the same way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I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do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3708" y="4900576"/>
            <a:ext cx="3211266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challenge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my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assumptions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8976" y="886634"/>
            <a:ext cx="4382788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question traditional ways of thinking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5" name="TextBox 14"/>
          <p:cNvSpPr txBox="1"/>
          <p:nvPr/>
        </p:nvSpPr>
        <p:spPr>
          <a:xfrm rot="19800000">
            <a:off x="628087" y="2247172"/>
            <a:ext cx="4155883" cy="2308324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Admit the possibility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of being wrong, even when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I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think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I am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right</a:t>
            </a:r>
          </a:p>
        </p:txBody>
      </p:sp>
      <p:sp>
        <p:nvSpPr>
          <p:cNvPr id="16" name="TextBox 15"/>
          <p:cNvSpPr txBox="1"/>
          <p:nvPr/>
        </p:nvSpPr>
        <p:spPr>
          <a:xfrm rot="900000">
            <a:off x="4728658" y="1377627"/>
            <a:ext cx="4025071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Value learning from others’ ideas and perspectives </a:t>
            </a:r>
          </a:p>
        </p:txBody>
      </p:sp>
      <p:sp>
        <p:nvSpPr>
          <p:cNvPr id="17" name="TextBox 16"/>
          <p:cNvSpPr txBox="1"/>
          <p:nvPr/>
        </p:nvSpPr>
        <p:spPr>
          <a:xfrm rot="21094247">
            <a:off x="3168459" y="4155543"/>
            <a:ext cx="3598341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Willing to try new things and embrace change</a:t>
            </a:r>
          </a:p>
        </p:txBody>
      </p:sp>
      <p:sp>
        <p:nvSpPr>
          <p:cNvPr id="18" name="TextBox 17"/>
          <p:cNvSpPr txBox="1"/>
          <p:nvPr/>
        </p:nvSpPr>
        <p:spPr>
          <a:xfrm rot="1800000">
            <a:off x="153581" y="5221887"/>
            <a:ext cx="3002980" cy="646331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Unprejudiced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71873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Developmental Math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dirty="0" smtClean="0">
                <a:latin typeface="Helvetica"/>
                <a:cs typeface="Helvetica"/>
              </a:rPr>
              <a:t>Non-credit courses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Students who (often) have not been successful in math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Students who (often) have not recently taken math</a:t>
            </a:r>
          </a:p>
          <a:p>
            <a:r>
              <a:rPr lang="en-US" sz="4000" dirty="0" smtClean="0">
                <a:latin typeface="Helvetica"/>
                <a:cs typeface="Helvetica"/>
              </a:rPr>
              <a:t>Students who (often) do not enjoy math </a:t>
            </a:r>
            <a:endParaRPr lang="en-US" sz="4000" dirty="0" smtClean="0">
              <a:latin typeface="Helvetica"/>
              <a:cs typeface="Helvetica"/>
              <a:sym typeface="Wingdings"/>
            </a:endParaRPr>
          </a:p>
          <a:p>
            <a:r>
              <a:rPr lang="en-US" sz="4000" dirty="0" smtClean="0">
                <a:latin typeface="Helvetica"/>
                <a:cs typeface="Helvetica"/>
                <a:sym typeface="Wingdings"/>
              </a:rPr>
              <a:t>Fertile ground for teaching open-mindedness </a:t>
            </a:r>
            <a:endParaRPr lang="en-US" sz="4000" dirty="0" smtClean="0">
              <a:latin typeface="Helvetica"/>
              <a:cs typeface="Helvetica"/>
            </a:endParaRPr>
          </a:p>
          <a:p>
            <a:endParaRPr lang="en-US" sz="4000" dirty="0">
              <a:latin typeface="Helvetica"/>
              <a:cs typeface="Helvetica"/>
            </a:endParaRPr>
          </a:p>
        </p:txBody>
      </p:sp>
      <p:pic>
        <p:nvPicPr>
          <p:cNvPr id="5" name="Picture 4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44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apitals"/>
                <a:cs typeface="Capitals"/>
              </a:rPr>
              <a:t>Syllabus Day!</a:t>
            </a:r>
            <a:endParaRPr lang="en-US" sz="4800" b="1" dirty="0">
              <a:latin typeface="Capitals"/>
              <a:cs typeface="Capital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Helvetica"/>
                <a:cs typeface="Helvetica"/>
              </a:rPr>
              <a:t>My goals for </a:t>
            </a:r>
            <a:r>
              <a:rPr lang="en-US" sz="4000" dirty="0" smtClean="0">
                <a:latin typeface="Helvetica"/>
                <a:cs typeface="Helvetica"/>
              </a:rPr>
              <a:t>my students…</a:t>
            </a:r>
            <a:endParaRPr lang="en-US" sz="4000" dirty="0" smtClean="0">
              <a:latin typeface="Helvetica"/>
              <a:cs typeface="Helvetica"/>
            </a:endParaRP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Learn mathematics</a:t>
            </a: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Become a better person</a:t>
            </a:r>
          </a:p>
          <a:p>
            <a:pPr lvl="1"/>
            <a:r>
              <a:rPr lang="en-US" sz="3600" dirty="0" smtClean="0">
                <a:latin typeface="Helvetica"/>
                <a:cs typeface="Helvetica"/>
              </a:rPr>
              <a:t>Make the world a better place</a:t>
            </a:r>
            <a:endParaRPr lang="en-US" sz="4000" dirty="0" smtClean="0"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sz="4000" dirty="0" smtClean="0">
                <a:latin typeface="Helvetica"/>
                <a:cs typeface="Helvetica"/>
              </a:rPr>
              <a:t>How are those goals connected?</a:t>
            </a:r>
          </a:p>
          <a:p>
            <a:endParaRPr lang="en-US" sz="4000" dirty="0">
              <a:latin typeface="Helvetica"/>
              <a:cs typeface="Helvetica"/>
            </a:endParaRPr>
          </a:p>
        </p:txBody>
      </p:sp>
      <p:pic>
        <p:nvPicPr>
          <p:cNvPr id="5" name="Picture 4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22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Capitals"/>
                <a:cs typeface="Capitals"/>
              </a:rPr>
              <a:t>Mental Math Time !</a:t>
            </a:r>
            <a:endParaRPr lang="en-US" sz="60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4094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smtClean="0">
                <a:latin typeface="Helvetica"/>
                <a:cs typeface="Helvetica"/>
              </a:rPr>
              <a:t>	  13 x 25</a:t>
            </a: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627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Capitals"/>
                <a:cs typeface="Capitals"/>
              </a:rPr>
              <a:t>Mental Math Time !</a:t>
            </a:r>
            <a:endParaRPr lang="en-US" sz="60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4094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smtClean="0">
                <a:latin typeface="Helvetica"/>
                <a:cs typeface="Helvetica"/>
              </a:rPr>
              <a:t>	  13 x </a:t>
            </a:r>
            <a:r>
              <a:rPr lang="en-US" sz="9600" dirty="0" smtClean="0">
                <a:latin typeface="Helvetica"/>
                <a:cs typeface="Helvetica"/>
              </a:rPr>
              <a:t>26</a:t>
            </a:r>
            <a:endParaRPr lang="en-US" sz="9600" dirty="0" smtClean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21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Capitals"/>
                <a:cs typeface="Capitals"/>
              </a:rPr>
              <a:t>Mental Math Time !</a:t>
            </a:r>
            <a:endParaRPr lang="en-US" sz="6000" b="1" dirty="0">
              <a:latin typeface="Capitals"/>
              <a:cs typeface="Capital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4094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smtClean="0">
                <a:latin typeface="Helvetica"/>
                <a:cs typeface="Helvetica"/>
              </a:rPr>
              <a:t>	  </a:t>
            </a:r>
            <a:r>
              <a:rPr lang="en-US" sz="9600" dirty="0">
                <a:latin typeface="Helvetica"/>
                <a:cs typeface="Helvetica"/>
              </a:rPr>
              <a:t>	6</a:t>
            </a:r>
            <a:r>
              <a:rPr lang="en-US" sz="9600" dirty="0" smtClean="0">
                <a:latin typeface="Helvetica"/>
                <a:cs typeface="Helvetica"/>
              </a:rPr>
              <a:t>7 + 98</a:t>
            </a:r>
            <a:endParaRPr lang="en-US" sz="9600" dirty="0">
              <a:latin typeface="Helvetica"/>
              <a:cs typeface="Helvetica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58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4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Capitals"/>
                <a:cs typeface="Capitals"/>
              </a:rPr>
              <a:t>Openmindedness</a:t>
            </a:r>
            <a:endParaRPr lang="en-US" sz="4800" b="1" dirty="0">
              <a:latin typeface="Capitals"/>
              <a:cs typeface="Capitals"/>
            </a:endParaRPr>
          </a:p>
        </p:txBody>
      </p:sp>
      <p:pic>
        <p:nvPicPr>
          <p:cNvPr id="4" name="Picture 3" descr="1200px-Illinois_State_University_seal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5016499"/>
            <a:ext cx="1693333" cy="16933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8976" y="2594812"/>
            <a:ext cx="3997814" cy="1200329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chemeClr val="bg1"/>
                </a:solidFill>
                <a:latin typeface="Helvetica"/>
                <a:cs typeface="Helvetica"/>
              </a:rPr>
              <a:t>Willing to consider new ideas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16790" y="3176852"/>
            <a:ext cx="4320917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understand others’ points of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5672" y="3813163"/>
            <a:ext cx="2547304" cy="2862322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Accept &amp; respect differences without judgment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1764" y="886653"/>
            <a:ext cx="3935943" cy="2308324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Understand that others might not see everything the same way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I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do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3708" y="4900576"/>
            <a:ext cx="3211266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challenge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my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assumptions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8976" y="886634"/>
            <a:ext cx="4382788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Willing to question traditional ways of thinking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5" name="TextBox 14"/>
          <p:cNvSpPr txBox="1"/>
          <p:nvPr/>
        </p:nvSpPr>
        <p:spPr>
          <a:xfrm rot="19800000">
            <a:off x="628087" y="2247172"/>
            <a:ext cx="4155883" cy="2308324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Admit the possibility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of being wrong, even when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I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think 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I am</a:t>
            </a:r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right</a:t>
            </a:r>
          </a:p>
        </p:txBody>
      </p:sp>
      <p:sp>
        <p:nvSpPr>
          <p:cNvPr id="16" name="TextBox 15"/>
          <p:cNvSpPr txBox="1"/>
          <p:nvPr/>
        </p:nvSpPr>
        <p:spPr>
          <a:xfrm rot="900000">
            <a:off x="4728658" y="1377627"/>
            <a:ext cx="4025071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Value learning from others’ ideas and perspectives </a:t>
            </a:r>
          </a:p>
        </p:txBody>
      </p:sp>
      <p:sp>
        <p:nvSpPr>
          <p:cNvPr id="17" name="TextBox 16"/>
          <p:cNvSpPr txBox="1"/>
          <p:nvPr/>
        </p:nvSpPr>
        <p:spPr>
          <a:xfrm rot="21094247">
            <a:off x="3168459" y="4155543"/>
            <a:ext cx="3598341" cy="1754327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rgbClr val="000000"/>
                </a:solidFill>
                <a:latin typeface="Helvetica"/>
                <a:cs typeface="Helvetica"/>
              </a:rPr>
              <a:t>Willing to try new things and embrace change</a:t>
            </a:r>
          </a:p>
        </p:txBody>
      </p:sp>
      <p:sp>
        <p:nvSpPr>
          <p:cNvPr id="18" name="TextBox 17"/>
          <p:cNvSpPr txBox="1"/>
          <p:nvPr/>
        </p:nvSpPr>
        <p:spPr>
          <a:xfrm rot="1800000">
            <a:off x="153581" y="5221887"/>
            <a:ext cx="3002980" cy="646331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>
                <a:solidFill>
                  <a:srgbClr val="000000"/>
                </a:solidFill>
                <a:latin typeface="Helvetica"/>
                <a:cs typeface="Helvetica"/>
              </a:rPr>
              <a:t>Unprejudiced</a:t>
            </a:r>
            <a:endParaRPr lang="en-US" sz="36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1288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3904</TotalTime>
  <Words>487</Words>
  <Application>Microsoft Macintosh PowerPoint</Application>
  <PresentationFormat>On-screen Show (4:3)</PresentationFormat>
  <Paragraphs>86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Black</vt:lpstr>
      <vt:lpstr>Cultivating Diverse-Minded Students  in ALL Classrooms</vt:lpstr>
      <vt:lpstr>At the Heart of Diversity</vt:lpstr>
      <vt:lpstr>Openmindedness</vt:lpstr>
      <vt:lpstr>Developmental Math</vt:lpstr>
      <vt:lpstr>Syllabus Day!</vt:lpstr>
      <vt:lpstr>Mental Math Time !</vt:lpstr>
      <vt:lpstr>Mental Math Time !</vt:lpstr>
      <vt:lpstr>Mental Math Time !</vt:lpstr>
      <vt:lpstr>Openmindedness</vt:lpstr>
      <vt:lpstr>Why Mathematics?</vt:lpstr>
      <vt:lpstr>Mathematical Sandbox</vt:lpstr>
      <vt:lpstr>Syllabus Day!</vt:lpstr>
      <vt:lpstr>General Concepts</vt:lpstr>
      <vt:lpstr>Tips and Advice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Cultivating Diverse-Minded Students in All Classrooms</dc:title>
  <dc:creator>Janet Moore</dc:creator>
  <cp:lastModifiedBy>Janet Moore</cp:lastModifiedBy>
  <cp:revision>68</cp:revision>
  <dcterms:created xsi:type="dcterms:W3CDTF">2017-10-23T16:47:13Z</dcterms:created>
  <dcterms:modified xsi:type="dcterms:W3CDTF">2018-01-10T13:13:19Z</dcterms:modified>
</cp:coreProperties>
</file>