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8" r:id="rId2"/>
  </p:sldMasterIdLst>
  <p:notesMasterIdLst>
    <p:notesMasterId r:id="rId28"/>
  </p:notesMasterIdLst>
  <p:sldIdLst>
    <p:sldId id="257" r:id="rId3"/>
    <p:sldId id="292" r:id="rId4"/>
    <p:sldId id="268" r:id="rId5"/>
    <p:sldId id="271" r:id="rId6"/>
    <p:sldId id="273" r:id="rId7"/>
    <p:sldId id="305" r:id="rId8"/>
    <p:sldId id="274" r:id="rId9"/>
    <p:sldId id="304" r:id="rId10"/>
    <p:sldId id="301" r:id="rId11"/>
    <p:sldId id="302" r:id="rId12"/>
    <p:sldId id="288" r:id="rId13"/>
    <p:sldId id="307" r:id="rId14"/>
    <p:sldId id="308" r:id="rId15"/>
    <p:sldId id="309" r:id="rId16"/>
    <p:sldId id="311" r:id="rId17"/>
    <p:sldId id="312" r:id="rId18"/>
    <p:sldId id="314" r:id="rId19"/>
    <p:sldId id="306" r:id="rId20"/>
    <p:sldId id="296" r:id="rId21"/>
    <p:sldId id="303" r:id="rId22"/>
    <p:sldId id="299" r:id="rId23"/>
    <p:sldId id="318" r:id="rId24"/>
    <p:sldId id="316" r:id="rId25"/>
    <p:sldId id="315" r:id="rId26"/>
    <p:sldId id="317" r:id="rId27"/>
  </p:sldIdLst>
  <p:sldSz cx="13716000" cy="7716838"/>
  <p:notesSz cx="7010400" cy="92964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564" y="90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International Enrollment Growth Rates:  Illinois State University  v State of Illinois v United States</a:t>
            </a:r>
          </a:p>
        </c:rich>
      </c:tx>
      <c:layout>
        <c:manualLayout>
          <c:xMode val="edge"/>
          <c:yMode val="edge"/>
          <c:x val="0.11182285633061188"/>
          <c:y val="2.8925717088265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8852748710625"/>
          <c:y val="0.23767297540858526"/>
          <c:w val="0.8594058626558464"/>
          <c:h val="0.53381841482515124"/>
        </c:manualLayout>
      </c:layout>
      <c:lineChart>
        <c:grouping val="standard"/>
        <c:varyColors val="0"/>
        <c:ser>
          <c:idx val="2"/>
          <c:order val="2"/>
          <c:tx>
            <c:strRef>
              <c:f>'Open Doors _ NAFSA comparisons'!$L$1</c:f>
              <c:strCache>
                <c:ptCount val="1"/>
                <c:pt idx="0">
                  <c:v>Intl students Illinois State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'Open Doors _ NAFSA comparisons'!$I$2:$I$8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'Open Doors _ NAFSA comparisons'!$L$2:$L$8</c:f>
              <c:numCache>
                <c:formatCode>0%</c:formatCode>
                <c:ptCount val="7"/>
                <c:pt idx="0">
                  <c:v>0</c:v>
                </c:pt>
                <c:pt idx="1">
                  <c:v>-5.7142857142857141E-2</c:v>
                </c:pt>
                <c:pt idx="2">
                  <c:v>-6.5306122448979598E-2</c:v>
                </c:pt>
                <c:pt idx="3">
                  <c:v>-9.3877551020408165E-2</c:v>
                </c:pt>
                <c:pt idx="4">
                  <c:v>-2.0408163265306124E-3</c:v>
                </c:pt>
                <c:pt idx="5">
                  <c:v>3.4693877551020408E-2</c:v>
                </c:pt>
                <c:pt idx="6">
                  <c:v>5.9183673469387757E-2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EB-4178-94C4-C29AC2246F0D}"/>
            </c:ext>
          </c:extLst>
        </c:ser>
        <c:ser>
          <c:idx val="3"/>
          <c:order val="3"/>
          <c:tx>
            <c:strRef>
              <c:f>'Open Doors _ NAFSA comparisons'!$M$1</c:f>
              <c:strCache>
                <c:ptCount val="1"/>
                <c:pt idx="0">
                  <c:v>Intl students Illinois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3EB-4178-94C4-C29AC2246F0D}"/>
              </c:ext>
            </c:extLst>
          </c:dPt>
          <c:cat>
            <c:strRef>
              <c:f>'Open Doors _ NAFSA comparisons'!$I$2:$I$8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'Open Doors _ NAFSA comparisons'!$M$2:$M$8</c:f>
              <c:numCache>
                <c:formatCode>0%</c:formatCode>
                <c:ptCount val="7"/>
                <c:pt idx="0">
                  <c:v>0</c:v>
                </c:pt>
                <c:pt idx="1">
                  <c:v>4.4853866592085026E-2</c:v>
                </c:pt>
                <c:pt idx="2">
                  <c:v>8.701580198573626E-2</c:v>
                </c:pt>
                <c:pt idx="3">
                  <c:v>0.18046427073136626</c:v>
                </c:pt>
                <c:pt idx="4">
                  <c:v>0.25576842399664385</c:v>
                </c:pt>
                <c:pt idx="5">
                  <c:v>0.36508879876940287</c:v>
                </c:pt>
                <c:pt idx="6">
                  <c:v>0.4867501048804363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3EB-4178-94C4-C29AC2246F0D}"/>
            </c:ext>
          </c:extLst>
        </c:ser>
        <c:ser>
          <c:idx val="4"/>
          <c:order val="4"/>
          <c:tx>
            <c:strRef>
              <c:f>'Open Doors _ NAFSA comparisons'!$N$1</c:f>
              <c:strCache>
                <c:ptCount val="1"/>
                <c:pt idx="0">
                  <c:v>Intl students USA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'Open Doors _ NAFSA comparisons'!$I$2:$I$8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</c:strCache>
            </c:strRef>
          </c:cat>
          <c:val>
            <c:numRef>
              <c:f>'Open Doors _ NAFSA comparisons'!$N$2:$N$8</c:f>
              <c:numCache>
                <c:formatCode>0%</c:formatCode>
                <c:ptCount val="7"/>
                <c:pt idx="0">
                  <c:v>0</c:v>
                </c:pt>
                <c:pt idx="1">
                  <c:v>7.6644143602568104E-2</c:v>
                </c:pt>
                <c:pt idx="2">
                  <c:v>0.10759452072362356</c:v>
                </c:pt>
                <c:pt idx="3">
                  <c:v>0.15946008768765879</c:v>
                </c:pt>
                <c:pt idx="4">
                  <c:v>0.22553522334703954</c:v>
                </c:pt>
                <c:pt idx="5">
                  <c:v>0.31394265836278967</c:v>
                </c:pt>
                <c:pt idx="6">
                  <c:v>0.42039900289353244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3EB-4178-94C4-C29AC2246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184552"/>
        <c:axId val="25518494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'Open Doors _ NAFSA comparisons'!$J$1</c15:sqref>
                        </c15:formulaRef>
                      </c:ext>
                    </c:extLst>
                    <c:strCache>
                      <c:ptCount val="1"/>
                      <c:pt idx="0">
                        <c:v>Intl students Oregon State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'Open Doors _ NAFSA comparisons'!$I$2:$I$8</c15:sqref>
                        </c15:formulaRef>
                      </c:ext>
                    </c:extLst>
                    <c:strCache>
                      <c:ptCount val="7"/>
                      <c:pt idx="0">
                        <c:v>2007-08</c:v>
                      </c:pt>
                      <c:pt idx="1">
                        <c:v>2008-09</c:v>
                      </c:pt>
                      <c:pt idx="2">
                        <c:v>2009-10</c:v>
                      </c:pt>
                      <c:pt idx="3">
                        <c:v>2010-11</c:v>
                      </c:pt>
                      <c:pt idx="4">
                        <c:v>2011-12</c:v>
                      </c:pt>
                      <c:pt idx="5">
                        <c:v>2012-13</c:v>
                      </c:pt>
                      <c:pt idx="6">
                        <c:v>2013-14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'Open Doors _ NAFSA comparisons'!$J$2:$J$8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</c:v>
                      </c:pt>
                      <c:pt idx="1">
                        <c:v>0.14936440677966101</c:v>
                      </c:pt>
                      <c:pt idx="2">
                        <c:v>0.44597457627118642</c:v>
                      </c:pt>
                      <c:pt idx="3">
                        <c:v>0.9798728813559322</c:v>
                      </c:pt>
                      <c:pt idx="4">
                        <c:v>1.5699152542372881</c:v>
                      </c:pt>
                      <c:pt idx="5">
                        <c:v>2.2044491525423728</c:v>
                      </c:pt>
                      <c:pt idx="6">
                        <c:v>2.7722457627118646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E3EB-4178-94C4-C29AC2246F0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'Open Doors _ NAFSA comparisons'!$K$1</c15:sqref>
                        </c15:formulaRef>
                      </c:ext>
                    </c:extLst>
                    <c:strCache>
                      <c:ptCount val="1"/>
                      <c:pt idx="0">
                        <c:v>Intl students South Florida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'Open Doors _ NAFSA comparisons'!$I$2:$I$8</c15:sqref>
                        </c15:formulaRef>
                      </c:ext>
                    </c:extLst>
                    <c:strCache>
                      <c:ptCount val="7"/>
                      <c:pt idx="0">
                        <c:v>2007-08</c:v>
                      </c:pt>
                      <c:pt idx="1">
                        <c:v>2008-09</c:v>
                      </c:pt>
                      <c:pt idx="2">
                        <c:v>2009-10</c:v>
                      </c:pt>
                      <c:pt idx="3">
                        <c:v>2010-11</c:v>
                      </c:pt>
                      <c:pt idx="4">
                        <c:v>2011-12</c:v>
                      </c:pt>
                      <c:pt idx="5">
                        <c:v>2012-13</c:v>
                      </c:pt>
                      <c:pt idx="6">
                        <c:v>2013-14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'Open Doors _ NAFSA comparisons'!$K$2:$K$8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</c:v>
                      </c:pt>
                      <c:pt idx="1">
                        <c:v>-3.0546623794212219E-2</c:v>
                      </c:pt>
                      <c:pt idx="2">
                        <c:v>-4.6623794212218649E-2</c:v>
                      </c:pt>
                      <c:pt idx="3">
                        <c:v>0.1045016077170418</c:v>
                      </c:pt>
                      <c:pt idx="4">
                        <c:v>0.27867095391211144</c:v>
                      </c:pt>
                      <c:pt idx="5">
                        <c:v>0.41907824222936763</c:v>
                      </c:pt>
                      <c:pt idx="6">
                        <c:v>0.73204715969989287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E3EB-4178-94C4-C29AC2246F0D}"/>
                  </c:ext>
                </c:extLst>
              </c15:ser>
            </c15:filteredLineSeries>
          </c:ext>
        </c:extLst>
      </c:lineChart>
      <c:catAx>
        <c:axId val="25518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184944"/>
        <c:crosses val="autoZero"/>
        <c:auto val="1"/>
        <c:lblAlgn val="ctr"/>
        <c:lblOffset val="100"/>
        <c:noMultiLvlLbl val="0"/>
      </c:catAx>
      <c:valAx>
        <c:axId val="255184944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18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C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Undergraduate</c:v>
                </c:pt>
                <c:pt idx="1">
                  <c:v>Graduate</c:v>
                </c:pt>
                <c:pt idx="2">
                  <c:v>Non-Degree</c:v>
                </c:pt>
                <c:pt idx="3">
                  <c:v>ELI</c:v>
                </c:pt>
                <c:pt idx="4">
                  <c:v>OPT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</c:v>
                </c:pt>
                <c:pt idx="1">
                  <c:v>268</c:v>
                </c:pt>
                <c:pt idx="2">
                  <c:v>32</c:v>
                </c:pt>
                <c:pt idx="3">
                  <c:v>21</c:v>
                </c:pt>
                <c:pt idx="4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E-4DE8-91BB-5EA139C7E1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1044432"/>
        <c:axId val="261044824"/>
      </c:barChart>
      <c:catAx>
        <c:axId val="26104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4824"/>
        <c:crosses val="autoZero"/>
        <c:auto val="1"/>
        <c:lblAlgn val="ctr"/>
        <c:lblOffset val="100"/>
        <c:noMultiLvlLbl val="0"/>
      </c:catAx>
      <c:valAx>
        <c:axId val="26104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India</c:v>
                </c:pt>
                <c:pt idx="1">
                  <c:v>Ghana</c:v>
                </c:pt>
                <c:pt idx="2">
                  <c:v>China</c:v>
                </c:pt>
                <c:pt idx="3">
                  <c:v>Nigeria</c:v>
                </c:pt>
                <c:pt idx="4">
                  <c:v>Canada</c:v>
                </c:pt>
                <c:pt idx="5">
                  <c:v>South Korea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</c:v>
                </c:pt>
                <c:pt idx="1">
                  <c:v>27</c:v>
                </c:pt>
                <c:pt idx="2">
                  <c:v>26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B-4B5F-8E52-FD16D22311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1045608"/>
        <c:axId val="261046000"/>
      </c:barChart>
      <c:catAx>
        <c:axId val="26104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6000"/>
        <c:crosses val="autoZero"/>
        <c:auto val="1"/>
        <c:lblAlgn val="ctr"/>
        <c:lblOffset val="100"/>
        <c:noMultiLvlLbl val="0"/>
      </c:catAx>
      <c:valAx>
        <c:axId val="26104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MS Information Systems</c:v>
                </c:pt>
                <c:pt idx="1">
                  <c:v>MS Technology</c:v>
                </c:pt>
                <c:pt idx="2">
                  <c:v>MS Applied Economics</c:v>
                </c:pt>
                <c:pt idx="3">
                  <c:v>MBA</c:v>
                </c:pt>
                <c:pt idx="4">
                  <c:v>MS Mathematics</c:v>
                </c:pt>
                <c:pt idx="5">
                  <c:v>MM Music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</c:v>
                </c:pt>
                <c:pt idx="1">
                  <c:v>34</c:v>
                </c:pt>
                <c:pt idx="2">
                  <c:v>23</c:v>
                </c:pt>
                <c:pt idx="3">
                  <c:v>23</c:v>
                </c:pt>
                <c:pt idx="4">
                  <c:v>20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F-4A6D-88D1-A4C8E3E61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1046784"/>
        <c:axId val="261047176"/>
      </c:barChart>
      <c:catAx>
        <c:axId val="2610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7176"/>
        <c:crosses val="autoZero"/>
        <c:auto val="1"/>
        <c:lblAlgn val="ctr"/>
        <c:lblOffset val="100"/>
        <c:noMultiLvlLbl val="0"/>
      </c:catAx>
      <c:valAx>
        <c:axId val="26104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Direct Entry</a:t>
          </a:r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/>
      <dgm:spPr/>
      <dgm:t>
        <a:bodyPr/>
        <a:lstStyle/>
        <a:p>
          <a:r>
            <a:rPr lang="en-US" dirty="0"/>
            <a:t>GPA 2.8</a:t>
          </a:r>
        </a:p>
        <a:p>
          <a:r>
            <a:rPr lang="en-US" dirty="0"/>
            <a:t>TOEFL 79</a:t>
          </a:r>
        </a:p>
        <a:p>
          <a:r>
            <a:rPr lang="en-US" dirty="0"/>
            <a:t>IELTS 6.5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Standard </a:t>
          </a:r>
          <a:r>
            <a:rPr lang="en-US" dirty="0" smtClean="0"/>
            <a:t>courses; direct matriculation</a:t>
          </a:r>
          <a:endParaRPr lang="en-US" dirty="0"/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1154" custScaleY="79464" custLinFactNeighborX="-430" custLinFactNeighborY="-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81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65968-A0EF-435E-A0ED-C630B943EFE9}" type="presOf" srcId="{35E3E33F-7E06-4E53-8F12-65DFA1107A11}" destId="{24D0083A-E056-41F9-B8BF-BBB8CEB1ACC7}" srcOrd="0" destOrd="0" presId="urn:microsoft.com/office/officeart/2005/8/layout/process1"/>
    <dgm:cxn modelId="{7DAD49F1-C1DB-431D-88AD-2448C4D58465}" type="presOf" srcId="{5372BDC4-CD9D-48DE-8EA8-9C972B537A86}" destId="{3693602B-62A2-4059-B027-54956660736F}" srcOrd="1" destOrd="0" presId="urn:microsoft.com/office/officeart/2005/8/layout/process1"/>
    <dgm:cxn modelId="{905F438C-AC56-41FF-A0B6-8BC24497F762}" type="presOf" srcId="{744E1EED-C79A-4FDB-AB6D-4056E9B7E91E}" destId="{D5B8AE38-3FA5-4DC1-9CDF-4C85EBA82B38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D8806610-C58D-41A7-82F5-D54EE6903F8E}" type="presOf" srcId="{E2A47B40-40BE-46CA-9375-CB8723E94098}" destId="{619A507A-6D6E-4C10-922F-FC2E23250B51}" srcOrd="1" destOrd="0" presId="urn:microsoft.com/office/officeart/2005/8/layout/process1"/>
    <dgm:cxn modelId="{1354D887-CF0E-4316-9B4C-4B1663F44689}" type="presOf" srcId="{99D039FE-68F3-472F-AE8A-E973B9E52AB9}" destId="{A25F00BB-5EF5-4A47-9089-B3260C3A1E65}" srcOrd="0" destOrd="0" presId="urn:microsoft.com/office/officeart/2005/8/layout/process1"/>
    <dgm:cxn modelId="{A2CE332A-7158-4C0E-BBEC-C5F9BD516173}" type="presOf" srcId="{5372BDC4-CD9D-48DE-8EA8-9C972B537A86}" destId="{C15A0E37-AFCA-46BF-A517-3B8C1529773B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2AAE8EFD-2756-44B0-8F3B-27B94F9777B6}" type="presOf" srcId="{F3AC6EC0-1506-4F37-B94D-410B61B326A5}" destId="{39387D2B-697A-4D13-8E13-7DA20AC1BE82}" srcOrd="0" destOrd="0" presId="urn:microsoft.com/office/officeart/2005/8/layout/process1"/>
    <dgm:cxn modelId="{99F08555-743F-4E60-8B61-C7790EC528C1}" type="presOf" srcId="{E2A47B40-40BE-46CA-9375-CB8723E94098}" destId="{CF57A675-CD82-4C81-8010-AE3F53FD558F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D584D64F-54FF-48FC-943F-0B57F997311A}" type="presParOf" srcId="{24D0083A-E056-41F9-B8BF-BBB8CEB1ACC7}" destId="{D5B8AE38-3FA5-4DC1-9CDF-4C85EBA82B38}" srcOrd="0" destOrd="0" presId="urn:microsoft.com/office/officeart/2005/8/layout/process1"/>
    <dgm:cxn modelId="{949B537A-9163-4DC2-A7DB-C6CCD92B11BE}" type="presParOf" srcId="{24D0083A-E056-41F9-B8BF-BBB8CEB1ACC7}" destId="{CF57A675-CD82-4C81-8010-AE3F53FD558F}" srcOrd="1" destOrd="0" presId="urn:microsoft.com/office/officeart/2005/8/layout/process1"/>
    <dgm:cxn modelId="{D34EDA58-6569-42C9-BA9E-853E23E1C189}" type="presParOf" srcId="{CF57A675-CD82-4C81-8010-AE3F53FD558F}" destId="{619A507A-6D6E-4C10-922F-FC2E23250B51}" srcOrd="0" destOrd="0" presId="urn:microsoft.com/office/officeart/2005/8/layout/process1"/>
    <dgm:cxn modelId="{9BB759D5-122C-4188-9F95-57F2FD643FD5}" type="presParOf" srcId="{24D0083A-E056-41F9-B8BF-BBB8CEB1ACC7}" destId="{39387D2B-697A-4D13-8E13-7DA20AC1BE82}" srcOrd="2" destOrd="0" presId="urn:microsoft.com/office/officeart/2005/8/layout/process1"/>
    <dgm:cxn modelId="{2ECACE47-C329-4E76-908E-E44B1A9B0BEC}" type="presParOf" srcId="{24D0083A-E056-41F9-B8BF-BBB8CEB1ACC7}" destId="{C15A0E37-AFCA-46BF-A517-3B8C1529773B}" srcOrd="3" destOrd="0" presId="urn:microsoft.com/office/officeart/2005/8/layout/process1"/>
    <dgm:cxn modelId="{C0D50240-311C-4D29-8D2A-C605C70A089F}" type="presParOf" srcId="{C15A0E37-AFCA-46BF-A517-3B8C1529773B}" destId="{3693602B-62A2-4059-B027-54956660736F}" srcOrd="0" destOrd="0" presId="urn:microsoft.com/office/officeart/2005/8/layout/process1"/>
    <dgm:cxn modelId="{436BA4A8-0B68-4365-BE69-A528CB09F758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Accelerated </a:t>
          </a:r>
          <a:r>
            <a:rPr lang="en-US" sz="2000" dirty="0" smtClean="0"/>
            <a:t>Pathway </a:t>
          </a:r>
        </a:p>
        <a:p>
          <a:r>
            <a:rPr lang="en-US" sz="2000" dirty="0" smtClean="0"/>
            <a:t>(1 semester)</a:t>
          </a:r>
          <a:endParaRPr lang="en-US" sz="2000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 custT="1"/>
      <dgm:spPr/>
      <dgm:t>
        <a:bodyPr/>
        <a:lstStyle/>
        <a:p>
          <a:r>
            <a:rPr lang="en-US" sz="2000" dirty="0"/>
            <a:t>GPA </a:t>
          </a:r>
          <a:r>
            <a:rPr lang="en-US" sz="2000" dirty="0" smtClean="0"/>
            <a:t>2.25</a:t>
          </a:r>
          <a:endParaRPr lang="en-US" sz="2000" dirty="0"/>
        </a:p>
        <a:p>
          <a:r>
            <a:rPr lang="en-US" sz="2000" dirty="0"/>
            <a:t>TOEFL 79</a:t>
          </a:r>
        </a:p>
        <a:p>
          <a:r>
            <a:rPr lang="en-US" sz="2000" dirty="0"/>
            <a:t>IELTS 6.5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1 semester ELI (Academic ENG, 3 </a:t>
          </a:r>
          <a:r>
            <a:rPr lang="en-US" dirty="0" err="1"/>
            <a:t>hrs</a:t>
          </a:r>
          <a:r>
            <a:rPr lang="en-US" dirty="0"/>
            <a:t>)</a:t>
          </a:r>
        </a:p>
        <a:p>
          <a:r>
            <a:rPr lang="en-US" dirty="0"/>
            <a:t>6-9 hours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Y="83495" custLinFactNeighborX="-65106" custLinFactNeighborY="-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7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1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A9926-EB26-4EA9-8CB9-6ED67E8FD1F7}" type="presOf" srcId="{5372BDC4-CD9D-48DE-8EA8-9C972B537A86}" destId="{3693602B-62A2-4059-B027-54956660736F}" srcOrd="1" destOrd="0" presId="urn:microsoft.com/office/officeart/2005/8/layout/process1"/>
    <dgm:cxn modelId="{C1C7F14B-738A-4872-A7E9-54EAB2DE31E2}" type="presOf" srcId="{99D039FE-68F3-472F-AE8A-E973B9E52AB9}" destId="{A25F00BB-5EF5-4A47-9089-B3260C3A1E65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2942BB13-D098-40FD-A7D9-FEBDC0FD8832}" type="presOf" srcId="{5372BDC4-CD9D-48DE-8EA8-9C972B537A86}" destId="{C15A0E37-AFCA-46BF-A517-3B8C1529773B}" srcOrd="0" destOrd="0" presId="urn:microsoft.com/office/officeart/2005/8/layout/process1"/>
    <dgm:cxn modelId="{1F24DC85-5EB6-4AB0-9386-18B10AC9ED56}" type="presOf" srcId="{35E3E33F-7E06-4E53-8F12-65DFA1107A11}" destId="{24D0083A-E056-41F9-B8BF-BBB8CEB1ACC7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9DD3AC8B-8131-4B13-8E79-64B47FE90F3F}" type="presOf" srcId="{744E1EED-C79A-4FDB-AB6D-4056E9B7E91E}" destId="{D5B8AE38-3FA5-4DC1-9CDF-4C85EBA82B38}" srcOrd="0" destOrd="0" presId="urn:microsoft.com/office/officeart/2005/8/layout/process1"/>
    <dgm:cxn modelId="{9708FED7-97E1-4987-B1C6-4F6493D21ABC}" type="presOf" srcId="{E2A47B40-40BE-46CA-9375-CB8723E94098}" destId="{CF57A675-CD82-4C81-8010-AE3F53FD558F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646F2E65-152E-4A5B-83C2-18D68CCAFA7B}" type="presOf" srcId="{F3AC6EC0-1506-4F37-B94D-410B61B326A5}" destId="{39387D2B-697A-4D13-8E13-7DA20AC1BE82}" srcOrd="0" destOrd="0" presId="urn:microsoft.com/office/officeart/2005/8/layout/process1"/>
    <dgm:cxn modelId="{F834EF3B-D109-4D7A-9961-A7C7B574FCF9}" type="presOf" srcId="{E2A47B40-40BE-46CA-9375-CB8723E94098}" destId="{619A507A-6D6E-4C10-922F-FC2E23250B51}" srcOrd="1" destOrd="0" presId="urn:microsoft.com/office/officeart/2005/8/layout/process1"/>
    <dgm:cxn modelId="{A220F228-023A-4F47-A0A5-4B35607AF3F5}" type="presParOf" srcId="{24D0083A-E056-41F9-B8BF-BBB8CEB1ACC7}" destId="{D5B8AE38-3FA5-4DC1-9CDF-4C85EBA82B38}" srcOrd="0" destOrd="0" presId="urn:microsoft.com/office/officeart/2005/8/layout/process1"/>
    <dgm:cxn modelId="{6759466E-C372-4BBF-B36B-B172742015CB}" type="presParOf" srcId="{24D0083A-E056-41F9-B8BF-BBB8CEB1ACC7}" destId="{CF57A675-CD82-4C81-8010-AE3F53FD558F}" srcOrd="1" destOrd="0" presId="urn:microsoft.com/office/officeart/2005/8/layout/process1"/>
    <dgm:cxn modelId="{1C37E7F6-B579-4DB8-878A-04E7E2A5ECAA}" type="presParOf" srcId="{CF57A675-CD82-4C81-8010-AE3F53FD558F}" destId="{619A507A-6D6E-4C10-922F-FC2E23250B51}" srcOrd="0" destOrd="0" presId="urn:microsoft.com/office/officeart/2005/8/layout/process1"/>
    <dgm:cxn modelId="{F0747D0A-FFBD-48A9-9C17-F81DF836D2FF}" type="presParOf" srcId="{24D0083A-E056-41F9-B8BF-BBB8CEB1ACC7}" destId="{39387D2B-697A-4D13-8E13-7DA20AC1BE82}" srcOrd="2" destOrd="0" presId="urn:microsoft.com/office/officeart/2005/8/layout/process1"/>
    <dgm:cxn modelId="{1B887EDB-3358-4F59-B716-EC0DD926F5DF}" type="presParOf" srcId="{24D0083A-E056-41F9-B8BF-BBB8CEB1ACC7}" destId="{C15A0E37-AFCA-46BF-A517-3B8C1529773B}" srcOrd="3" destOrd="0" presId="urn:microsoft.com/office/officeart/2005/8/layout/process1"/>
    <dgm:cxn modelId="{E5D4F6E4-A971-4B11-B033-16E9329291D1}" type="presParOf" srcId="{C15A0E37-AFCA-46BF-A517-3B8C1529773B}" destId="{3693602B-62A2-4059-B027-54956660736F}" srcOrd="0" destOrd="0" presId="urn:microsoft.com/office/officeart/2005/8/layout/process1"/>
    <dgm:cxn modelId="{F41CC8C7-B71C-4F66-BFEA-352882A570E0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Standard </a:t>
          </a:r>
          <a:r>
            <a:rPr lang="en-US" sz="2000" dirty="0" smtClean="0"/>
            <a:t>Pathway </a:t>
          </a:r>
        </a:p>
        <a:p>
          <a:r>
            <a:rPr lang="en-US" sz="2000" dirty="0" smtClean="0"/>
            <a:t>(2 semesters)</a:t>
          </a:r>
          <a:endParaRPr lang="en-US" sz="2000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 custT="1"/>
      <dgm:spPr/>
      <dgm:t>
        <a:bodyPr/>
        <a:lstStyle/>
        <a:p>
          <a:r>
            <a:rPr lang="en-US" sz="2000" dirty="0"/>
            <a:t>GPA </a:t>
          </a:r>
          <a:r>
            <a:rPr lang="en-US" sz="2000" dirty="0" smtClean="0"/>
            <a:t>2.25</a:t>
          </a:r>
          <a:endParaRPr lang="en-US" sz="2000" dirty="0"/>
        </a:p>
        <a:p>
          <a:r>
            <a:rPr lang="en-US" sz="2000" dirty="0"/>
            <a:t>TOEFL 65</a:t>
          </a:r>
        </a:p>
        <a:p>
          <a:r>
            <a:rPr lang="en-US" sz="2000" dirty="0"/>
            <a:t>IELTS 5.5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2 semester ELI (Academic ENG, 6 </a:t>
          </a:r>
          <a:r>
            <a:rPr lang="en-US" dirty="0" err="1"/>
            <a:t>hrs</a:t>
          </a:r>
          <a:r>
            <a:rPr lang="en-US" dirty="0"/>
            <a:t>)</a:t>
          </a:r>
        </a:p>
        <a:p>
          <a:r>
            <a:rPr lang="en-US" dirty="0"/>
            <a:t>6-9 hours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2613" custScaleY="80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7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04806-A9E8-4CA4-9C71-DF855002613D}" type="presOf" srcId="{F3AC6EC0-1506-4F37-B94D-410B61B326A5}" destId="{39387D2B-697A-4D13-8E13-7DA20AC1BE82}" srcOrd="0" destOrd="0" presId="urn:microsoft.com/office/officeart/2005/8/layout/process1"/>
    <dgm:cxn modelId="{9AD7DEAB-37CD-4896-98E8-9ACB86D2F036}" type="presOf" srcId="{E2A47B40-40BE-46CA-9375-CB8723E94098}" destId="{CF57A675-CD82-4C81-8010-AE3F53FD558F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3E28A803-5FA1-4FC5-B747-D9B30956008F}" type="presOf" srcId="{5372BDC4-CD9D-48DE-8EA8-9C972B537A86}" destId="{C15A0E37-AFCA-46BF-A517-3B8C1529773B}" srcOrd="0" destOrd="0" presId="urn:microsoft.com/office/officeart/2005/8/layout/process1"/>
    <dgm:cxn modelId="{67DE5E63-2390-40C2-A280-5CADC78CF2F7}" type="presOf" srcId="{35E3E33F-7E06-4E53-8F12-65DFA1107A11}" destId="{24D0083A-E056-41F9-B8BF-BBB8CEB1ACC7}" srcOrd="0" destOrd="0" presId="urn:microsoft.com/office/officeart/2005/8/layout/process1"/>
    <dgm:cxn modelId="{7A0672AE-98F1-40C5-BBAC-4915456C0768}" type="presOf" srcId="{744E1EED-C79A-4FDB-AB6D-4056E9B7E91E}" destId="{D5B8AE38-3FA5-4DC1-9CDF-4C85EBA82B38}" srcOrd="0" destOrd="0" presId="urn:microsoft.com/office/officeart/2005/8/layout/process1"/>
    <dgm:cxn modelId="{45F1934E-6209-4BB2-B120-E8B2DF5DE8C5}" type="presOf" srcId="{E2A47B40-40BE-46CA-9375-CB8723E94098}" destId="{619A507A-6D6E-4C10-922F-FC2E23250B51}" srcOrd="1" destOrd="0" presId="urn:microsoft.com/office/officeart/2005/8/layout/process1"/>
    <dgm:cxn modelId="{2C9A9F1F-A1A2-4667-B2AB-83C20EC01BEF}" type="presOf" srcId="{5372BDC4-CD9D-48DE-8EA8-9C972B537A86}" destId="{3693602B-62A2-4059-B027-54956660736F}" srcOrd="1" destOrd="0" presId="urn:microsoft.com/office/officeart/2005/8/layout/process1"/>
    <dgm:cxn modelId="{D02E4156-6275-45BB-93CA-47D89E0CE42E}" type="presOf" srcId="{99D039FE-68F3-472F-AE8A-E973B9E52AB9}" destId="{A25F00BB-5EF5-4A47-9089-B3260C3A1E65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1D1B98E6-9FA0-4375-8208-FF3F84B664AA}" type="presParOf" srcId="{24D0083A-E056-41F9-B8BF-BBB8CEB1ACC7}" destId="{D5B8AE38-3FA5-4DC1-9CDF-4C85EBA82B38}" srcOrd="0" destOrd="0" presId="urn:microsoft.com/office/officeart/2005/8/layout/process1"/>
    <dgm:cxn modelId="{0BA75757-6FE7-495E-9EE4-35C0C977276B}" type="presParOf" srcId="{24D0083A-E056-41F9-B8BF-BBB8CEB1ACC7}" destId="{CF57A675-CD82-4C81-8010-AE3F53FD558F}" srcOrd="1" destOrd="0" presId="urn:microsoft.com/office/officeart/2005/8/layout/process1"/>
    <dgm:cxn modelId="{DB60E7F0-F2AA-4FA3-8249-D3F3B2849739}" type="presParOf" srcId="{CF57A675-CD82-4C81-8010-AE3F53FD558F}" destId="{619A507A-6D6E-4C10-922F-FC2E23250B51}" srcOrd="0" destOrd="0" presId="urn:microsoft.com/office/officeart/2005/8/layout/process1"/>
    <dgm:cxn modelId="{BC010FD9-4D26-47AA-97D8-93ADFAB1540E}" type="presParOf" srcId="{24D0083A-E056-41F9-B8BF-BBB8CEB1ACC7}" destId="{39387D2B-697A-4D13-8E13-7DA20AC1BE82}" srcOrd="2" destOrd="0" presId="urn:microsoft.com/office/officeart/2005/8/layout/process1"/>
    <dgm:cxn modelId="{E9B24326-F3E2-493C-8822-F195ADB9B8FE}" type="presParOf" srcId="{24D0083A-E056-41F9-B8BF-BBB8CEB1ACC7}" destId="{C15A0E37-AFCA-46BF-A517-3B8C1529773B}" srcOrd="3" destOrd="0" presId="urn:microsoft.com/office/officeart/2005/8/layout/process1"/>
    <dgm:cxn modelId="{4281BABF-57AB-44FD-BBD9-B7BFA113DCCD}" type="presParOf" srcId="{C15A0E37-AFCA-46BF-A517-3B8C1529773B}" destId="{3693602B-62A2-4059-B027-54956660736F}" srcOrd="0" destOrd="0" presId="urn:microsoft.com/office/officeart/2005/8/layout/process1"/>
    <dgm:cxn modelId="{338C09F6-C635-4C5A-8533-1F6607B0B128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/>
      <dgm:spPr/>
      <dgm:t>
        <a:bodyPr/>
        <a:lstStyle/>
        <a:p>
          <a:r>
            <a:rPr lang="en-US" dirty="0" smtClean="0"/>
            <a:t>Progression requirements for matriculation</a:t>
          </a:r>
          <a:endParaRPr lang="en-US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/>
      <dgm:spPr/>
      <dgm:t>
        <a:bodyPr/>
        <a:lstStyle/>
        <a:p>
          <a:r>
            <a:rPr lang="en-US" dirty="0"/>
            <a:t>GPA 3.0</a:t>
          </a:r>
        </a:p>
        <a:p>
          <a:r>
            <a:rPr lang="en-US" dirty="0"/>
            <a:t>B or better</a:t>
          </a:r>
        </a:p>
        <a:p>
          <a:r>
            <a:rPr lang="en-US" dirty="0"/>
            <a:t>No I or WX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Standard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5290" custScaleY="83043" custLinFactNeighborX="314" custLinFactNeighborY="10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82237" custLinFactNeighborX="-5488" custLinFactNeighborY="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7523" custLinFactNeighborX="1622" custLinFactNeighborY="1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68FBB-AF94-45C7-B1E5-DA3ABCEDD2DF}" type="presOf" srcId="{E2A47B40-40BE-46CA-9375-CB8723E94098}" destId="{CF57A675-CD82-4C81-8010-AE3F53FD558F}" srcOrd="0" destOrd="0" presId="urn:microsoft.com/office/officeart/2005/8/layout/process1"/>
    <dgm:cxn modelId="{C7582E94-D468-4CC1-A9EB-E7CF2DFEEA29}" type="presOf" srcId="{744E1EED-C79A-4FDB-AB6D-4056E9B7E91E}" destId="{D5B8AE38-3FA5-4DC1-9CDF-4C85EBA82B38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A63C0C0C-EB94-469B-8FC1-56A12BEA3198}" type="presOf" srcId="{35E3E33F-7E06-4E53-8F12-65DFA1107A11}" destId="{24D0083A-E056-41F9-B8BF-BBB8CEB1ACC7}" srcOrd="0" destOrd="0" presId="urn:microsoft.com/office/officeart/2005/8/layout/process1"/>
    <dgm:cxn modelId="{5A47FFD5-46C0-4086-A4FF-A3CA637D2F24}" type="presOf" srcId="{F3AC6EC0-1506-4F37-B94D-410B61B326A5}" destId="{39387D2B-697A-4D13-8E13-7DA20AC1BE82}" srcOrd="0" destOrd="0" presId="urn:microsoft.com/office/officeart/2005/8/layout/process1"/>
    <dgm:cxn modelId="{F3C151C3-17AA-4901-BFD1-FDFB1EABD471}" type="presOf" srcId="{E2A47B40-40BE-46CA-9375-CB8723E94098}" destId="{619A507A-6D6E-4C10-922F-FC2E23250B51}" srcOrd="1" destOrd="0" presId="urn:microsoft.com/office/officeart/2005/8/layout/process1"/>
    <dgm:cxn modelId="{E6E4507F-FAA5-41E1-9A71-8F96FD8E1463}" type="presOf" srcId="{5372BDC4-CD9D-48DE-8EA8-9C972B537A86}" destId="{3693602B-62A2-4059-B027-54956660736F}" srcOrd="1" destOrd="0" presId="urn:microsoft.com/office/officeart/2005/8/layout/process1"/>
    <dgm:cxn modelId="{0AC11A1E-8B90-4563-B077-A2F6CDFF25A0}" type="presOf" srcId="{5372BDC4-CD9D-48DE-8EA8-9C972B537A86}" destId="{C15A0E37-AFCA-46BF-A517-3B8C1529773B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EC381BA1-57C4-4DAB-8754-0B7796C4DCBF}" type="presOf" srcId="{99D039FE-68F3-472F-AE8A-E973B9E52AB9}" destId="{A25F00BB-5EF5-4A47-9089-B3260C3A1E65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0DA2532B-4864-403B-80BF-6FFE72CF08C6}" type="presParOf" srcId="{24D0083A-E056-41F9-B8BF-BBB8CEB1ACC7}" destId="{D5B8AE38-3FA5-4DC1-9CDF-4C85EBA82B38}" srcOrd="0" destOrd="0" presId="urn:microsoft.com/office/officeart/2005/8/layout/process1"/>
    <dgm:cxn modelId="{114093A0-F8E0-4017-A736-1BF607312139}" type="presParOf" srcId="{24D0083A-E056-41F9-B8BF-BBB8CEB1ACC7}" destId="{CF57A675-CD82-4C81-8010-AE3F53FD558F}" srcOrd="1" destOrd="0" presId="urn:microsoft.com/office/officeart/2005/8/layout/process1"/>
    <dgm:cxn modelId="{B6717480-3799-4B13-A791-9537247259A8}" type="presParOf" srcId="{CF57A675-CD82-4C81-8010-AE3F53FD558F}" destId="{619A507A-6D6E-4C10-922F-FC2E23250B51}" srcOrd="0" destOrd="0" presId="urn:microsoft.com/office/officeart/2005/8/layout/process1"/>
    <dgm:cxn modelId="{8C088AE5-81ED-400C-A7D7-473FB3535969}" type="presParOf" srcId="{24D0083A-E056-41F9-B8BF-BBB8CEB1ACC7}" destId="{39387D2B-697A-4D13-8E13-7DA20AC1BE82}" srcOrd="2" destOrd="0" presId="urn:microsoft.com/office/officeart/2005/8/layout/process1"/>
    <dgm:cxn modelId="{E8591BCE-8596-48FF-A429-DE4F31EA3F3D}" type="presParOf" srcId="{24D0083A-E056-41F9-B8BF-BBB8CEB1ACC7}" destId="{C15A0E37-AFCA-46BF-A517-3B8C1529773B}" srcOrd="3" destOrd="0" presId="urn:microsoft.com/office/officeart/2005/8/layout/process1"/>
    <dgm:cxn modelId="{74961BC5-A427-46E3-866D-F1AD5A6626C2}" type="presParOf" srcId="{C15A0E37-AFCA-46BF-A517-3B8C1529773B}" destId="{3693602B-62A2-4059-B027-54956660736F}" srcOrd="0" destOrd="0" presId="urn:microsoft.com/office/officeart/2005/8/layout/process1"/>
    <dgm:cxn modelId="{B8AD45DE-F0A5-4F3B-A296-C29AD83B4077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Direct Entry</a:t>
          </a:r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/>
      <dgm:spPr/>
      <dgm:t>
        <a:bodyPr/>
        <a:lstStyle/>
        <a:p>
          <a:r>
            <a:rPr lang="en-US" dirty="0"/>
            <a:t>GPA </a:t>
          </a:r>
          <a:r>
            <a:rPr lang="en-US" dirty="0" smtClean="0"/>
            <a:t>2.8/3.0</a:t>
          </a:r>
          <a:endParaRPr lang="en-US" dirty="0"/>
        </a:p>
        <a:p>
          <a:r>
            <a:rPr lang="en-US" dirty="0"/>
            <a:t>TOEFL 79</a:t>
          </a:r>
        </a:p>
        <a:p>
          <a:r>
            <a:rPr lang="en-US" dirty="0"/>
            <a:t>IELTS 6.5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Standard </a:t>
          </a:r>
          <a:r>
            <a:rPr lang="en-US" dirty="0" smtClean="0"/>
            <a:t>courses; direct matriculation</a:t>
          </a:r>
          <a:endParaRPr lang="en-US" dirty="0"/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1154" custScaleY="79464" custLinFactNeighborX="-430" custLinFactNeighborY="-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81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F0868-C996-4992-9E19-993129D2BF19}" type="presOf" srcId="{E2A47B40-40BE-46CA-9375-CB8723E94098}" destId="{CF57A675-CD82-4C81-8010-AE3F53FD558F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AFF8801E-D395-4B38-8B4D-309EC61F238A}" type="presOf" srcId="{744E1EED-C79A-4FDB-AB6D-4056E9B7E91E}" destId="{D5B8AE38-3FA5-4DC1-9CDF-4C85EBA82B38}" srcOrd="0" destOrd="0" presId="urn:microsoft.com/office/officeart/2005/8/layout/process1"/>
    <dgm:cxn modelId="{A17A04BD-D1AE-4171-A2EC-1CE2806E85FA}" type="presOf" srcId="{5372BDC4-CD9D-48DE-8EA8-9C972B537A86}" destId="{3693602B-62A2-4059-B027-54956660736F}" srcOrd="1" destOrd="0" presId="urn:microsoft.com/office/officeart/2005/8/layout/process1"/>
    <dgm:cxn modelId="{2B48748E-1309-4321-B1B9-90D5E7154524}" type="presOf" srcId="{5372BDC4-CD9D-48DE-8EA8-9C972B537A86}" destId="{C15A0E37-AFCA-46BF-A517-3B8C1529773B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559DBE78-E279-49F4-B7A4-47D9A5DA12F4}" type="presOf" srcId="{E2A47B40-40BE-46CA-9375-CB8723E94098}" destId="{619A507A-6D6E-4C10-922F-FC2E23250B51}" srcOrd="1" destOrd="0" presId="urn:microsoft.com/office/officeart/2005/8/layout/process1"/>
    <dgm:cxn modelId="{592E211B-6202-4C6A-B04E-E8BC6A7DD85A}" type="presOf" srcId="{99D039FE-68F3-472F-AE8A-E973B9E52AB9}" destId="{A25F00BB-5EF5-4A47-9089-B3260C3A1E65}" srcOrd="0" destOrd="0" presId="urn:microsoft.com/office/officeart/2005/8/layout/process1"/>
    <dgm:cxn modelId="{9451BD71-3872-48C9-9199-94B32852722B}" type="presOf" srcId="{35E3E33F-7E06-4E53-8F12-65DFA1107A11}" destId="{24D0083A-E056-41F9-B8BF-BBB8CEB1ACC7}" srcOrd="0" destOrd="0" presId="urn:microsoft.com/office/officeart/2005/8/layout/process1"/>
    <dgm:cxn modelId="{66883C80-F947-4373-B7BC-F69658F88E97}" type="presOf" srcId="{F3AC6EC0-1506-4F37-B94D-410B61B326A5}" destId="{39387D2B-697A-4D13-8E13-7DA20AC1BE82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D4338123-3A75-4A08-B140-63976077BD10}" type="presParOf" srcId="{24D0083A-E056-41F9-B8BF-BBB8CEB1ACC7}" destId="{D5B8AE38-3FA5-4DC1-9CDF-4C85EBA82B38}" srcOrd="0" destOrd="0" presId="urn:microsoft.com/office/officeart/2005/8/layout/process1"/>
    <dgm:cxn modelId="{B957ACB8-26D8-47AE-8C74-BE2E4513CAE0}" type="presParOf" srcId="{24D0083A-E056-41F9-B8BF-BBB8CEB1ACC7}" destId="{CF57A675-CD82-4C81-8010-AE3F53FD558F}" srcOrd="1" destOrd="0" presId="urn:microsoft.com/office/officeart/2005/8/layout/process1"/>
    <dgm:cxn modelId="{ACE39661-FF0D-4FF3-8F58-D4722BE784B5}" type="presParOf" srcId="{CF57A675-CD82-4C81-8010-AE3F53FD558F}" destId="{619A507A-6D6E-4C10-922F-FC2E23250B51}" srcOrd="0" destOrd="0" presId="urn:microsoft.com/office/officeart/2005/8/layout/process1"/>
    <dgm:cxn modelId="{D177BBBD-3100-4F4B-B972-867ED0B30F77}" type="presParOf" srcId="{24D0083A-E056-41F9-B8BF-BBB8CEB1ACC7}" destId="{39387D2B-697A-4D13-8E13-7DA20AC1BE82}" srcOrd="2" destOrd="0" presId="urn:microsoft.com/office/officeart/2005/8/layout/process1"/>
    <dgm:cxn modelId="{2665F74F-7339-41CF-8531-8ABC1EDEFA32}" type="presParOf" srcId="{24D0083A-E056-41F9-B8BF-BBB8CEB1ACC7}" destId="{C15A0E37-AFCA-46BF-A517-3B8C1529773B}" srcOrd="3" destOrd="0" presId="urn:microsoft.com/office/officeart/2005/8/layout/process1"/>
    <dgm:cxn modelId="{2A1BC344-FFC8-481A-B349-CBF6515CAD2F}" type="presParOf" srcId="{C15A0E37-AFCA-46BF-A517-3B8C1529773B}" destId="{3693602B-62A2-4059-B027-54956660736F}" srcOrd="0" destOrd="0" presId="urn:microsoft.com/office/officeart/2005/8/layout/process1"/>
    <dgm:cxn modelId="{A8AF2E59-9F70-4D30-A11A-2BFFF7C58100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Accelerated </a:t>
          </a:r>
          <a:r>
            <a:rPr lang="en-US" sz="2000" dirty="0" smtClean="0"/>
            <a:t>Pathway </a:t>
          </a:r>
        </a:p>
        <a:p>
          <a:r>
            <a:rPr lang="en-US" sz="2000" dirty="0" smtClean="0"/>
            <a:t>(1 semester)</a:t>
          </a:r>
          <a:endParaRPr lang="en-US" sz="2000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 custT="1"/>
      <dgm:spPr/>
      <dgm:t>
        <a:bodyPr/>
        <a:lstStyle/>
        <a:p>
          <a:r>
            <a:rPr lang="en-US" sz="2000" dirty="0"/>
            <a:t>GPA 2.5</a:t>
          </a:r>
        </a:p>
        <a:p>
          <a:r>
            <a:rPr lang="en-US" sz="2000" dirty="0"/>
            <a:t>TOEFL 79</a:t>
          </a:r>
        </a:p>
        <a:p>
          <a:r>
            <a:rPr lang="en-US" sz="2000" dirty="0"/>
            <a:t>IELTS 6.5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1 semester ELI (Academic ENG, 3 </a:t>
          </a:r>
          <a:r>
            <a:rPr lang="en-US" dirty="0" err="1"/>
            <a:t>hrs</a:t>
          </a:r>
          <a:r>
            <a:rPr lang="en-US" dirty="0"/>
            <a:t>)</a:t>
          </a:r>
        </a:p>
        <a:p>
          <a:r>
            <a:rPr lang="en-US" dirty="0"/>
            <a:t>6-9 hours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Y="83495" custLinFactNeighborX="-65106" custLinFactNeighborY="-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7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1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D9AAF-5B01-4DD0-B0FE-ACFF8F624337}" type="presOf" srcId="{F3AC6EC0-1506-4F37-B94D-410B61B326A5}" destId="{39387D2B-697A-4D13-8E13-7DA20AC1BE82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6B7C9A22-D00B-491C-BD8C-28010E53A309}" type="presOf" srcId="{5372BDC4-CD9D-48DE-8EA8-9C972B537A86}" destId="{3693602B-62A2-4059-B027-54956660736F}" srcOrd="1" destOrd="0" presId="urn:microsoft.com/office/officeart/2005/8/layout/process1"/>
    <dgm:cxn modelId="{AC1C5116-30CA-4B5F-B561-DD865DCA4A0E}" type="presOf" srcId="{35E3E33F-7E06-4E53-8F12-65DFA1107A11}" destId="{24D0083A-E056-41F9-B8BF-BBB8CEB1ACC7}" srcOrd="0" destOrd="0" presId="urn:microsoft.com/office/officeart/2005/8/layout/process1"/>
    <dgm:cxn modelId="{88196183-3DFA-4F07-B08D-FAC6D8043FCD}" type="presOf" srcId="{E2A47B40-40BE-46CA-9375-CB8723E94098}" destId="{CF57A675-CD82-4C81-8010-AE3F53FD558F}" srcOrd="0" destOrd="0" presId="urn:microsoft.com/office/officeart/2005/8/layout/process1"/>
    <dgm:cxn modelId="{948029DB-F16D-4D81-A36F-484CEFFAEDE9}" type="presOf" srcId="{99D039FE-68F3-472F-AE8A-E973B9E52AB9}" destId="{A25F00BB-5EF5-4A47-9089-B3260C3A1E65}" srcOrd="0" destOrd="0" presId="urn:microsoft.com/office/officeart/2005/8/layout/process1"/>
    <dgm:cxn modelId="{7B7C93FA-0DAC-45B8-95F1-2117AD57F65C}" type="presOf" srcId="{5372BDC4-CD9D-48DE-8EA8-9C972B537A86}" destId="{C15A0E37-AFCA-46BF-A517-3B8C1529773B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371BBD34-2017-4071-B877-315FFA3E08B8}" type="presOf" srcId="{744E1EED-C79A-4FDB-AB6D-4056E9B7E91E}" destId="{D5B8AE38-3FA5-4DC1-9CDF-4C85EBA82B38}" srcOrd="0" destOrd="0" presId="urn:microsoft.com/office/officeart/2005/8/layout/process1"/>
    <dgm:cxn modelId="{F6EFC698-4A9C-4AAB-97DB-6331F9948A8E}" type="presOf" srcId="{E2A47B40-40BE-46CA-9375-CB8723E94098}" destId="{619A507A-6D6E-4C10-922F-FC2E23250B51}" srcOrd="1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03D1EBB9-3D3A-461C-9C81-FAF4E57F46C1}" type="presParOf" srcId="{24D0083A-E056-41F9-B8BF-BBB8CEB1ACC7}" destId="{D5B8AE38-3FA5-4DC1-9CDF-4C85EBA82B38}" srcOrd="0" destOrd="0" presId="urn:microsoft.com/office/officeart/2005/8/layout/process1"/>
    <dgm:cxn modelId="{3CA92F04-8944-4A6A-83FF-B88575167A21}" type="presParOf" srcId="{24D0083A-E056-41F9-B8BF-BBB8CEB1ACC7}" destId="{CF57A675-CD82-4C81-8010-AE3F53FD558F}" srcOrd="1" destOrd="0" presId="urn:microsoft.com/office/officeart/2005/8/layout/process1"/>
    <dgm:cxn modelId="{DF770FCB-33B2-48B4-B43A-4ABB7036C2D3}" type="presParOf" srcId="{CF57A675-CD82-4C81-8010-AE3F53FD558F}" destId="{619A507A-6D6E-4C10-922F-FC2E23250B51}" srcOrd="0" destOrd="0" presId="urn:microsoft.com/office/officeart/2005/8/layout/process1"/>
    <dgm:cxn modelId="{C58ED7DF-A92A-4ABD-8335-D384C17BF55C}" type="presParOf" srcId="{24D0083A-E056-41F9-B8BF-BBB8CEB1ACC7}" destId="{39387D2B-697A-4D13-8E13-7DA20AC1BE82}" srcOrd="2" destOrd="0" presId="urn:microsoft.com/office/officeart/2005/8/layout/process1"/>
    <dgm:cxn modelId="{067C0F83-E52F-4769-9880-50374960F87C}" type="presParOf" srcId="{24D0083A-E056-41F9-B8BF-BBB8CEB1ACC7}" destId="{C15A0E37-AFCA-46BF-A517-3B8C1529773B}" srcOrd="3" destOrd="0" presId="urn:microsoft.com/office/officeart/2005/8/layout/process1"/>
    <dgm:cxn modelId="{2824BB40-598F-48C2-B8D0-0AF526B6D306}" type="presParOf" srcId="{C15A0E37-AFCA-46BF-A517-3B8C1529773B}" destId="{3693602B-62A2-4059-B027-54956660736F}" srcOrd="0" destOrd="0" presId="urn:microsoft.com/office/officeart/2005/8/layout/process1"/>
    <dgm:cxn modelId="{DD74028D-1E34-4A01-9C5E-457660642D30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 custT="1"/>
      <dgm:spPr/>
      <dgm:t>
        <a:bodyPr/>
        <a:lstStyle/>
        <a:p>
          <a:r>
            <a:rPr lang="en-US" sz="2000" dirty="0"/>
            <a:t>Standard </a:t>
          </a:r>
          <a:r>
            <a:rPr lang="en-US" sz="2000" dirty="0" smtClean="0"/>
            <a:t>Pathway </a:t>
          </a:r>
        </a:p>
        <a:p>
          <a:r>
            <a:rPr lang="en-US" sz="2000" dirty="0" smtClean="0"/>
            <a:t>(2 semesters)</a:t>
          </a:r>
          <a:endParaRPr lang="en-US" sz="2000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 custT="1"/>
      <dgm:spPr/>
      <dgm:t>
        <a:bodyPr/>
        <a:lstStyle/>
        <a:p>
          <a:r>
            <a:rPr lang="en-US" sz="2000" dirty="0"/>
            <a:t>GPA 2.5</a:t>
          </a:r>
        </a:p>
        <a:p>
          <a:r>
            <a:rPr lang="en-US" sz="2000" dirty="0"/>
            <a:t>TOEFL 65</a:t>
          </a:r>
        </a:p>
        <a:p>
          <a:r>
            <a:rPr lang="en-US" sz="2000" dirty="0"/>
            <a:t>IELTS 5.5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2 semester ELI (Academic ENG, 6 </a:t>
          </a:r>
          <a:r>
            <a:rPr lang="en-US" dirty="0" err="1"/>
            <a:t>hrs</a:t>
          </a:r>
          <a:r>
            <a:rPr lang="en-US" dirty="0"/>
            <a:t>)</a:t>
          </a:r>
        </a:p>
        <a:p>
          <a:r>
            <a:rPr lang="en-US" dirty="0"/>
            <a:t>6-9 hours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2613" custScaleY="80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7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7E467-D262-411A-858B-86BE50D53E79}" type="presOf" srcId="{5372BDC4-CD9D-48DE-8EA8-9C972B537A86}" destId="{C15A0E37-AFCA-46BF-A517-3B8C1529773B}" srcOrd="0" destOrd="0" presId="urn:microsoft.com/office/officeart/2005/8/layout/process1"/>
    <dgm:cxn modelId="{E49A75BA-71CF-41EE-A554-E3B13E0947F8}" type="presOf" srcId="{5372BDC4-CD9D-48DE-8EA8-9C972B537A86}" destId="{3693602B-62A2-4059-B027-54956660736F}" srcOrd="1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CE1C61E4-249F-4420-89D3-B452EF84D734}" type="presOf" srcId="{E2A47B40-40BE-46CA-9375-CB8723E94098}" destId="{619A507A-6D6E-4C10-922F-FC2E23250B51}" srcOrd="1" destOrd="0" presId="urn:microsoft.com/office/officeart/2005/8/layout/process1"/>
    <dgm:cxn modelId="{CC6ED447-A5E2-49A9-AD3C-DFBAAC36B2BC}" type="presOf" srcId="{99D039FE-68F3-472F-AE8A-E973B9E52AB9}" destId="{A25F00BB-5EF5-4A47-9089-B3260C3A1E65}" srcOrd="0" destOrd="0" presId="urn:microsoft.com/office/officeart/2005/8/layout/process1"/>
    <dgm:cxn modelId="{7FD6A705-2A90-4763-9AB6-B6CA0E9E4174}" type="presOf" srcId="{F3AC6EC0-1506-4F37-B94D-410B61B326A5}" destId="{39387D2B-697A-4D13-8E13-7DA20AC1BE82}" srcOrd="0" destOrd="0" presId="urn:microsoft.com/office/officeart/2005/8/layout/process1"/>
    <dgm:cxn modelId="{BE0D807D-92EA-4A75-AA52-1052ADBC2941}" type="presOf" srcId="{E2A47B40-40BE-46CA-9375-CB8723E94098}" destId="{CF57A675-CD82-4C81-8010-AE3F53FD558F}" srcOrd="0" destOrd="0" presId="urn:microsoft.com/office/officeart/2005/8/layout/process1"/>
    <dgm:cxn modelId="{ACB7B31E-A8E5-4BF6-B2D0-0F4B5EF224ED}" type="presOf" srcId="{35E3E33F-7E06-4E53-8F12-65DFA1107A11}" destId="{24D0083A-E056-41F9-B8BF-BBB8CEB1ACC7}" srcOrd="0" destOrd="0" presId="urn:microsoft.com/office/officeart/2005/8/layout/process1"/>
    <dgm:cxn modelId="{8B62EAA5-0AB0-4E37-9001-AD5BC232E726}" type="presOf" srcId="{744E1EED-C79A-4FDB-AB6D-4056E9B7E91E}" destId="{D5B8AE38-3FA5-4DC1-9CDF-4C85EBA82B38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9B72703F-7A64-4B26-90A2-150709FB3D4B}" type="presParOf" srcId="{24D0083A-E056-41F9-B8BF-BBB8CEB1ACC7}" destId="{D5B8AE38-3FA5-4DC1-9CDF-4C85EBA82B38}" srcOrd="0" destOrd="0" presId="urn:microsoft.com/office/officeart/2005/8/layout/process1"/>
    <dgm:cxn modelId="{78815F5E-B882-4153-A822-2894DF709DD3}" type="presParOf" srcId="{24D0083A-E056-41F9-B8BF-BBB8CEB1ACC7}" destId="{CF57A675-CD82-4C81-8010-AE3F53FD558F}" srcOrd="1" destOrd="0" presId="urn:microsoft.com/office/officeart/2005/8/layout/process1"/>
    <dgm:cxn modelId="{2E2F79BD-D1E1-4E28-918B-3160E90D9E81}" type="presParOf" srcId="{CF57A675-CD82-4C81-8010-AE3F53FD558F}" destId="{619A507A-6D6E-4C10-922F-FC2E23250B51}" srcOrd="0" destOrd="0" presId="urn:microsoft.com/office/officeart/2005/8/layout/process1"/>
    <dgm:cxn modelId="{B3D6BFB8-D765-4A4F-9787-514D6B31C71E}" type="presParOf" srcId="{24D0083A-E056-41F9-B8BF-BBB8CEB1ACC7}" destId="{39387D2B-697A-4D13-8E13-7DA20AC1BE82}" srcOrd="2" destOrd="0" presId="urn:microsoft.com/office/officeart/2005/8/layout/process1"/>
    <dgm:cxn modelId="{56A23F80-1B8C-48EB-9C42-1BB8BE726C83}" type="presParOf" srcId="{24D0083A-E056-41F9-B8BF-BBB8CEB1ACC7}" destId="{C15A0E37-AFCA-46BF-A517-3B8C1529773B}" srcOrd="3" destOrd="0" presId="urn:microsoft.com/office/officeart/2005/8/layout/process1"/>
    <dgm:cxn modelId="{7D16695D-C222-4D58-B7AF-B30154A8BB35}" type="presParOf" srcId="{C15A0E37-AFCA-46BF-A517-3B8C1529773B}" destId="{3693602B-62A2-4059-B027-54956660736F}" srcOrd="0" destOrd="0" presId="urn:microsoft.com/office/officeart/2005/8/layout/process1"/>
    <dgm:cxn modelId="{CC8546F9-7F33-45D4-955E-98334CC3E0B6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E3E33F-7E06-4E53-8F12-65DFA1107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4E1EED-C79A-4FDB-AB6D-4056E9B7E91E}">
      <dgm:prSet phldrT="[Text]"/>
      <dgm:spPr/>
      <dgm:t>
        <a:bodyPr/>
        <a:lstStyle/>
        <a:p>
          <a:r>
            <a:rPr lang="en-US" dirty="0" smtClean="0"/>
            <a:t>Progression requirements for matriculation</a:t>
          </a:r>
          <a:endParaRPr lang="en-US" dirty="0"/>
        </a:p>
      </dgm:t>
    </dgm:pt>
    <dgm:pt modelId="{CF9B607F-809F-4661-852C-61368C8F4CBF}" type="parTrans" cxnId="{45FE34A5-1047-47B4-AE76-76112D343EA8}">
      <dgm:prSet/>
      <dgm:spPr/>
      <dgm:t>
        <a:bodyPr/>
        <a:lstStyle/>
        <a:p>
          <a:endParaRPr lang="en-US"/>
        </a:p>
      </dgm:t>
    </dgm:pt>
    <dgm:pt modelId="{E2A47B40-40BE-46CA-9375-CB8723E94098}" type="sibTrans" cxnId="{45FE34A5-1047-47B4-AE76-76112D343EA8}">
      <dgm:prSet/>
      <dgm:spPr/>
      <dgm:t>
        <a:bodyPr/>
        <a:lstStyle/>
        <a:p>
          <a:endParaRPr lang="en-US"/>
        </a:p>
      </dgm:t>
    </dgm:pt>
    <dgm:pt modelId="{F3AC6EC0-1506-4F37-B94D-410B61B326A5}">
      <dgm:prSet phldrT="[Text]"/>
      <dgm:spPr/>
      <dgm:t>
        <a:bodyPr/>
        <a:lstStyle/>
        <a:p>
          <a:r>
            <a:rPr lang="en-US" dirty="0"/>
            <a:t>GPA 3.0</a:t>
          </a:r>
        </a:p>
        <a:p>
          <a:r>
            <a:rPr lang="en-US" dirty="0"/>
            <a:t>B or better</a:t>
          </a:r>
        </a:p>
        <a:p>
          <a:r>
            <a:rPr lang="en-US" dirty="0"/>
            <a:t>No I or WX</a:t>
          </a:r>
        </a:p>
      </dgm:t>
    </dgm:pt>
    <dgm:pt modelId="{953230BA-04DB-4D4F-BD48-DB16817FE55F}" type="parTrans" cxnId="{5CE318AB-218B-485B-8270-211992B5B1E9}">
      <dgm:prSet/>
      <dgm:spPr/>
      <dgm:t>
        <a:bodyPr/>
        <a:lstStyle/>
        <a:p>
          <a:endParaRPr lang="en-US"/>
        </a:p>
      </dgm:t>
    </dgm:pt>
    <dgm:pt modelId="{5372BDC4-CD9D-48DE-8EA8-9C972B537A86}" type="sibTrans" cxnId="{5CE318AB-218B-485B-8270-211992B5B1E9}">
      <dgm:prSet/>
      <dgm:spPr/>
      <dgm:t>
        <a:bodyPr/>
        <a:lstStyle/>
        <a:p>
          <a:endParaRPr lang="en-US"/>
        </a:p>
      </dgm:t>
    </dgm:pt>
    <dgm:pt modelId="{99D039FE-68F3-472F-AE8A-E973B9E52AB9}">
      <dgm:prSet phldrT="[Text]"/>
      <dgm:spPr/>
      <dgm:t>
        <a:bodyPr/>
        <a:lstStyle/>
        <a:p>
          <a:r>
            <a:rPr lang="en-US" dirty="0"/>
            <a:t>Standard courses</a:t>
          </a:r>
        </a:p>
      </dgm:t>
    </dgm:pt>
    <dgm:pt modelId="{3E8F19A8-131B-4F7F-85CC-2160F9AD8646}" type="parTrans" cxnId="{F8B95B78-153D-4A20-B4D3-09CA22C83E7D}">
      <dgm:prSet/>
      <dgm:spPr/>
      <dgm:t>
        <a:bodyPr/>
        <a:lstStyle/>
        <a:p>
          <a:endParaRPr lang="en-US"/>
        </a:p>
      </dgm:t>
    </dgm:pt>
    <dgm:pt modelId="{A624EBAF-9BC8-45D4-A485-F1EADCE1A3B8}" type="sibTrans" cxnId="{F8B95B78-153D-4A20-B4D3-09CA22C83E7D}">
      <dgm:prSet/>
      <dgm:spPr/>
      <dgm:t>
        <a:bodyPr/>
        <a:lstStyle/>
        <a:p>
          <a:endParaRPr lang="en-US"/>
        </a:p>
      </dgm:t>
    </dgm:pt>
    <dgm:pt modelId="{24D0083A-E056-41F9-B8BF-BBB8CEB1ACC7}" type="pres">
      <dgm:prSet presAssocID="{35E3E33F-7E06-4E53-8F12-65DFA1107A11}" presName="Name0" presStyleCnt="0">
        <dgm:presLayoutVars>
          <dgm:dir/>
          <dgm:resizeHandles val="exact"/>
        </dgm:presLayoutVars>
      </dgm:prSet>
      <dgm:spPr/>
    </dgm:pt>
    <dgm:pt modelId="{D5B8AE38-3FA5-4DC1-9CDF-4C85EBA82B38}" type="pres">
      <dgm:prSet presAssocID="{744E1EED-C79A-4FDB-AB6D-4056E9B7E91E}" presName="node" presStyleLbl="node1" presStyleIdx="0" presStyleCnt="3" custScaleX="105290" custScaleY="83043" custLinFactNeighborX="314" custLinFactNeighborY="10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A675-CD82-4C81-8010-AE3F53FD558F}" type="pres">
      <dgm:prSet presAssocID="{E2A47B40-40BE-46CA-9375-CB8723E940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A507A-6D6E-4C10-922F-FC2E23250B51}" type="pres">
      <dgm:prSet presAssocID="{E2A47B40-40BE-46CA-9375-CB8723E940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387D2B-697A-4D13-8E13-7DA20AC1BE82}" type="pres">
      <dgm:prSet presAssocID="{F3AC6EC0-1506-4F37-B94D-410B61B326A5}" presName="node" presStyleLbl="node1" presStyleIdx="1" presStyleCnt="3" custScaleY="82237" custLinFactNeighborX="-5488" custLinFactNeighborY="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0E37-AFCA-46BF-A517-3B8C1529773B}" type="pres">
      <dgm:prSet presAssocID="{5372BDC4-CD9D-48DE-8EA8-9C972B537A8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93602B-62A2-4059-B027-54956660736F}" type="pres">
      <dgm:prSet presAssocID="{5372BDC4-CD9D-48DE-8EA8-9C972B537A8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25F00BB-5EF5-4A47-9089-B3260C3A1E65}" type="pres">
      <dgm:prSet presAssocID="{99D039FE-68F3-472F-AE8A-E973B9E52AB9}" presName="node" presStyleLbl="node1" presStyleIdx="2" presStyleCnt="3" custScaleY="77523" custLinFactNeighborX="1622" custLinFactNeighborY="1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20029-122B-47F3-BFD8-F107ED8827BE}" type="presOf" srcId="{F3AC6EC0-1506-4F37-B94D-410B61B326A5}" destId="{39387D2B-697A-4D13-8E13-7DA20AC1BE82}" srcOrd="0" destOrd="0" presId="urn:microsoft.com/office/officeart/2005/8/layout/process1"/>
    <dgm:cxn modelId="{17F1A4E4-DA6D-488C-86C5-86283212DA71}" type="presOf" srcId="{5372BDC4-CD9D-48DE-8EA8-9C972B537A86}" destId="{3693602B-62A2-4059-B027-54956660736F}" srcOrd="1" destOrd="0" presId="urn:microsoft.com/office/officeart/2005/8/layout/process1"/>
    <dgm:cxn modelId="{B36DB283-A8E7-4B4B-9BCC-94A95181F228}" type="presOf" srcId="{5372BDC4-CD9D-48DE-8EA8-9C972B537A86}" destId="{C15A0E37-AFCA-46BF-A517-3B8C1529773B}" srcOrd="0" destOrd="0" presId="urn:microsoft.com/office/officeart/2005/8/layout/process1"/>
    <dgm:cxn modelId="{45FE34A5-1047-47B4-AE76-76112D343EA8}" srcId="{35E3E33F-7E06-4E53-8F12-65DFA1107A11}" destId="{744E1EED-C79A-4FDB-AB6D-4056E9B7E91E}" srcOrd="0" destOrd="0" parTransId="{CF9B607F-809F-4661-852C-61368C8F4CBF}" sibTransId="{E2A47B40-40BE-46CA-9375-CB8723E94098}"/>
    <dgm:cxn modelId="{CF77E97F-F026-4789-A59E-09E803FC349C}" type="presOf" srcId="{35E3E33F-7E06-4E53-8F12-65DFA1107A11}" destId="{24D0083A-E056-41F9-B8BF-BBB8CEB1ACC7}" srcOrd="0" destOrd="0" presId="urn:microsoft.com/office/officeart/2005/8/layout/process1"/>
    <dgm:cxn modelId="{4249F715-2810-488D-AEF5-5682470AA2BB}" type="presOf" srcId="{744E1EED-C79A-4FDB-AB6D-4056E9B7E91E}" destId="{D5B8AE38-3FA5-4DC1-9CDF-4C85EBA82B38}" srcOrd="0" destOrd="0" presId="urn:microsoft.com/office/officeart/2005/8/layout/process1"/>
    <dgm:cxn modelId="{D16FED13-E6CF-4FB2-92C8-11FD1F0EA0CF}" type="presOf" srcId="{E2A47B40-40BE-46CA-9375-CB8723E94098}" destId="{619A507A-6D6E-4C10-922F-FC2E23250B51}" srcOrd="1" destOrd="0" presId="urn:microsoft.com/office/officeart/2005/8/layout/process1"/>
    <dgm:cxn modelId="{8C282A73-9B81-4AE4-AECC-6C514EE13876}" type="presOf" srcId="{E2A47B40-40BE-46CA-9375-CB8723E94098}" destId="{CF57A675-CD82-4C81-8010-AE3F53FD558F}" srcOrd="0" destOrd="0" presId="urn:microsoft.com/office/officeart/2005/8/layout/process1"/>
    <dgm:cxn modelId="{5CE318AB-218B-485B-8270-211992B5B1E9}" srcId="{35E3E33F-7E06-4E53-8F12-65DFA1107A11}" destId="{F3AC6EC0-1506-4F37-B94D-410B61B326A5}" srcOrd="1" destOrd="0" parTransId="{953230BA-04DB-4D4F-BD48-DB16817FE55F}" sibTransId="{5372BDC4-CD9D-48DE-8EA8-9C972B537A86}"/>
    <dgm:cxn modelId="{DD4C4B72-1DDF-4C2D-A44B-7D406FD0E307}" type="presOf" srcId="{99D039FE-68F3-472F-AE8A-E973B9E52AB9}" destId="{A25F00BB-5EF5-4A47-9089-B3260C3A1E65}" srcOrd="0" destOrd="0" presId="urn:microsoft.com/office/officeart/2005/8/layout/process1"/>
    <dgm:cxn modelId="{F8B95B78-153D-4A20-B4D3-09CA22C83E7D}" srcId="{35E3E33F-7E06-4E53-8F12-65DFA1107A11}" destId="{99D039FE-68F3-472F-AE8A-E973B9E52AB9}" srcOrd="2" destOrd="0" parTransId="{3E8F19A8-131B-4F7F-85CC-2160F9AD8646}" sibTransId="{A624EBAF-9BC8-45D4-A485-F1EADCE1A3B8}"/>
    <dgm:cxn modelId="{39EE249F-0D50-4D14-8B73-5D6109CBEAE0}" type="presParOf" srcId="{24D0083A-E056-41F9-B8BF-BBB8CEB1ACC7}" destId="{D5B8AE38-3FA5-4DC1-9CDF-4C85EBA82B38}" srcOrd="0" destOrd="0" presId="urn:microsoft.com/office/officeart/2005/8/layout/process1"/>
    <dgm:cxn modelId="{33D68ABA-E53C-40D2-B613-C83EE72E69EE}" type="presParOf" srcId="{24D0083A-E056-41F9-B8BF-BBB8CEB1ACC7}" destId="{CF57A675-CD82-4C81-8010-AE3F53FD558F}" srcOrd="1" destOrd="0" presId="urn:microsoft.com/office/officeart/2005/8/layout/process1"/>
    <dgm:cxn modelId="{C4705A2E-5696-4C74-9AB0-6354257747D8}" type="presParOf" srcId="{CF57A675-CD82-4C81-8010-AE3F53FD558F}" destId="{619A507A-6D6E-4C10-922F-FC2E23250B51}" srcOrd="0" destOrd="0" presId="urn:microsoft.com/office/officeart/2005/8/layout/process1"/>
    <dgm:cxn modelId="{DF18440E-06EF-4330-AB28-76688FD2A144}" type="presParOf" srcId="{24D0083A-E056-41F9-B8BF-BBB8CEB1ACC7}" destId="{39387D2B-697A-4D13-8E13-7DA20AC1BE82}" srcOrd="2" destOrd="0" presId="urn:microsoft.com/office/officeart/2005/8/layout/process1"/>
    <dgm:cxn modelId="{148BF404-8EEC-465C-BFE6-90C133C3B4C1}" type="presParOf" srcId="{24D0083A-E056-41F9-B8BF-BBB8CEB1ACC7}" destId="{C15A0E37-AFCA-46BF-A517-3B8C1529773B}" srcOrd="3" destOrd="0" presId="urn:microsoft.com/office/officeart/2005/8/layout/process1"/>
    <dgm:cxn modelId="{1046A7AA-7E6A-4797-A17C-BD3B15A66B67}" type="presParOf" srcId="{C15A0E37-AFCA-46BF-A517-3B8C1529773B}" destId="{3693602B-62A2-4059-B027-54956660736F}" srcOrd="0" destOrd="0" presId="urn:microsoft.com/office/officeart/2005/8/layout/process1"/>
    <dgm:cxn modelId="{365A9D4D-5CB2-4FE9-BD42-63E73A5079B8}" type="presParOf" srcId="{24D0083A-E056-41F9-B8BF-BBB8CEB1ACC7}" destId="{A25F00BB-5EF5-4A47-9089-B3260C3A1E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0" y="557265"/>
          <a:ext cx="3000558" cy="1414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Direct Entry</a:t>
          </a:r>
        </a:p>
      </dsp:txBody>
      <dsp:txXfrm>
        <a:off x="41423" y="598688"/>
        <a:ext cx="2917712" cy="1331451"/>
      </dsp:txXfrm>
    </dsp:sp>
    <dsp:sp modelId="{CF57A675-CD82-4C81-8010-AE3F53FD558F}">
      <dsp:nvSpPr>
        <dsp:cNvPr id="0" name=""/>
        <dsp:cNvSpPr/>
      </dsp:nvSpPr>
      <dsp:spPr>
        <a:xfrm rot="22314">
          <a:off x="3298015" y="910305"/>
          <a:ext cx="630635" cy="73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98017" y="1056821"/>
        <a:ext cx="441445" cy="441389"/>
      </dsp:txXfrm>
    </dsp:sp>
    <dsp:sp modelId="{39387D2B-697A-4D13-8E13-7DA20AC1BE82}">
      <dsp:nvSpPr>
        <dsp:cNvPr id="0" name=""/>
        <dsp:cNvSpPr/>
      </dsp:nvSpPr>
      <dsp:spPr>
        <a:xfrm>
          <a:off x="4190412" y="569937"/>
          <a:ext cx="2966327" cy="144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GPA 2.8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TOEFL 79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IELTS 6.5</a:t>
          </a:r>
        </a:p>
      </dsp:txBody>
      <dsp:txXfrm>
        <a:off x="4232680" y="612205"/>
        <a:ext cx="2881791" cy="1358594"/>
      </dsp:txXfrm>
    </dsp:sp>
    <dsp:sp modelId="{C15A0E37-AFCA-46BF-A517-3B8C1529773B}">
      <dsp:nvSpPr>
        <dsp:cNvPr id="0" name=""/>
        <dsp:cNvSpPr/>
      </dsp:nvSpPr>
      <dsp:spPr>
        <a:xfrm>
          <a:off x="7453372" y="923678"/>
          <a:ext cx="628861" cy="73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53372" y="1070808"/>
        <a:ext cx="440203" cy="441389"/>
      </dsp:txXfrm>
    </dsp:sp>
    <dsp:sp modelId="{A25F00BB-5EF5-4A47-9089-B3260C3A1E65}">
      <dsp:nvSpPr>
        <dsp:cNvPr id="0" name=""/>
        <dsp:cNvSpPr/>
      </dsp:nvSpPr>
      <dsp:spPr>
        <a:xfrm>
          <a:off x="8343270" y="621890"/>
          <a:ext cx="2966327" cy="1339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</a:t>
          </a:r>
          <a:r>
            <a:rPr lang="en-US" sz="2200" kern="1200" dirty="0" smtClean="0"/>
            <a:t>courses; direct matriculation</a:t>
          </a:r>
          <a:endParaRPr lang="en-US" sz="2200" kern="1200" dirty="0"/>
        </a:p>
      </dsp:txBody>
      <dsp:txXfrm>
        <a:off x="8382495" y="661115"/>
        <a:ext cx="2887877" cy="126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0" y="638686"/>
          <a:ext cx="2977130" cy="1491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Accelerated </a:t>
          </a:r>
          <a:r>
            <a:rPr lang="en-US" sz="2000" kern="1200" dirty="0" smtClean="0"/>
            <a:t>Pathway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(1 semester)</a:t>
          </a:r>
          <a:endParaRPr lang="en-US" sz="2000" kern="1200" dirty="0"/>
        </a:p>
      </dsp:txBody>
      <dsp:txXfrm>
        <a:off x="43683" y="682369"/>
        <a:ext cx="2889764" cy="1404087"/>
      </dsp:txXfrm>
    </dsp:sp>
    <dsp:sp modelId="{CF57A675-CD82-4C81-8010-AE3F53FD558F}">
      <dsp:nvSpPr>
        <dsp:cNvPr id="0" name=""/>
        <dsp:cNvSpPr/>
      </dsp:nvSpPr>
      <dsp:spPr>
        <a:xfrm rot="51586">
          <a:off x="3277297" y="1046868"/>
          <a:ext cx="636502" cy="73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77308" y="1193101"/>
        <a:ext cx="445551" cy="442996"/>
      </dsp:txXfrm>
    </dsp:sp>
    <dsp:sp modelId="{39387D2B-697A-4D13-8E13-7DA20AC1BE82}">
      <dsp:nvSpPr>
        <dsp:cNvPr id="0" name=""/>
        <dsp:cNvSpPr/>
      </dsp:nvSpPr>
      <dsp:spPr>
        <a:xfrm>
          <a:off x="4177943" y="784857"/>
          <a:ext cx="2977130" cy="1324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GPA </a:t>
          </a:r>
          <a:r>
            <a:rPr lang="en-US" sz="2000" kern="1200" dirty="0" smtClean="0"/>
            <a:t>2.25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TOEFL 79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IELTS 6.5</a:t>
          </a:r>
        </a:p>
      </dsp:txBody>
      <dsp:txXfrm>
        <a:off x="4216736" y="823650"/>
        <a:ext cx="2899544" cy="1246921"/>
      </dsp:txXfrm>
    </dsp:sp>
    <dsp:sp modelId="{C15A0E37-AFCA-46BF-A517-3B8C1529773B}">
      <dsp:nvSpPr>
        <dsp:cNvPr id="0" name=""/>
        <dsp:cNvSpPr/>
      </dsp:nvSpPr>
      <dsp:spPr>
        <a:xfrm>
          <a:off x="7452786" y="1077947"/>
          <a:ext cx="631151" cy="73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452786" y="1225613"/>
        <a:ext cx="441806" cy="442996"/>
      </dsp:txXfrm>
    </dsp:sp>
    <dsp:sp modelId="{A25F00BB-5EF5-4A47-9089-B3260C3A1E65}">
      <dsp:nvSpPr>
        <dsp:cNvPr id="0" name=""/>
        <dsp:cNvSpPr/>
      </dsp:nvSpPr>
      <dsp:spPr>
        <a:xfrm>
          <a:off x="8345925" y="805641"/>
          <a:ext cx="2977130" cy="1282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 semester ELI (Academic ENG, 3 </a:t>
          </a:r>
          <a:r>
            <a:rPr lang="en-US" sz="2100" kern="1200" dirty="0" err="1"/>
            <a:t>hrs</a:t>
          </a:r>
          <a:r>
            <a:rPr lang="en-US" sz="2100" kern="1200" dirty="0"/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6-9 hours courses</a:t>
          </a:r>
        </a:p>
      </dsp:txBody>
      <dsp:txXfrm>
        <a:off x="8383501" y="843217"/>
        <a:ext cx="2901978" cy="1207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2823" y="730136"/>
          <a:ext cx="3037887" cy="143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Standard </a:t>
          </a:r>
          <a:r>
            <a:rPr lang="en-US" sz="2000" kern="1200" dirty="0" smtClean="0"/>
            <a:t>Pathway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(2 semesters)</a:t>
          </a:r>
          <a:endParaRPr lang="en-US" sz="2000" kern="1200" dirty="0"/>
        </a:p>
      </dsp:txBody>
      <dsp:txXfrm>
        <a:off x="44822" y="772135"/>
        <a:ext cx="2953889" cy="1349952"/>
      </dsp:txXfrm>
    </dsp:sp>
    <dsp:sp modelId="{CF57A675-CD82-4C81-8010-AE3F53FD558F}">
      <dsp:nvSpPr>
        <dsp:cNvPr id="0" name=""/>
        <dsp:cNvSpPr/>
      </dsp:nvSpPr>
      <dsp:spPr>
        <a:xfrm>
          <a:off x="3336764" y="1080005"/>
          <a:ext cx="627632" cy="734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36764" y="1226847"/>
        <a:ext cx="439342" cy="440527"/>
      </dsp:txXfrm>
    </dsp:sp>
    <dsp:sp modelId="{39387D2B-697A-4D13-8E13-7DA20AC1BE82}">
      <dsp:nvSpPr>
        <dsp:cNvPr id="0" name=""/>
        <dsp:cNvSpPr/>
      </dsp:nvSpPr>
      <dsp:spPr>
        <a:xfrm>
          <a:off x="4224923" y="750919"/>
          <a:ext cx="2960529" cy="139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GPA </a:t>
          </a:r>
          <a:r>
            <a:rPr lang="en-US" sz="2000" kern="1200" dirty="0" smtClean="0"/>
            <a:t>2.25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TOEFL 65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IELTS 5.5</a:t>
          </a:r>
        </a:p>
      </dsp:txBody>
      <dsp:txXfrm>
        <a:off x="4265705" y="791701"/>
        <a:ext cx="2878965" cy="1310820"/>
      </dsp:txXfrm>
    </dsp:sp>
    <dsp:sp modelId="{C15A0E37-AFCA-46BF-A517-3B8C1529773B}">
      <dsp:nvSpPr>
        <dsp:cNvPr id="0" name=""/>
        <dsp:cNvSpPr/>
      </dsp:nvSpPr>
      <dsp:spPr>
        <a:xfrm>
          <a:off x="7481505" y="1080005"/>
          <a:ext cx="627632" cy="734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81505" y="1226847"/>
        <a:ext cx="439342" cy="440527"/>
      </dsp:txXfrm>
    </dsp:sp>
    <dsp:sp modelId="{A25F00BB-5EF5-4A47-9089-B3260C3A1E65}">
      <dsp:nvSpPr>
        <dsp:cNvPr id="0" name=""/>
        <dsp:cNvSpPr/>
      </dsp:nvSpPr>
      <dsp:spPr>
        <a:xfrm>
          <a:off x="8369664" y="782084"/>
          <a:ext cx="2960529" cy="1330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2 semester ELI (Academic ENG, 6 </a:t>
          </a:r>
          <a:r>
            <a:rPr lang="en-US" sz="2200" kern="1200" dirty="0" err="1"/>
            <a:t>hrs</a:t>
          </a:r>
          <a:r>
            <a:rPr lang="en-US" sz="2200" kern="1200" dirty="0"/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6-9 hours courses</a:t>
          </a:r>
        </a:p>
      </dsp:txBody>
      <dsp:txXfrm>
        <a:off x="8408620" y="821040"/>
        <a:ext cx="2882617" cy="1252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9528" y="891710"/>
          <a:ext cx="3093835" cy="14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Progression requirements for matriculation</a:t>
          </a:r>
          <a:endParaRPr lang="en-US" sz="2200" kern="1200" dirty="0"/>
        </a:p>
      </dsp:txBody>
      <dsp:txXfrm>
        <a:off x="52409" y="934591"/>
        <a:ext cx="3008073" cy="1378316"/>
      </dsp:txXfrm>
    </dsp:sp>
    <dsp:sp modelId="{CF57A675-CD82-4C81-8010-AE3F53FD558F}">
      <dsp:nvSpPr>
        <dsp:cNvPr id="0" name=""/>
        <dsp:cNvSpPr/>
      </dsp:nvSpPr>
      <dsp:spPr>
        <a:xfrm rot="21582685">
          <a:off x="3380151" y="1248725"/>
          <a:ext cx="586804" cy="72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80152" y="1394912"/>
        <a:ext cx="410763" cy="437233"/>
      </dsp:txXfrm>
    </dsp:sp>
    <dsp:sp modelId="{39387D2B-697A-4D13-8E13-7DA20AC1BE82}">
      <dsp:nvSpPr>
        <dsp:cNvPr id="0" name=""/>
        <dsp:cNvSpPr/>
      </dsp:nvSpPr>
      <dsp:spPr>
        <a:xfrm>
          <a:off x="4210528" y="878047"/>
          <a:ext cx="2938394" cy="1449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GPA 3.0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 or better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 I or WX</a:t>
          </a:r>
        </a:p>
      </dsp:txBody>
      <dsp:txXfrm>
        <a:off x="4252993" y="920512"/>
        <a:ext cx="2853464" cy="1364938"/>
      </dsp:txXfrm>
    </dsp:sp>
    <dsp:sp modelId="{C15A0E37-AFCA-46BF-A517-3B8C1529773B}">
      <dsp:nvSpPr>
        <dsp:cNvPr id="0" name=""/>
        <dsp:cNvSpPr/>
      </dsp:nvSpPr>
      <dsp:spPr>
        <a:xfrm rot="25610">
          <a:off x="7460338" y="1254345"/>
          <a:ext cx="660239" cy="72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60341" y="1399351"/>
        <a:ext cx="462167" cy="437233"/>
      </dsp:txXfrm>
    </dsp:sp>
    <dsp:sp modelId="{A25F00BB-5EF5-4A47-9089-B3260C3A1E65}">
      <dsp:nvSpPr>
        <dsp:cNvPr id="0" name=""/>
        <dsp:cNvSpPr/>
      </dsp:nvSpPr>
      <dsp:spPr>
        <a:xfrm>
          <a:off x="8394622" y="950772"/>
          <a:ext cx="2938394" cy="136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courses</a:t>
          </a:r>
        </a:p>
      </dsp:txBody>
      <dsp:txXfrm>
        <a:off x="8434653" y="990803"/>
        <a:ext cx="2858332" cy="1286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0" y="557265"/>
          <a:ext cx="3000558" cy="1414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Direct Entry</a:t>
          </a:r>
        </a:p>
      </dsp:txBody>
      <dsp:txXfrm>
        <a:off x="41423" y="598688"/>
        <a:ext cx="2917712" cy="1331451"/>
      </dsp:txXfrm>
    </dsp:sp>
    <dsp:sp modelId="{CF57A675-CD82-4C81-8010-AE3F53FD558F}">
      <dsp:nvSpPr>
        <dsp:cNvPr id="0" name=""/>
        <dsp:cNvSpPr/>
      </dsp:nvSpPr>
      <dsp:spPr>
        <a:xfrm rot="22314">
          <a:off x="3298015" y="910305"/>
          <a:ext cx="630635" cy="73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298017" y="1056821"/>
        <a:ext cx="441445" cy="441389"/>
      </dsp:txXfrm>
    </dsp:sp>
    <dsp:sp modelId="{39387D2B-697A-4D13-8E13-7DA20AC1BE82}">
      <dsp:nvSpPr>
        <dsp:cNvPr id="0" name=""/>
        <dsp:cNvSpPr/>
      </dsp:nvSpPr>
      <dsp:spPr>
        <a:xfrm>
          <a:off x="4190412" y="569937"/>
          <a:ext cx="2966327" cy="144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GPA </a:t>
          </a:r>
          <a:r>
            <a:rPr lang="en-US" sz="2200" kern="1200" dirty="0" smtClean="0"/>
            <a:t>2.8/3.0</a:t>
          </a:r>
          <a:endParaRPr lang="en-US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TOEFL 79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IELTS 6.5</a:t>
          </a:r>
        </a:p>
      </dsp:txBody>
      <dsp:txXfrm>
        <a:off x="4232680" y="612205"/>
        <a:ext cx="2881791" cy="1358594"/>
      </dsp:txXfrm>
    </dsp:sp>
    <dsp:sp modelId="{C15A0E37-AFCA-46BF-A517-3B8C1529773B}">
      <dsp:nvSpPr>
        <dsp:cNvPr id="0" name=""/>
        <dsp:cNvSpPr/>
      </dsp:nvSpPr>
      <dsp:spPr>
        <a:xfrm>
          <a:off x="7453372" y="923678"/>
          <a:ext cx="628861" cy="735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53372" y="1070808"/>
        <a:ext cx="440203" cy="441389"/>
      </dsp:txXfrm>
    </dsp:sp>
    <dsp:sp modelId="{A25F00BB-5EF5-4A47-9089-B3260C3A1E65}">
      <dsp:nvSpPr>
        <dsp:cNvPr id="0" name=""/>
        <dsp:cNvSpPr/>
      </dsp:nvSpPr>
      <dsp:spPr>
        <a:xfrm>
          <a:off x="8343270" y="621890"/>
          <a:ext cx="2966327" cy="1339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</a:t>
          </a:r>
          <a:r>
            <a:rPr lang="en-US" sz="2200" kern="1200" dirty="0" smtClean="0"/>
            <a:t>courses; direct matriculation</a:t>
          </a:r>
          <a:endParaRPr lang="en-US" sz="2200" kern="1200" dirty="0"/>
        </a:p>
      </dsp:txBody>
      <dsp:txXfrm>
        <a:off x="8382495" y="661115"/>
        <a:ext cx="2887877" cy="1260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0" y="638686"/>
          <a:ext cx="2977130" cy="1491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Accelerated </a:t>
          </a:r>
          <a:r>
            <a:rPr lang="en-US" sz="2000" kern="1200" dirty="0" smtClean="0"/>
            <a:t>Pathway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(1 semester)</a:t>
          </a:r>
          <a:endParaRPr lang="en-US" sz="2000" kern="1200" dirty="0"/>
        </a:p>
      </dsp:txBody>
      <dsp:txXfrm>
        <a:off x="43683" y="682369"/>
        <a:ext cx="2889764" cy="1404087"/>
      </dsp:txXfrm>
    </dsp:sp>
    <dsp:sp modelId="{CF57A675-CD82-4C81-8010-AE3F53FD558F}">
      <dsp:nvSpPr>
        <dsp:cNvPr id="0" name=""/>
        <dsp:cNvSpPr/>
      </dsp:nvSpPr>
      <dsp:spPr>
        <a:xfrm rot="51586">
          <a:off x="3277297" y="1046868"/>
          <a:ext cx="636502" cy="73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277308" y="1193101"/>
        <a:ext cx="445551" cy="442996"/>
      </dsp:txXfrm>
    </dsp:sp>
    <dsp:sp modelId="{39387D2B-697A-4D13-8E13-7DA20AC1BE82}">
      <dsp:nvSpPr>
        <dsp:cNvPr id="0" name=""/>
        <dsp:cNvSpPr/>
      </dsp:nvSpPr>
      <dsp:spPr>
        <a:xfrm>
          <a:off x="4177943" y="784857"/>
          <a:ext cx="2977130" cy="1324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GPA 2.5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TOEFL 79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IELTS 6.5</a:t>
          </a:r>
        </a:p>
      </dsp:txBody>
      <dsp:txXfrm>
        <a:off x="4216736" y="823650"/>
        <a:ext cx="2899544" cy="1246921"/>
      </dsp:txXfrm>
    </dsp:sp>
    <dsp:sp modelId="{C15A0E37-AFCA-46BF-A517-3B8C1529773B}">
      <dsp:nvSpPr>
        <dsp:cNvPr id="0" name=""/>
        <dsp:cNvSpPr/>
      </dsp:nvSpPr>
      <dsp:spPr>
        <a:xfrm>
          <a:off x="7452786" y="1077947"/>
          <a:ext cx="631151" cy="73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452786" y="1225613"/>
        <a:ext cx="441806" cy="442996"/>
      </dsp:txXfrm>
    </dsp:sp>
    <dsp:sp modelId="{A25F00BB-5EF5-4A47-9089-B3260C3A1E65}">
      <dsp:nvSpPr>
        <dsp:cNvPr id="0" name=""/>
        <dsp:cNvSpPr/>
      </dsp:nvSpPr>
      <dsp:spPr>
        <a:xfrm>
          <a:off x="8345925" y="805641"/>
          <a:ext cx="2977130" cy="1282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 semester ELI (Academic ENG, 3 </a:t>
          </a:r>
          <a:r>
            <a:rPr lang="en-US" sz="2100" kern="1200" dirty="0" err="1"/>
            <a:t>hrs</a:t>
          </a:r>
          <a:r>
            <a:rPr lang="en-US" sz="2100" kern="1200" dirty="0"/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6-9 hours courses</a:t>
          </a:r>
        </a:p>
      </dsp:txBody>
      <dsp:txXfrm>
        <a:off x="8383501" y="843217"/>
        <a:ext cx="2901978" cy="12077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2823" y="730136"/>
          <a:ext cx="3037887" cy="143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Standard </a:t>
          </a:r>
          <a:r>
            <a:rPr lang="en-US" sz="2000" kern="1200" dirty="0" smtClean="0"/>
            <a:t>Pathway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(2 semesters)</a:t>
          </a:r>
          <a:endParaRPr lang="en-US" sz="2000" kern="1200" dirty="0"/>
        </a:p>
      </dsp:txBody>
      <dsp:txXfrm>
        <a:off x="44822" y="772135"/>
        <a:ext cx="2953889" cy="1349952"/>
      </dsp:txXfrm>
    </dsp:sp>
    <dsp:sp modelId="{CF57A675-CD82-4C81-8010-AE3F53FD558F}">
      <dsp:nvSpPr>
        <dsp:cNvPr id="0" name=""/>
        <dsp:cNvSpPr/>
      </dsp:nvSpPr>
      <dsp:spPr>
        <a:xfrm>
          <a:off x="3336764" y="1080005"/>
          <a:ext cx="627632" cy="734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36764" y="1226847"/>
        <a:ext cx="439342" cy="440527"/>
      </dsp:txXfrm>
    </dsp:sp>
    <dsp:sp modelId="{39387D2B-697A-4D13-8E13-7DA20AC1BE82}">
      <dsp:nvSpPr>
        <dsp:cNvPr id="0" name=""/>
        <dsp:cNvSpPr/>
      </dsp:nvSpPr>
      <dsp:spPr>
        <a:xfrm>
          <a:off x="4224923" y="750919"/>
          <a:ext cx="2960529" cy="139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GPA 2.5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TOEFL 65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IELTS 5.5</a:t>
          </a:r>
        </a:p>
      </dsp:txBody>
      <dsp:txXfrm>
        <a:off x="4265705" y="791701"/>
        <a:ext cx="2878965" cy="1310820"/>
      </dsp:txXfrm>
    </dsp:sp>
    <dsp:sp modelId="{C15A0E37-AFCA-46BF-A517-3B8C1529773B}">
      <dsp:nvSpPr>
        <dsp:cNvPr id="0" name=""/>
        <dsp:cNvSpPr/>
      </dsp:nvSpPr>
      <dsp:spPr>
        <a:xfrm>
          <a:off x="7481505" y="1080005"/>
          <a:ext cx="627632" cy="734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81505" y="1226847"/>
        <a:ext cx="439342" cy="440527"/>
      </dsp:txXfrm>
    </dsp:sp>
    <dsp:sp modelId="{A25F00BB-5EF5-4A47-9089-B3260C3A1E65}">
      <dsp:nvSpPr>
        <dsp:cNvPr id="0" name=""/>
        <dsp:cNvSpPr/>
      </dsp:nvSpPr>
      <dsp:spPr>
        <a:xfrm>
          <a:off x="8369664" y="782084"/>
          <a:ext cx="2960529" cy="1330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2 semester ELI (Academic ENG, 6 </a:t>
          </a:r>
          <a:r>
            <a:rPr lang="en-US" sz="2200" kern="1200" dirty="0" err="1"/>
            <a:t>hrs</a:t>
          </a:r>
          <a:r>
            <a:rPr lang="en-US" sz="2200" kern="1200" dirty="0"/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6-9 hours courses</a:t>
          </a:r>
        </a:p>
      </dsp:txBody>
      <dsp:txXfrm>
        <a:off x="8408620" y="821040"/>
        <a:ext cx="2882617" cy="1252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8AE38-3FA5-4DC1-9CDF-4C85EBA82B38}">
      <dsp:nvSpPr>
        <dsp:cNvPr id="0" name=""/>
        <dsp:cNvSpPr/>
      </dsp:nvSpPr>
      <dsp:spPr>
        <a:xfrm>
          <a:off x="9528" y="891710"/>
          <a:ext cx="3093835" cy="1464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Progression requirements for matriculation</a:t>
          </a:r>
          <a:endParaRPr lang="en-US" sz="2200" kern="1200" dirty="0"/>
        </a:p>
      </dsp:txBody>
      <dsp:txXfrm>
        <a:off x="52409" y="934591"/>
        <a:ext cx="3008073" cy="1378316"/>
      </dsp:txXfrm>
    </dsp:sp>
    <dsp:sp modelId="{CF57A675-CD82-4C81-8010-AE3F53FD558F}">
      <dsp:nvSpPr>
        <dsp:cNvPr id="0" name=""/>
        <dsp:cNvSpPr/>
      </dsp:nvSpPr>
      <dsp:spPr>
        <a:xfrm rot="21582685">
          <a:off x="3380151" y="1248725"/>
          <a:ext cx="586804" cy="72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380152" y="1394912"/>
        <a:ext cx="410763" cy="437233"/>
      </dsp:txXfrm>
    </dsp:sp>
    <dsp:sp modelId="{39387D2B-697A-4D13-8E13-7DA20AC1BE82}">
      <dsp:nvSpPr>
        <dsp:cNvPr id="0" name=""/>
        <dsp:cNvSpPr/>
      </dsp:nvSpPr>
      <dsp:spPr>
        <a:xfrm>
          <a:off x="4210528" y="878047"/>
          <a:ext cx="2938394" cy="1449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GPA 3.0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 or better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 I or WX</a:t>
          </a:r>
        </a:p>
      </dsp:txBody>
      <dsp:txXfrm>
        <a:off x="4252993" y="920512"/>
        <a:ext cx="2853464" cy="1364938"/>
      </dsp:txXfrm>
    </dsp:sp>
    <dsp:sp modelId="{C15A0E37-AFCA-46BF-A517-3B8C1529773B}">
      <dsp:nvSpPr>
        <dsp:cNvPr id="0" name=""/>
        <dsp:cNvSpPr/>
      </dsp:nvSpPr>
      <dsp:spPr>
        <a:xfrm rot="25610">
          <a:off x="7460338" y="1254345"/>
          <a:ext cx="660239" cy="728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460341" y="1399351"/>
        <a:ext cx="462167" cy="437233"/>
      </dsp:txXfrm>
    </dsp:sp>
    <dsp:sp modelId="{A25F00BB-5EF5-4A47-9089-B3260C3A1E65}">
      <dsp:nvSpPr>
        <dsp:cNvPr id="0" name=""/>
        <dsp:cNvSpPr/>
      </dsp:nvSpPr>
      <dsp:spPr>
        <a:xfrm>
          <a:off x="8394622" y="950772"/>
          <a:ext cx="2938394" cy="1366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courses</a:t>
          </a:r>
        </a:p>
      </dsp:txBody>
      <dsp:txXfrm>
        <a:off x="8434653" y="990803"/>
        <a:ext cx="2858332" cy="1286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DAD0A-C26A-42F4-86B5-494EBEFB96C3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BE9C5-F913-434B-9148-522D2D0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BC56-B1C5-3A48-AA1E-1A7584EEB1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5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BC56-B1C5-3A48-AA1E-1A7584EEB1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6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596"/>
            <a:ext cx="12346782" cy="5092756"/>
          </a:xfrm>
        </p:spPr>
        <p:txBody>
          <a:bodyPr/>
          <a:lstStyle>
            <a:lvl1pPr>
              <a:defRPr sz="3151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4370" y="1899395"/>
            <a:ext cx="12368211" cy="541342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64369" y="2440738"/>
            <a:ext cx="12368213" cy="937951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INTO_logo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8" y="494211"/>
            <a:ext cx="2115344" cy="402961"/>
          </a:xfrm>
          <a:prstGeom prst="rect">
            <a:avLst/>
          </a:prstGeom>
        </p:spPr>
      </p:pic>
      <p:pic>
        <p:nvPicPr>
          <p:cNvPr id="9" name="Picture 8" descr="ISU shapes_Front cover shap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38"/>
            <a:ext cx="13716000" cy="3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s 2_Quote page shap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654"/>
            <a:ext cx="13716000" cy="2211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962775" y="2186438"/>
            <a:ext cx="5734050" cy="1634366"/>
          </a:xfrm>
          <a:custGeom>
            <a:avLst/>
            <a:gdLst>
              <a:gd name="connsiteX0" fmla="*/ 0 w 3962400"/>
              <a:gd name="connsiteY0" fmla="*/ 0 h 2133600"/>
              <a:gd name="connsiteX1" fmla="*/ 3962400 w 3962400"/>
              <a:gd name="connsiteY1" fmla="*/ 0 h 2133600"/>
              <a:gd name="connsiteX2" fmla="*/ 3962400 w 3962400"/>
              <a:gd name="connsiteY2" fmla="*/ 2133600 h 2133600"/>
              <a:gd name="connsiteX3" fmla="*/ 0 w 3962400"/>
              <a:gd name="connsiteY3" fmla="*/ 2133600 h 2133600"/>
              <a:gd name="connsiteX4" fmla="*/ 0 w 3962400"/>
              <a:gd name="connsiteY4" fmla="*/ 0 h 2133600"/>
              <a:gd name="connsiteX0" fmla="*/ 0 w 3962400"/>
              <a:gd name="connsiteY0" fmla="*/ 12700 h 2146300"/>
              <a:gd name="connsiteX1" fmla="*/ 2781300 w 3962400"/>
              <a:gd name="connsiteY1" fmla="*/ 0 h 2146300"/>
              <a:gd name="connsiteX2" fmla="*/ 3962400 w 3962400"/>
              <a:gd name="connsiteY2" fmla="*/ 12700 h 2146300"/>
              <a:gd name="connsiteX3" fmla="*/ 3962400 w 3962400"/>
              <a:gd name="connsiteY3" fmla="*/ 2146300 h 2146300"/>
              <a:gd name="connsiteX4" fmla="*/ 0 w 3962400"/>
              <a:gd name="connsiteY4" fmla="*/ 2146300 h 2146300"/>
              <a:gd name="connsiteX5" fmla="*/ 0 w 3962400"/>
              <a:gd name="connsiteY5" fmla="*/ 12700 h 21463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228600 h 23622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901700 h 2362200"/>
              <a:gd name="connsiteX6" fmla="*/ 0 w 39624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4229100 w 4229100"/>
              <a:gd name="connsiteY3" fmla="*/ 23622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413000 w 4229100"/>
              <a:gd name="connsiteY4" fmla="*/ 2286000 h 2362200"/>
              <a:gd name="connsiteX5" fmla="*/ 266700 w 4229100"/>
              <a:gd name="connsiteY5" fmla="*/ 2362200 h 2362200"/>
              <a:gd name="connsiteX6" fmla="*/ 0 w 4229100"/>
              <a:gd name="connsiteY6" fmla="*/ 939800 h 2362200"/>
              <a:gd name="connsiteX7" fmla="*/ 266700 w 4229100"/>
              <a:gd name="connsiteY7" fmla="*/ 228600 h 23622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3937000 w 4229100"/>
              <a:gd name="connsiteY3" fmla="*/ 22479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4102100 w 4229100"/>
              <a:gd name="connsiteY3" fmla="*/ 23241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190500 w 4152900"/>
              <a:gd name="connsiteY0" fmla="*/ 2286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190500 w 4152900"/>
              <a:gd name="connsiteY7" fmla="*/ 2286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27000 w 4152900"/>
              <a:gd name="connsiteY5" fmla="*/ 24003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2900" h="2476500">
                <a:moveTo>
                  <a:pt x="203200" y="127000"/>
                </a:moveTo>
                <a:lnTo>
                  <a:pt x="3009900" y="0"/>
                </a:lnTo>
                <a:lnTo>
                  <a:pt x="4152900" y="228600"/>
                </a:lnTo>
                <a:lnTo>
                  <a:pt x="4025900" y="2324100"/>
                </a:lnTo>
                <a:lnTo>
                  <a:pt x="2273300" y="2476500"/>
                </a:lnTo>
                <a:lnTo>
                  <a:pt x="127000" y="2400300"/>
                </a:lnTo>
                <a:lnTo>
                  <a:pt x="0" y="927100"/>
                </a:lnTo>
                <a:lnTo>
                  <a:pt x="203200" y="127000"/>
                </a:lnTo>
                <a:close/>
              </a:path>
            </a:pathLst>
          </a:custGeom>
          <a:solidFill>
            <a:srgbClr val="E2001A"/>
          </a:solidFill>
          <a:ln>
            <a:noFill/>
          </a:ln>
        </p:spPr>
        <p:txBody>
          <a:bodyPr lIns="360000" tIns="374400" rIns="360000" bIns="421200">
            <a:spAutoFit/>
          </a:bodyPr>
          <a:lstStyle>
            <a:lvl1pPr marL="0" indent="0">
              <a:buNone/>
              <a:defRPr sz="1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“Type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 your quote here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, then resize the text box size and margins as necessary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Insert 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417653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s 2_Divider re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9173" y="6755043"/>
            <a:ext cx="1185600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441"/>
            <a:r>
              <a:rPr lang="en-US" sz="1575" dirty="0" err="1" smtClean="0">
                <a:solidFill>
                  <a:prstClr val="white"/>
                </a:solidFill>
                <a:latin typeface="Arial"/>
                <a:cs typeface="Arial"/>
              </a:rPr>
              <a:t>www.into-corporate.com</a:t>
            </a:r>
            <a:endParaRPr lang="en-US" sz="157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Picture 4" descr="INTO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2" y="5192378"/>
            <a:ext cx="3098799" cy="5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4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596"/>
            <a:ext cx="12346782" cy="5092756"/>
          </a:xfrm>
        </p:spPr>
        <p:txBody>
          <a:bodyPr/>
          <a:lstStyle>
            <a:lvl1pPr>
              <a:defRPr sz="3151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4370" y="1899395"/>
            <a:ext cx="12368211" cy="541342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64369" y="2440738"/>
            <a:ext cx="12368213" cy="937951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INTO_logo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8" y="494211"/>
            <a:ext cx="2115344" cy="402961"/>
          </a:xfrm>
          <a:prstGeom prst="rect">
            <a:avLst/>
          </a:prstGeom>
        </p:spPr>
      </p:pic>
      <p:pic>
        <p:nvPicPr>
          <p:cNvPr id="9" name="Picture 8" descr="ISU shapes_Front cover shap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38"/>
            <a:ext cx="13716000" cy="3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s 2_Quote page shap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654"/>
            <a:ext cx="13716000" cy="2211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962775" y="2186438"/>
            <a:ext cx="5734050" cy="1634366"/>
          </a:xfrm>
          <a:custGeom>
            <a:avLst/>
            <a:gdLst>
              <a:gd name="connsiteX0" fmla="*/ 0 w 3962400"/>
              <a:gd name="connsiteY0" fmla="*/ 0 h 2133600"/>
              <a:gd name="connsiteX1" fmla="*/ 3962400 w 3962400"/>
              <a:gd name="connsiteY1" fmla="*/ 0 h 2133600"/>
              <a:gd name="connsiteX2" fmla="*/ 3962400 w 3962400"/>
              <a:gd name="connsiteY2" fmla="*/ 2133600 h 2133600"/>
              <a:gd name="connsiteX3" fmla="*/ 0 w 3962400"/>
              <a:gd name="connsiteY3" fmla="*/ 2133600 h 2133600"/>
              <a:gd name="connsiteX4" fmla="*/ 0 w 3962400"/>
              <a:gd name="connsiteY4" fmla="*/ 0 h 2133600"/>
              <a:gd name="connsiteX0" fmla="*/ 0 w 3962400"/>
              <a:gd name="connsiteY0" fmla="*/ 12700 h 2146300"/>
              <a:gd name="connsiteX1" fmla="*/ 2781300 w 3962400"/>
              <a:gd name="connsiteY1" fmla="*/ 0 h 2146300"/>
              <a:gd name="connsiteX2" fmla="*/ 3962400 w 3962400"/>
              <a:gd name="connsiteY2" fmla="*/ 12700 h 2146300"/>
              <a:gd name="connsiteX3" fmla="*/ 3962400 w 3962400"/>
              <a:gd name="connsiteY3" fmla="*/ 2146300 h 2146300"/>
              <a:gd name="connsiteX4" fmla="*/ 0 w 3962400"/>
              <a:gd name="connsiteY4" fmla="*/ 2146300 h 2146300"/>
              <a:gd name="connsiteX5" fmla="*/ 0 w 3962400"/>
              <a:gd name="connsiteY5" fmla="*/ 12700 h 21463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228600 h 23622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901700 h 2362200"/>
              <a:gd name="connsiteX6" fmla="*/ 0 w 39624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4229100 w 4229100"/>
              <a:gd name="connsiteY3" fmla="*/ 23622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413000 w 4229100"/>
              <a:gd name="connsiteY4" fmla="*/ 2286000 h 2362200"/>
              <a:gd name="connsiteX5" fmla="*/ 266700 w 4229100"/>
              <a:gd name="connsiteY5" fmla="*/ 2362200 h 2362200"/>
              <a:gd name="connsiteX6" fmla="*/ 0 w 4229100"/>
              <a:gd name="connsiteY6" fmla="*/ 939800 h 2362200"/>
              <a:gd name="connsiteX7" fmla="*/ 266700 w 4229100"/>
              <a:gd name="connsiteY7" fmla="*/ 228600 h 23622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3937000 w 4229100"/>
              <a:gd name="connsiteY3" fmla="*/ 22479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4102100 w 4229100"/>
              <a:gd name="connsiteY3" fmla="*/ 23241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190500 w 4152900"/>
              <a:gd name="connsiteY0" fmla="*/ 2286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190500 w 4152900"/>
              <a:gd name="connsiteY7" fmla="*/ 2286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27000 w 4152900"/>
              <a:gd name="connsiteY5" fmla="*/ 24003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2900" h="2476500">
                <a:moveTo>
                  <a:pt x="203200" y="127000"/>
                </a:moveTo>
                <a:lnTo>
                  <a:pt x="3009900" y="0"/>
                </a:lnTo>
                <a:lnTo>
                  <a:pt x="4152900" y="228600"/>
                </a:lnTo>
                <a:lnTo>
                  <a:pt x="4025900" y="2324100"/>
                </a:lnTo>
                <a:lnTo>
                  <a:pt x="2273300" y="2476500"/>
                </a:lnTo>
                <a:lnTo>
                  <a:pt x="127000" y="2400300"/>
                </a:lnTo>
                <a:lnTo>
                  <a:pt x="0" y="927100"/>
                </a:lnTo>
                <a:lnTo>
                  <a:pt x="203200" y="127000"/>
                </a:lnTo>
                <a:close/>
              </a:path>
            </a:pathLst>
          </a:custGeom>
          <a:solidFill>
            <a:srgbClr val="E2001A"/>
          </a:solidFill>
          <a:ln>
            <a:noFill/>
          </a:ln>
        </p:spPr>
        <p:txBody>
          <a:bodyPr lIns="360000" tIns="374400" rIns="360000" bIns="421200">
            <a:spAutoFit/>
          </a:bodyPr>
          <a:lstStyle>
            <a:lvl1pPr marL="0" indent="0">
              <a:buNone/>
              <a:defRPr sz="1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“Type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 your quote here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, then resize the text box size and margins as necessary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Insert 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28418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s 2_Divider re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9173" y="6755043"/>
            <a:ext cx="1185600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441"/>
            <a:r>
              <a:rPr lang="en-US" sz="1575" dirty="0" err="1" smtClean="0">
                <a:solidFill>
                  <a:prstClr val="white"/>
                </a:solidFill>
                <a:latin typeface="Arial"/>
                <a:cs typeface="Arial"/>
              </a:rPr>
              <a:t>www.into-corporate.com</a:t>
            </a:r>
            <a:endParaRPr lang="en-US" sz="157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Picture 4" descr="INTO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2" y="5192378"/>
            <a:ext cx="3098799" cy="5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9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U shapes_Front cover shap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38"/>
            <a:ext cx="13716000" cy="31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370" y="5846500"/>
            <a:ext cx="12368211" cy="541342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49" y="6387842"/>
            <a:ext cx="9658352" cy="937951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INTO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38" y="6922832"/>
            <a:ext cx="2115344" cy="4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596"/>
            <a:ext cx="12346782" cy="5092756"/>
          </a:xfrm>
        </p:spPr>
        <p:txBody>
          <a:bodyPr/>
          <a:lstStyle>
            <a:lvl1pPr>
              <a:defRPr sz="3151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4370" y="1899395"/>
            <a:ext cx="12368211" cy="541342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64369" y="2440738"/>
            <a:ext cx="12368213" cy="937951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INTO_logo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8" y="494211"/>
            <a:ext cx="2115344" cy="402961"/>
          </a:xfrm>
          <a:prstGeom prst="rect">
            <a:avLst/>
          </a:prstGeom>
        </p:spPr>
      </p:pic>
      <p:pic>
        <p:nvPicPr>
          <p:cNvPr id="9" name="Picture 8" descr="ISU shapes_Front cover shap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38"/>
            <a:ext cx="13716000" cy="3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U shapes_Front cover shap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238"/>
            <a:ext cx="13716000" cy="31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370" y="5846500"/>
            <a:ext cx="12368211" cy="541342"/>
          </a:xfrm>
        </p:spPr>
        <p:txBody>
          <a:bodyPr anchor="t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49" y="6387842"/>
            <a:ext cx="9658352" cy="937951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INTO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" y="503738"/>
            <a:ext cx="2115344" cy="4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s 2_Quote page shap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654"/>
            <a:ext cx="13716000" cy="2211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962775" y="2186438"/>
            <a:ext cx="5734050" cy="1634366"/>
          </a:xfrm>
          <a:custGeom>
            <a:avLst/>
            <a:gdLst>
              <a:gd name="connsiteX0" fmla="*/ 0 w 3962400"/>
              <a:gd name="connsiteY0" fmla="*/ 0 h 2133600"/>
              <a:gd name="connsiteX1" fmla="*/ 3962400 w 3962400"/>
              <a:gd name="connsiteY1" fmla="*/ 0 h 2133600"/>
              <a:gd name="connsiteX2" fmla="*/ 3962400 w 3962400"/>
              <a:gd name="connsiteY2" fmla="*/ 2133600 h 2133600"/>
              <a:gd name="connsiteX3" fmla="*/ 0 w 3962400"/>
              <a:gd name="connsiteY3" fmla="*/ 2133600 h 2133600"/>
              <a:gd name="connsiteX4" fmla="*/ 0 w 3962400"/>
              <a:gd name="connsiteY4" fmla="*/ 0 h 2133600"/>
              <a:gd name="connsiteX0" fmla="*/ 0 w 3962400"/>
              <a:gd name="connsiteY0" fmla="*/ 12700 h 2146300"/>
              <a:gd name="connsiteX1" fmla="*/ 2781300 w 3962400"/>
              <a:gd name="connsiteY1" fmla="*/ 0 h 2146300"/>
              <a:gd name="connsiteX2" fmla="*/ 3962400 w 3962400"/>
              <a:gd name="connsiteY2" fmla="*/ 12700 h 2146300"/>
              <a:gd name="connsiteX3" fmla="*/ 3962400 w 3962400"/>
              <a:gd name="connsiteY3" fmla="*/ 2146300 h 2146300"/>
              <a:gd name="connsiteX4" fmla="*/ 0 w 3962400"/>
              <a:gd name="connsiteY4" fmla="*/ 2146300 h 2146300"/>
              <a:gd name="connsiteX5" fmla="*/ 0 w 3962400"/>
              <a:gd name="connsiteY5" fmla="*/ 12700 h 21463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228600 h 2362200"/>
              <a:gd name="connsiteX0" fmla="*/ 0 w 3962400"/>
              <a:gd name="connsiteY0" fmla="*/ 228600 h 2362200"/>
              <a:gd name="connsiteX1" fmla="*/ 2819400 w 3962400"/>
              <a:gd name="connsiteY1" fmla="*/ 0 h 2362200"/>
              <a:gd name="connsiteX2" fmla="*/ 3962400 w 3962400"/>
              <a:gd name="connsiteY2" fmla="*/ 228600 h 2362200"/>
              <a:gd name="connsiteX3" fmla="*/ 3962400 w 3962400"/>
              <a:gd name="connsiteY3" fmla="*/ 2362200 h 2362200"/>
              <a:gd name="connsiteX4" fmla="*/ 0 w 3962400"/>
              <a:gd name="connsiteY4" fmla="*/ 2362200 h 2362200"/>
              <a:gd name="connsiteX5" fmla="*/ 0 w 3962400"/>
              <a:gd name="connsiteY5" fmla="*/ 901700 h 2362200"/>
              <a:gd name="connsiteX6" fmla="*/ 0 w 39624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4229100 w 4229100"/>
              <a:gd name="connsiteY3" fmla="*/ 23622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66700 w 4229100"/>
              <a:gd name="connsiteY4" fmla="*/ 2362200 h 2362200"/>
              <a:gd name="connsiteX5" fmla="*/ 0 w 4229100"/>
              <a:gd name="connsiteY5" fmla="*/ 939800 h 2362200"/>
              <a:gd name="connsiteX6" fmla="*/ 266700 w 4229100"/>
              <a:gd name="connsiteY6" fmla="*/ 228600 h 2362200"/>
              <a:gd name="connsiteX0" fmla="*/ 266700 w 4229100"/>
              <a:gd name="connsiteY0" fmla="*/ 228600 h 2362200"/>
              <a:gd name="connsiteX1" fmla="*/ 3086100 w 4229100"/>
              <a:gd name="connsiteY1" fmla="*/ 0 h 2362200"/>
              <a:gd name="connsiteX2" fmla="*/ 4229100 w 4229100"/>
              <a:gd name="connsiteY2" fmla="*/ 228600 h 2362200"/>
              <a:gd name="connsiteX3" fmla="*/ 3937000 w 4229100"/>
              <a:gd name="connsiteY3" fmla="*/ 2247900 h 2362200"/>
              <a:gd name="connsiteX4" fmla="*/ 2413000 w 4229100"/>
              <a:gd name="connsiteY4" fmla="*/ 2286000 h 2362200"/>
              <a:gd name="connsiteX5" fmla="*/ 266700 w 4229100"/>
              <a:gd name="connsiteY5" fmla="*/ 2362200 h 2362200"/>
              <a:gd name="connsiteX6" fmla="*/ 0 w 4229100"/>
              <a:gd name="connsiteY6" fmla="*/ 939800 h 2362200"/>
              <a:gd name="connsiteX7" fmla="*/ 266700 w 4229100"/>
              <a:gd name="connsiteY7" fmla="*/ 228600 h 23622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3937000 w 4229100"/>
              <a:gd name="connsiteY3" fmla="*/ 22479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266700 w 4229100"/>
              <a:gd name="connsiteY0" fmla="*/ 228600 h 2476500"/>
              <a:gd name="connsiteX1" fmla="*/ 3086100 w 4229100"/>
              <a:gd name="connsiteY1" fmla="*/ 0 h 2476500"/>
              <a:gd name="connsiteX2" fmla="*/ 4229100 w 4229100"/>
              <a:gd name="connsiteY2" fmla="*/ 228600 h 2476500"/>
              <a:gd name="connsiteX3" fmla="*/ 4102100 w 4229100"/>
              <a:gd name="connsiteY3" fmla="*/ 2324100 h 2476500"/>
              <a:gd name="connsiteX4" fmla="*/ 2349500 w 4229100"/>
              <a:gd name="connsiteY4" fmla="*/ 2476500 h 2476500"/>
              <a:gd name="connsiteX5" fmla="*/ 266700 w 4229100"/>
              <a:gd name="connsiteY5" fmla="*/ 2362200 h 2476500"/>
              <a:gd name="connsiteX6" fmla="*/ 0 w 4229100"/>
              <a:gd name="connsiteY6" fmla="*/ 939800 h 2476500"/>
              <a:gd name="connsiteX7" fmla="*/ 266700 w 4229100"/>
              <a:gd name="connsiteY7" fmla="*/ 228600 h 2476500"/>
              <a:gd name="connsiteX0" fmla="*/ 190500 w 4152900"/>
              <a:gd name="connsiteY0" fmla="*/ 2286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190500 w 4152900"/>
              <a:gd name="connsiteY7" fmla="*/ 2286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90500 w 4152900"/>
              <a:gd name="connsiteY5" fmla="*/ 23622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  <a:gd name="connsiteX0" fmla="*/ 203200 w 4152900"/>
              <a:gd name="connsiteY0" fmla="*/ 127000 h 2476500"/>
              <a:gd name="connsiteX1" fmla="*/ 3009900 w 4152900"/>
              <a:gd name="connsiteY1" fmla="*/ 0 h 2476500"/>
              <a:gd name="connsiteX2" fmla="*/ 4152900 w 4152900"/>
              <a:gd name="connsiteY2" fmla="*/ 228600 h 2476500"/>
              <a:gd name="connsiteX3" fmla="*/ 4025900 w 4152900"/>
              <a:gd name="connsiteY3" fmla="*/ 2324100 h 2476500"/>
              <a:gd name="connsiteX4" fmla="*/ 2273300 w 4152900"/>
              <a:gd name="connsiteY4" fmla="*/ 2476500 h 2476500"/>
              <a:gd name="connsiteX5" fmla="*/ 127000 w 4152900"/>
              <a:gd name="connsiteY5" fmla="*/ 2400300 h 2476500"/>
              <a:gd name="connsiteX6" fmla="*/ 0 w 4152900"/>
              <a:gd name="connsiteY6" fmla="*/ 927100 h 2476500"/>
              <a:gd name="connsiteX7" fmla="*/ 203200 w 4152900"/>
              <a:gd name="connsiteY7" fmla="*/ 1270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2900" h="2476500">
                <a:moveTo>
                  <a:pt x="203200" y="127000"/>
                </a:moveTo>
                <a:lnTo>
                  <a:pt x="3009900" y="0"/>
                </a:lnTo>
                <a:lnTo>
                  <a:pt x="4152900" y="228600"/>
                </a:lnTo>
                <a:lnTo>
                  <a:pt x="4025900" y="2324100"/>
                </a:lnTo>
                <a:lnTo>
                  <a:pt x="2273300" y="2476500"/>
                </a:lnTo>
                <a:lnTo>
                  <a:pt x="127000" y="2400300"/>
                </a:lnTo>
                <a:lnTo>
                  <a:pt x="0" y="927100"/>
                </a:lnTo>
                <a:lnTo>
                  <a:pt x="203200" y="127000"/>
                </a:lnTo>
                <a:close/>
              </a:path>
            </a:pathLst>
          </a:custGeom>
          <a:solidFill>
            <a:srgbClr val="E2001A"/>
          </a:solidFill>
          <a:ln>
            <a:noFill/>
          </a:ln>
        </p:spPr>
        <p:txBody>
          <a:bodyPr lIns="360000" tIns="374400" rIns="360000" bIns="421200">
            <a:spAutoFit/>
          </a:bodyPr>
          <a:lstStyle>
            <a:lvl1pPr marL="0" indent="0">
              <a:buNone/>
              <a:defRPr sz="1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“Type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 your quote here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, then resize the text box size and margins as necessary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Insert name, Job title</a:t>
            </a:r>
          </a:p>
        </p:txBody>
      </p:sp>
    </p:spTree>
    <p:extLst>
      <p:ext uri="{BB962C8B-B14F-4D97-AF65-F5344CB8AC3E}">
        <p14:creationId xmlns:p14="http://schemas.microsoft.com/office/powerpoint/2010/main" val="310797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383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3" y="1787"/>
                        <a:ext cx="2381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hapes 1_Divider re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320" y="2381908"/>
            <a:ext cx="8919099" cy="1255915"/>
          </a:xfrm>
        </p:spPr>
        <p:txBody>
          <a:bodyPr anchor="t">
            <a:normAutofit/>
          </a:bodyPr>
          <a:lstStyle>
            <a:lvl1pPr algn="l">
              <a:defRPr sz="3601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0320" y="3879855"/>
            <a:ext cx="8919099" cy="1592229"/>
          </a:xfrm>
        </p:spPr>
        <p:txBody>
          <a:bodyPr anchor="t"/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514441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s 1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06" y="4725031"/>
            <a:ext cx="8919099" cy="1255915"/>
          </a:xfrm>
        </p:spPr>
        <p:txBody>
          <a:bodyPr anchor="t">
            <a:normAutofit/>
          </a:bodyPr>
          <a:lstStyle>
            <a:lvl1pPr algn="l">
              <a:defRPr sz="3601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406" y="6222979"/>
            <a:ext cx="8919099" cy="1182588"/>
          </a:xfrm>
        </p:spPr>
        <p:txBody>
          <a:bodyPr anchor="t"/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514441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s 4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53" y="3005020"/>
            <a:ext cx="8919099" cy="1255915"/>
          </a:xfrm>
        </p:spPr>
        <p:txBody>
          <a:bodyPr anchor="t">
            <a:normAutofit/>
          </a:bodyPr>
          <a:lstStyle>
            <a:lvl1pPr algn="l">
              <a:defRPr sz="3601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953" y="4502968"/>
            <a:ext cx="8919099" cy="797345"/>
          </a:xfrm>
        </p:spPr>
        <p:txBody>
          <a:bodyPr anchor="t"/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514441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19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s 4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896" y="3548154"/>
            <a:ext cx="8919099" cy="1255915"/>
          </a:xfrm>
        </p:spPr>
        <p:txBody>
          <a:bodyPr anchor="t">
            <a:normAutofit/>
          </a:bodyPr>
          <a:lstStyle>
            <a:lvl1pPr algn="l">
              <a:defRPr sz="3601" b="1" cap="all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896" y="5046101"/>
            <a:ext cx="8919099" cy="1592229"/>
          </a:xfrm>
        </p:spPr>
        <p:txBody>
          <a:bodyPr anchor="t"/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514441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8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32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76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220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64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109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55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82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s 2_Divider red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162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9173" y="6755043"/>
            <a:ext cx="1185600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441"/>
            <a:r>
              <a:rPr lang="en-US" sz="1575" dirty="0" err="1" smtClean="0">
                <a:solidFill>
                  <a:prstClr val="white"/>
                </a:solidFill>
                <a:latin typeface="Arial"/>
                <a:cs typeface="Arial"/>
              </a:rPr>
              <a:t>www.into-corporate.com</a:t>
            </a:r>
            <a:endParaRPr lang="en-US" sz="157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Picture 4" descr="INTO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2" y="5192378"/>
            <a:ext cx="3098799" cy="5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596"/>
            <a:ext cx="6057900" cy="5092756"/>
          </a:xfrm>
        </p:spPr>
        <p:txBody>
          <a:bodyPr/>
          <a:lstStyle>
            <a:lvl1pPr>
              <a:defRPr sz="3151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00596"/>
            <a:ext cx="6057900" cy="5092756"/>
          </a:xfrm>
        </p:spPr>
        <p:txBody>
          <a:bodyPr/>
          <a:lstStyle>
            <a:lvl1pPr>
              <a:defRPr sz="3151"/>
            </a:lvl1pPr>
            <a:lvl2pPr>
              <a:defRPr sz="2700"/>
            </a:lvl2pPr>
            <a:lvl3pPr>
              <a:defRPr sz="225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1" indent="0">
              <a:buNone/>
              <a:defRPr sz="2250" b="1"/>
            </a:lvl2pPr>
            <a:lvl3pPr marL="1028883" indent="0">
              <a:buNone/>
              <a:defRPr sz="2025" b="1"/>
            </a:lvl3pPr>
            <a:lvl4pPr marL="1543324" indent="0">
              <a:buNone/>
              <a:defRPr sz="1800" b="1"/>
            </a:lvl4pPr>
            <a:lvl5pPr marL="2057766" indent="0">
              <a:buNone/>
              <a:defRPr sz="1800" b="1"/>
            </a:lvl5pPr>
            <a:lvl6pPr marL="2572207" indent="0">
              <a:buNone/>
              <a:defRPr sz="1800" b="1"/>
            </a:lvl6pPr>
            <a:lvl7pPr marL="3086649" indent="0">
              <a:buNone/>
              <a:defRPr sz="1800" b="1"/>
            </a:lvl7pPr>
            <a:lvl8pPr marL="3601090" indent="0">
              <a:buNone/>
              <a:defRPr sz="1800" b="1"/>
            </a:lvl8pPr>
            <a:lvl9pPr marL="4115532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2700"/>
            </a:lvl1pPr>
            <a:lvl2pPr>
              <a:defRPr sz="225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1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0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5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3601"/>
            </a:lvl1pPr>
            <a:lvl2pPr>
              <a:defRPr sz="3151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575"/>
            </a:lvl1pPr>
            <a:lvl2pPr marL="514441" indent="0">
              <a:buNone/>
              <a:defRPr sz="1350"/>
            </a:lvl2pPr>
            <a:lvl3pPr marL="1028883" indent="0">
              <a:buNone/>
              <a:defRPr sz="1125"/>
            </a:lvl3pPr>
            <a:lvl4pPr marL="1543324" indent="0">
              <a:buNone/>
              <a:defRPr sz="1013"/>
            </a:lvl4pPr>
            <a:lvl5pPr marL="2057766" indent="0">
              <a:buNone/>
              <a:defRPr sz="1013"/>
            </a:lvl5pPr>
            <a:lvl6pPr marL="2572207" indent="0">
              <a:buNone/>
              <a:defRPr sz="1013"/>
            </a:lvl6pPr>
            <a:lvl7pPr marL="3086649" indent="0">
              <a:buNone/>
              <a:defRPr sz="1013"/>
            </a:lvl7pPr>
            <a:lvl8pPr marL="3601090" indent="0">
              <a:buNone/>
              <a:defRPr sz="1013"/>
            </a:lvl8pPr>
            <a:lvl9pPr marL="4115532" indent="0">
              <a:buNone/>
              <a:defRPr sz="1013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85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3601"/>
            </a:lvl1pPr>
            <a:lvl2pPr marL="514441" indent="0">
              <a:buNone/>
              <a:defRPr sz="3151"/>
            </a:lvl2pPr>
            <a:lvl3pPr marL="1028883" indent="0">
              <a:buNone/>
              <a:defRPr sz="2700"/>
            </a:lvl3pPr>
            <a:lvl4pPr marL="1543324" indent="0">
              <a:buNone/>
              <a:defRPr sz="2250"/>
            </a:lvl4pPr>
            <a:lvl5pPr marL="2057766" indent="0">
              <a:buNone/>
              <a:defRPr sz="2250"/>
            </a:lvl5pPr>
            <a:lvl6pPr marL="2572207" indent="0">
              <a:buNone/>
              <a:defRPr sz="2250"/>
            </a:lvl6pPr>
            <a:lvl7pPr marL="3086649" indent="0">
              <a:buNone/>
              <a:defRPr sz="2250"/>
            </a:lvl7pPr>
            <a:lvl8pPr marL="3601090" indent="0">
              <a:buNone/>
              <a:defRPr sz="2250"/>
            </a:lvl8pPr>
            <a:lvl9pPr marL="4115532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575"/>
            </a:lvl1pPr>
            <a:lvl2pPr marL="514441" indent="0">
              <a:buNone/>
              <a:defRPr sz="1350"/>
            </a:lvl2pPr>
            <a:lvl3pPr marL="1028883" indent="0">
              <a:buNone/>
              <a:defRPr sz="1125"/>
            </a:lvl3pPr>
            <a:lvl4pPr marL="1543324" indent="0">
              <a:buNone/>
              <a:defRPr sz="1013"/>
            </a:lvl4pPr>
            <a:lvl5pPr marL="2057766" indent="0">
              <a:buNone/>
              <a:defRPr sz="1013"/>
            </a:lvl5pPr>
            <a:lvl6pPr marL="2572207" indent="0">
              <a:buNone/>
              <a:defRPr sz="1013"/>
            </a:lvl6pPr>
            <a:lvl7pPr marL="3086649" indent="0">
              <a:buNone/>
              <a:defRPr sz="1013"/>
            </a:lvl7pPr>
            <a:lvl8pPr marL="3601090" indent="0">
              <a:buNone/>
              <a:defRPr sz="1013"/>
            </a:lvl8pPr>
            <a:lvl9pPr marL="4115532" indent="0">
              <a:buNone/>
              <a:defRPr sz="1013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0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09032"/>
            <a:ext cx="3086100" cy="658432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9032"/>
            <a:ext cx="9029700" cy="658432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1/10/2018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42394"/>
            <a:ext cx="4343400" cy="410850"/>
          </a:xfrm>
          <a:prstGeom prst="rect">
            <a:avLst/>
          </a:prstGeom>
        </p:spPr>
        <p:txBody>
          <a:bodyPr/>
          <a:lstStyle/>
          <a:p>
            <a:pPr defTabSz="514441"/>
            <a:endParaRPr lang="en-US" sz="202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7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70" r:id="rId15"/>
    <p:sldLayoutId id="2147483737" r:id="rId16"/>
    <p:sldLayoutId id="2147483738" r:id="rId17"/>
    <p:sldLayoutId id="2147483740" r:id="rId18"/>
    <p:sldLayoutId id="2147483745" r:id="rId19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2383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383" y="1787"/>
                        <a:ext cx="2381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hapes 2_Normal page shapes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621"/>
            <a:ext cx="13716000" cy="17072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370" y="503738"/>
            <a:ext cx="12368213" cy="1141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371" y="1808084"/>
            <a:ext cx="12370593" cy="520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5201" y="7196591"/>
            <a:ext cx="3598962" cy="41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13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514441"/>
            <a:fld id="{83BA5AED-EABC-2C4F-A4BB-CE06EB56EE0D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514441"/>
              <a:t>1/10/2018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96591"/>
            <a:ext cx="3205164" cy="41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1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514441"/>
            <a:fld id="{CC860DBA-B183-8C49-A4EE-4AF1B84E3C0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514441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 descr="Shapes4_corebrandmark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7327958"/>
            <a:ext cx="1110996" cy="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iming>
    <p:tnLst>
      <p:par>
        <p:cTn id="1" dur="indefinite" restart="never" nodeType="tmRoot"/>
      </p:par>
    </p:tnLst>
  </p:timing>
  <p:txStyles>
    <p:titleStyle>
      <a:lvl1pPr algn="l" defTabSz="514441" rtl="0" eaLnBrk="1" latinLnBrk="0" hangingPunct="1">
        <a:spcBef>
          <a:spcPct val="0"/>
        </a:spcBef>
        <a:buNone/>
        <a:defRPr sz="3151" b="1" kern="1200">
          <a:solidFill>
            <a:srgbClr val="E2001A"/>
          </a:solidFill>
          <a:latin typeface="Arial"/>
          <a:ea typeface="+mj-ea"/>
          <a:cs typeface="Arial"/>
        </a:defRPr>
      </a:lvl1pPr>
    </p:titleStyle>
    <p:bodyStyle>
      <a:lvl1pPr marL="385831" indent="-385831" algn="l" defTabSz="514441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835967" indent="-321526" algn="l" defTabSz="514441" rtl="0" eaLnBrk="1" latinLnBrk="0" hangingPunct="1">
        <a:spcBef>
          <a:spcPct val="20000"/>
        </a:spcBef>
        <a:buClr>
          <a:srgbClr val="E2001A"/>
        </a:buClr>
        <a:buFont typeface="Arial"/>
        <a:buChar char="–"/>
        <a:defRPr sz="2250" kern="1200">
          <a:solidFill>
            <a:schemeClr val="tx1"/>
          </a:solidFill>
          <a:latin typeface="Arial"/>
          <a:ea typeface="+mn-ea"/>
          <a:cs typeface="Arial"/>
        </a:defRPr>
      </a:lvl2pPr>
      <a:lvl3pPr marL="1286104" indent="-257221" algn="l" defTabSz="514441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800545" indent="-257221" algn="l" defTabSz="514441" rtl="0" eaLnBrk="1" latinLnBrk="0" hangingPunct="1">
        <a:spcBef>
          <a:spcPct val="20000"/>
        </a:spcBef>
        <a:buClr>
          <a:srgbClr val="E2001A"/>
        </a:buClr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2314986" indent="-257221" algn="l" defTabSz="514441" rtl="0" eaLnBrk="1" latinLnBrk="0" hangingPunct="1">
        <a:spcBef>
          <a:spcPct val="20000"/>
        </a:spcBef>
        <a:buClr>
          <a:srgbClr val="E2001A"/>
        </a:buClr>
        <a:buFont typeface="Arial"/>
        <a:buChar char="»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2829428" indent="-257221" algn="l" defTabSz="514441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514441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514441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514441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5144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07541" cy="7716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International Pathway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INTO Illinois State University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882" y="736452"/>
            <a:ext cx="8245401" cy="43129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Venture</a:t>
            </a:r>
          </a:p>
          <a:p>
            <a:pPr lvl="1"/>
            <a:r>
              <a:rPr lang="en-US" dirty="0" smtClean="0"/>
              <a:t>Academic English instruction using ISU faculty</a:t>
            </a:r>
          </a:p>
          <a:p>
            <a:pPr lvl="1"/>
            <a:r>
              <a:rPr lang="en-US" dirty="0" smtClean="0"/>
              <a:t>Pathway Programs</a:t>
            </a:r>
          </a:p>
          <a:p>
            <a:pPr lvl="1"/>
            <a:r>
              <a:rPr lang="en-US" dirty="0" smtClean="0"/>
              <a:t>Preparation for regular admission to degree programs</a:t>
            </a:r>
          </a:p>
          <a:p>
            <a:pPr lvl="1"/>
            <a:r>
              <a:rPr lang="en-US" dirty="0" smtClean="0"/>
              <a:t>Strong academic student outcomes</a:t>
            </a:r>
          </a:p>
          <a:p>
            <a:pPr lvl="1"/>
            <a:r>
              <a:rPr lang="en-US" dirty="0" smtClean="0"/>
              <a:t>Student support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8252" y="35718"/>
            <a:ext cx="15232503" cy="7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719571" y="439978"/>
          <a:ext cx="11312920" cy="258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984141"/>
              </p:ext>
            </p:extLst>
          </p:nvPr>
        </p:nvGraphicFramePr>
        <p:xfrm>
          <a:off x="719571" y="2068579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9835373"/>
              </p:ext>
            </p:extLst>
          </p:nvPr>
        </p:nvGraphicFramePr>
        <p:xfrm>
          <a:off x="719571" y="3666007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710046" y="5175112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046" y="161518"/>
            <a:ext cx="1229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Undergraduate </a:t>
            </a:r>
            <a:r>
              <a:rPr lang="en-US" sz="4800" b="1" dirty="0">
                <a:solidFill>
                  <a:srgbClr val="FF0000"/>
                </a:solidFill>
              </a:rPr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5269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Undergraduate Pathways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all majors except for Nursing.</a:t>
            </a:r>
          </a:p>
          <a:p>
            <a:r>
              <a:rPr lang="en-US" dirty="0" smtClean="0"/>
              <a:t>Majors are “bundled” in five areas each with 1, 2, or 3 semester pathways: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Science, Applied Sciences &amp; Technology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Computer Science: Information Science</a:t>
            </a:r>
          </a:p>
          <a:p>
            <a:pPr lvl="1"/>
            <a:r>
              <a:rPr lang="en-US" dirty="0" smtClean="0"/>
              <a:t>Liberal and Fine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How were the pathways developed?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placed by level of English proficiency</a:t>
            </a:r>
          </a:p>
          <a:p>
            <a:r>
              <a:rPr lang="en-US" dirty="0" smtClean="0"/>
              <a:t>Students are placed by intended major</a:t>
            </a:r>
          </a:p>
          <a:p>
            <a:r>
              <a:rPr lang="en-US" dirty="0" smtClean="0"/>
              <a:t>Pathway groups were built by common first-year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977812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For example…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Computer Science Information Systems</a:t>
            </a:r>
            <a:r>
              <a:rPr lang="en-US" sz="4000" dirty="0" smtClean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1696" y="977812"/>
            <a:ext cx="6473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Cybersecurity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Systems-Integration of Enterprise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Systems-Systems Development/ Analyst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Systems-Web Application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Network and Telecommunications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8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93776"/>
            <a:ext cx="502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For example… 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4000" dirty="0"/>
              <a:t>Computer Science Information Systems</a:t>
            </a:r>
            <a:r>
              <a:rPr lang="en-US" sz="4000" dirty="0" smtClean="0"/>
              <a:t>:</a:t>
            </a:r>
          </a:p>
          <a:p>
            <a:r>
              <a:rPr lang="en-US" sz="2800" dirty="0" smtClean="0"/>
              <a:t>Two semester Pathway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change to degree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change to major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English courses (like advanced foreign language courses) may count toward the 120 total hours for the B.S. degree.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52" y="585819"/>
            <a:ext cx="5267706" cy="64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636941"/>
            <a:ext cx="5029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For example… </a:t>
            </a:r>
          </a:p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Liberal and Fine Arts:</a:t>
            </a:r>
          </a:p>
          <a:p>
            <a:r>
              <a:rPr lang="en-US" sz="2800" dirty="0" smtClean="0"/>
              <a:t>One semester pathway</a:t>
            </a:r>
          </a:p>
          <a:p>
            <a:endParaRPr lang="en-US" sz="2800" dirty="0" smtClean="0"/>
          </a:p>
          <a:p>
            <a:r>
              <a:rPr lang="en-US" sz="2800" dirty="0" smtClean="0"/>
              <a:t>Most non-STEM majors in CAS and CFA.  Some majors in CAST that don’t require specific math and science courses.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97" y="844208"/>
            <a:ext cx="6927914" cy="41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4728987"/>
              </p:ext>
            </p:extLst>
          </p:nvPr>
        </p:nvGraphicFramePr>
        <p:xfrm>
          <a:off x="719571" y="439978"/>
          <a:ext cx="11312920" cy="258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719571" y="2068579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719571" y="3666007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710046" y="5175112"/>
          <a:ext cx="11333017" cy="28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143975"/>
            <a:ext cx="1244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Graduate Pathways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0491" y="3807408"/>
            <a:ext cx="1371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 smtClean="0"/>
              <a:t>GPA/TOEFL minimums exclude MBA, ACC, IT</a:t>
            </a: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7267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Graduate Academic </a:t>
            </a:r>
            <a:r>
              <a:rPr lang="en-US" sz="4800" b="1" dirty="0">
                <a:solidFill>
                  <a:srgbClr val="FF0000"/>
                </a:solidFill>
              </a:rPr>
              <a:t>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1727358"/>
            <a:ext cx="6060282" cy="44461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MBA</a:t>
            </a:r>
            <a:endParaRPr lang="en-US" dirty="0"/>
          </a:p>
          <a:p>
            <a:pPr lvl="1"/>
            <a:r>
              <a:rPr lang="en-US" dirty="0"/>
              <a:t>Accounting</a:t>
            </a:r>
          </a:p>
          <a:p>
            <a:pPr lvl="1"/>
            <a:r>
              <a:rPr lang="en-US" dirty="0"/>
              <a:t>Information Systems</a:t>
            </a:r>
          </a:p>
          <a:p>
            <a:r>
              <a:rPr lang="en-US" dirty="0"/>
              <a:t>Fine Arts</a:t>
            </a:r>
          </a:p>
          <a:p>
            <a:pPr lvl="1"/>
            <a:r>
              <a:rPr lang="en-US" dirty="0"/>
              <a:t>Arts Technology</a:t>
            </a:r>
          </a:p>
          <a:p>
            <a:pPr lvl="1"/>
            <a:r>
              <a:rPr lang="en-US" dirty="0"/>
              <a:t>Costume Design</a:t>
            </a:r>
          </a:p>
          <a:p>
            <a:pPr lvl="1"/>
            <a:r>
              <a:rPr lang="en-US" dirty="0"/>
              <a:t>Music Performance</a:t>
            </a:r>
          </a:p>
          <a:p>
            <a:pPr lvl="1"/>
            <a:r>
              <a:rPr lang="en-US" dirty="0"/>
              <a:t>MFA Studio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967537" y="1734826"/>
            <a:ext cx="6062663" cy="4936089"/>
          </a:xfrm>
        </p:spPr>
        <p:txBody>
          <a:bodyPr>
            <a:normAutofit/>
          </a:bodyPr>
          <a:lstStyle/>
          <a:p>
            <a:r>
              <a:rPr lang="en-US" dirty="0" smtClean="0"/>
              <a:t>Arts and Sciences</a:t>
            </a:r>
          </a:p>
          <a:p>
            <a:pPr lvl="1"/>
            <a:r>
              <a:rPr lang="en-US" dirty="0" smtClean="0"/>
              <a:t>Math </a:t>
            </a:r>
            <a:r>
              <a:rPr lang="en-US" sz="1800" dirty="0" smtClean="0"/>
              <a:t>(Stats, general, </a:t>
            </a:r>
            <a:r>
              <a:rPr lang="en-US" sz="1800" dirty="0" err="1" smtClean="0"/>
              <a:t>Biomath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Economics</a:t>
            </a:r>
            <a:endParaRPr lang="en-US" dirty="0"/>
          </a:p>
          <a:p>
            <a:pPr lvl="1"/>
            <a:r>
              <a:rPr lang="en-US" dirty="0" smtClean="0"/>
              <a:t>Hydrogeology</a:t>
            </a:r>
            <a:endParaRPr lang="en-US" dirty="0"/>
          </a:p>
          <a:p>
            <a:r>
              <a:rPr lang="en-US" dirty="0" smtClean="0"/>
              <a:t>Applied Science &amp; Technology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Family and Consumer Sciences</a:t>
            </a:r>
          </a:p>
          <a:p>
            <a:pPr lvl="1"/>
            <a:r>
              <a:rPr lang="en-US" dirty="0"/>
              <a:t>Kinesiology &amp;</a:t>
            </a:r>
            <a:r>
              <a:rPr lang="en-US" dirty="0" smtClean="0"/>
              <a:t> Recreation </a:t>
            </a:r>
            <a:r>
              <a:rPr lang="en-US" sz="1800" dirty="0" smtClean="0"/>
              <a:t>(Ex Phys, Biomechanics)</a:t>
            </a:r>
          </a:p>
          <a:p>
            <a:pPr lvl="1"/>
            <a:r>
              <a:rPr lang="en-US" dirty="0" smtClean="0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Foundation for International </a:t>
            </a:r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</a:rPr>
              <a:t>nrollment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nhance </a:t>
            </a:r>
            <a:r>
              <a:rPr lang="en-US" dirty="0"/>
              <a:t>diversity, </a:t>
            </a:r>
            <a:r>
              <a:rPr lang="en-US" dirty="0" smtClean="0"/>
              <a:t>extend global </a:t>
            </a:r>
            <a:r>
              <a:rPr lang="en-US" dirty="0"/>
              <a:t>learning, and </a:t>
            </a:r>
            <a:r>
              <a:rPr lang="en-US" dirty="0" smtClean="0"/>
              <a:t>further develop global </a:t>
            </a:r>
            <a:r>
              <a:rPr lang="en-US" dirty="0"/>
              <a:t>campus </a:t>
            </a:r>
            <a:r>
              <a:rPr lang="en-US" dirty="0" smtClean="0"/>
              <a:t>environment</a:t>
            </a:r>
          </a:p>
          <a:p>
            <a:r>
              <a:rPr lang="en-US" dirty="0"/>
              <a:t>G</a:t>
            </a:r>
            <a:r>
              <a:rPr lang="en-US" dirty="0" smtClean="0"/>
              <a:t>oal </a:t>
            </a:r>
            <a:r>
              <a:rPr lang="en-US" dirty="0"/>
              <a:t>to increase </a:t>
            </a:r>
            <a:r>
              <a:rPr lang="en-US" dirty="0" smtClean="0"/>
              <a:t>international </a:t>
            </a:r>
            <a:r>
              <a:rPr lang="en-US" dirty="0"/>
              <a:t>enrollment to </a:t>
            </a:r>
            <a:r>
              <a:rPr lang="en-US" dirty="0" smtClean="0"/>
              <a:t>10</a:t>
            </a:r>
            <a:r>
              <a:rPr lang="en-US" dirty="0"/>
              <a:t>% of </a:t>
            </a:r>
            <a:r>
              <a:rPr lang="en-US" dirty="0" smtClean="0"/>
              <a:t>total </a:t>
            </a:r>
            <a:r>
              <a:rPr lang="en-US" dirty="0"/>
              <a:t>enrollment within 10 years. </a:t>
            </a:r>
            <a:endParaRPr lang="en-US" dirty="0" smtClean="0"/>
          </a:p>
          <a:p>
            <a:r>
              <a:rPr lang="en-US" dirty="0" smtClean="0"/>
              <a:t>Current international enrollment is 2%.</a:t>
            </a:r>
          </a:p>
          <a:p>
            <a:r>
              <a:rPr lang="en-US" dirty="0" smtClean="0"/>
              <a:t>Adding </a:t>
            </a:r>
            <a:r>
              <a:rPr lang="en-US" dirty="0"/>
              <a:t>international students </a:t>
            </a:r>
            <a:r>
              <a:rPr lang="en-US" dirty="0" smtClean="0"/>
              <a:t>help </a:t>
            </a:r>
            <a:r>
              <a:rPr lang="en-US" dirty="0"/>
              <a:t>address </a:t>
            </a:r>
            <a:r>
              <a:rPr lang="en-US" dirty="0" smtClean="0"/>
              <a:t>decline in high school graduates in Illinois and Midwest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Example – 1 &amp; 2 Semester Graduate Pathway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34359"/>
              </p:ext>
            </p:extLst>
          </p:nvPr>
        </p:nvGraphicFramePr>
        <p:xfrm>
          <a:off x="7587761" y="1516040"/>
          <a:ext cx="4835769" cy="5602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945"/>
                <a:gridCol w="2172956"/>
                <a:gridCol w="803868"/>
              </a:tblGrid>
              <a:tr h="2915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FINE ARTS (Music Performance)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Credits Required for Degree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34-36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PW Earned Credits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PW Credits Toward Degree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91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72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Semester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ACADEMIC ENGLISH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IDS 403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IDS 404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27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IDS 405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27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2777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MAJOR COURSES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MUS 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MUS439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4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MUS 300 level Styles or Genres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Total Semester 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72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Semester 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277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ACADEMIC ENGLISH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IDS 401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IDS 431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2777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MAJOR COURSES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MUS 431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MUS439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</a:tr>
              <a:tr h="235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MUS 300 level Styles or Genres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Total Semester 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73" marR="10773" marT="107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38108"/>
              </p:ext>
            </p:extLst>
          </p:nvPr>
        </p:nvGraphicFramePr>
        <p:xfrm>
          <a:off x="1312496" y="1516040"/>
          <a:ext cx="4569558" cy="332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6609"/>
                <a:gridCol w="2053334"/>
                <a:gridCol w="759615"/>
              </a:tblGrid>
              <a:tr h="2964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FINE ARTS (Music Performance)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Credits Required for Degree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34-36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PW Earned Credits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 PW Credits Toward Degree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 smtClean="0">
                          <a:effectLst/>
                        </a:rPr>
                        <a:t>7</a:t>
                      </a:r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Semester 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</a:rPr>
                        <a:t>ACADEMIC ENGLISH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IDS 401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IDS 431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1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MAJOR COURSES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MUS 431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</a:tr>
              <a:tr h="237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MUS439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B w="12700" cmpd="sng">
                      <a:noFill/>
                    </a:lnB>
                  </a:tcPr>
                </a:tc>
              </a:tr>
              <a:tr h="429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MUS 300 level Styles or Genres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Total Semester 1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59" marR="11859" marT="1185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91975"/>
            <a:ext cx="12344400" cy="485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Questions</a:t>
            </a:r>
            <a:r>
              <a:rPr lang="en-US" sz="9600" dirty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Enrollment Trends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035541"/>
              </p:ext>
            </p:extLst>
          </p:nvPr>
        </p:nvGraphicFramePr>
        <p:xfrm>
          <a:off x="1658564" y="2587560"/>
          <a:ext cx="9567155" cy="344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737"/>
                <a:gridCol w="1284052"/>
                <a:gridCol w="1371600"/>
                <a:gridCol w="1342417"/>
                <a:gridCol w="1478605"/>
                <a:gridCol w="1322961"/>
                <a:gridCol w="1400783"/>
              </a:tblGrid>
              <a:tr h="2650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YEAR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Enrollment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20,502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19,924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20,615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20,807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21,039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20,784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International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International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Undergraduate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International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Graduate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 International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147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  <a:tr h="530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Percentage of Total Enrollment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1.7%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1.9%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5434" marR="554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Student by Type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421731" y="2054622"/>
          <a:ext cx="8872538" cy="489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8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Countries for International Students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1731" y="2054622"/>
          <a:ext cx="8872538" cy="489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Academic Fields </a:t>
            </a:r>
            <a:r>
              <a:rPr lang="en-US" smtClean="0"/>
              <a:t>for Internationals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1731" y="2054622"/>
          <a:ext cx="8872538" cy="489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447" y="141378"/>
            <a:ext cx="8747928" cy="1141943"/>
          </a:xfrm>
        </p:spPr>
        <p:txBody>
          <a:bodyPr>
            <a:normAutofit/>
          </a:bodyPr>
          <a:lstStyle/>
          <a:p>
            <a:r>
              <a:rPr lang="en-GB" sz="2475" dirty="0"/>
              <a:t>The number of international students is forecast to double by 2025, creating a big opportunity for universities</a:t>
            </a:r>
          </a:p>
        </p:txBody>
      </p:sp>
      <p:grpSp>
        <p:nvGrpSpPr>
          <p:cNvPr id="410" name="Group 409"/>
          <p:cNvGrpSpPr/>
          <p:nvPr/>
        </p:nvGrpSpPr>
        <p:grpSpPr>
          <a:xfrm>
            <a:off x="1055078" y="1894677"/>
            <a:ext cx="9738710" cy="5077622"/>
            <a:chOff x="0" y="2274502"/>
            <a:chExt cx="9144000" cy="4215198"/>
          </a:xfrm>
        </p:grpSpPr>
        <p:pic>
          <p:nvPicPr>
            <p:cNvPr id="411" name="Picture 410" descr="graph global international enrollment v2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74502"/>
              <a:ext cx="9144000" cy="4215198"/>
            </a:xfrm>
            <a:prstGeom prst="rect">
              <a:avLst/>
            </a:prstGeom>
          </p:spPr>
        </p:pic>
        <p:sp>
          <p:nvSpPr>
            <p:cNvPr id="412" name="Rectangle 411"/>
            <p:cNvSpPr/>
            <p:nvPr/>
          </p:nvSpPr>
          <p:spPr>
            <a:xfrm>
              <a:off x="136478" y="2934269"/>
              <a:ext cx="2320119" cy="3320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441"/>
              <a:endParaRPr lang="en-GB" sz="202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1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ISU Far </a:t>
            </a:r>
            <a:r>
              <a:rPr lang="en-US" sz="4800" dirty="0">
                <a:latin typeface="Calibri" panose="020F0502020204030204" pitchFamily="34" charset="0"/>
              </a:rPr>
              <a:t>B</a:t>
            </a:r>
            <a:r>
              <a:rPr lang="en-US" sz="4800" dirty="0" smtClean="0">
                <a:latin typeface="Calibri" panose="020F0502020204030204" pitchFamily="34" charset="0"/>
              </a:rPr>
              <a:t>ehind State and National </a:t>
            </a:r>
            <a:r>
              <a:rPr lang="en-US" sz="4800" dirty="0">
                <a:latin typeface="Calibri" panose="020F0502020204030204" pitchFamily="34" charset="0"/>
              </a:rPr>
              <a:t>R</a:t>
            </a:r>
            <a:r>
              <a:rPr lang="en-US" sz="4800" dirty="0" smtClean="0">
                <a:latin typeface="Calibri" panose="020F0502020204030204" pitchFamily="34" charset="0"/>
              </a:rPr>
              <a:t>ates </a:t>
            </a:r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913839" y="1972081"/>
          <a:ext cx="7802580" cy="480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4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Joint Venture: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Partnering with INTO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9405"/>
            <a:ext cx="12344400" cy="485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INTO is global leader in international student </a:t>
            </a:r>
            <a:r>
              <a:rPr lang="en-US" sz="3400" dirty="0" smtClean="0"/>
              <a:t>recruitment and pathway programs.</a:t>
            </a:r>
            <a:endParaRPr lang="en-US" sz="3400" dirty="0"/>
          </a:p>
          <a:p>
            <a:r>
              <a:rPr lang="en-US" sz="3400" dirty="0"/>
              <a:t>$66m investment in marketing universities globally</a:t>
            </a:r>
          </a:p>
          <a:p>
            <a:r>
              <a:rPr lang="en-US" sz="3400" dirty="0"/>
              <a:t>Marketing campaign in 19 languages aimed at &gt; 130 countries</a:t>
            </a:r>
          </a:p>
          <a:p>
            <a:r>
              <a:rPr lang="en-US" sz="3400" dirty="0"/>
              <a:t>Extensive partnerships with agents (over 900) and institutions (~700) around the world</a:t>
            </a:r>
          </a:p>
          <a:p>
            <a:r>
              <a:rPr lang="en-US" sz="3400" dirty="0"/>
              <a:t>Data analytics on international recruitment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3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INTO Joint Ventures in U.S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847" y="1779192"/>
            <a:ext cx="2899814" cy="1120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50" y="1690122"/>
            <a:ext cx="1316850" cy="131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849" y="3342397"/>
            <a:ext cx="2503809" cy="712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26" y="3130816"/>
            <a:ext cx="2094701" cy="1061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570" y="3268262"/>
            <a:ext cx="1361457" cy="1140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935" y="4410529"/>
            <a:ext cx="1469263" cy="149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5867" y="4970566"/>
            <a:ext cx="2700762" cy="871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7584" y="6247110"/>
            <a:ext cx="1639966" cy="1249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831" y="6325613"/>
            <a:ext cx="2605851" cy="824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4569" y="1581464"/>
            <a:ext cx="1361458" cy="1361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/>
          <a:srcRect l="3857" t="8839" r="55391" b="36821"/>
          <a:stretch/>
        </p:blipFill>
        <p:spPr>
          <a:xfrm>
            <a:off x="5500479" y="4369757"/>
            <a:ext cx="1527605" cy="17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729" y="199752"/>
            <a:ext cx="9278068" cy="1141943"/>
          </a:xfrm>
        </p:spPr>
        <p:txBody>
          <a:bodyPr>
            <a:normAutofit/>
          </a:bodyPr>
          <a:lstStyle/>
          <a:p>
            <a:r>
              <a:rPr lang="en-US" sz="2475" b="1" dirty="0"/>
              <a:t>An INTO partnership gives universities academic control, but brings capital, global reach &amp; track record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5979" y="1341695"/>
            <a:ext cx="8425155" cy="5311996"/>
            <a:chOff x="320083" y="1159749"/>
            <a:chExt cx="8255000" cy="5119421"/>
          </a:xfrm>
        </p:grpSpPr>
        <p:pic>
          <p:nvPicPr>
            <p:cNvPr id="3" name="Picture 2" descr="INTO model ISU blan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83" y="1159749"/>
              <a:ext cx="8255000" cy="51194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1169" y="2022614"/>
              <a:ext cx="2044855" cy="1696845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defTabSz="514441"/>
              <a:r>
                <a:rPr lang="en-US" sz="1238" b="1" dirty="0">
                  <a:solidFill>
                    <a:prstClr val="white"/>
                  </a:solidFill>
                  <a:latin typeface="Arial"/>
                  <a:cs typeface="Arial"/>
                </a:rPr>
                <a:t>Inputs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Start Up capital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Global reach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Recruitment and marketing know how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Application processing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International student experience</a:t>
              </a:r>
            </a:p>
            <a:p>
              <a:pPr marL="192916" indent="-192916" defTabSz="514441">
                <a:buFont typeface="Arial"/>
                <a:buChar char="•"/>
              </a:pPr>
              <a:endParaRPr lang="en-US" sz="1238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4003" y="2022614"/>
              <a:ext cx="2402794" cy="1329656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defTabSz="514441"/>
              <a:r>
                <a:rPr lang="en-US" sz="1238" b="1" dirty="0">
                  <a:solidFill>
                    <a:prstClr val="white"/>
                  </a:solidFill>
                  <a:latin typeface="Arial"/>
                  <a:cs typeface="Arial"/>
                </a:rPr>
                <a:t>Inputs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Academic control – entry and exit requirements and academic coursework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Provision of campus services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white"/>
                  </a:solidFill>
                  <a:latin typeface="Arial"/>
                  <a:cs typeface="Arial"/>
                </a:rPr>
                <a:t>Health, dining and residence services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4746" y="2462081"/>
              <a:ext cx="2044855" cy="2447105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defTabSz="514441"/>
              <a:r>
                <a:rPr lang="en-US" sz="1350" b="1" dirty="0">
                  <a:solidFill>
                    <a:prstClr val="white"/>
                  </a:solidFill>
                  <a:latin typeface="Arial"/>
                  <a:cs typeface="Arial"/>
                </a:rPr>
                <a:t>University returns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350" dirty="0">
                  <a:solidFill>
                    <a:prstClr val="white"/>
                  </a:solidFill>
                  <a:latin typeface="Arial"/>
                  <a:cs typeface="Arial"/>
                </a:rPr>
                <a:t>International student enrollment growth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350" dirty="0">
                  <a:solidFill>
                    <a:prstClr val="white"/>
                  </a:solidFill>
                  <a:latin typeface="Arial"/>
                  <a:cs typeface="Arial"/>
                </a:rPr>
                <a:t>Stronger student outcomes and experiences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350" dirty="0">
                  <a:solidFill>
                    <a:prstClr val="white"/>
                  </a:solidFill>
                  <a:latin typeface="Arial"/>
                  <a:cs typeface="Arial"/>
                </a:rPr>
                <a:t>Substantial increase in mission-enabling revenues 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350" dirty="0">
                  <a:solidFill>
                    <a:prstClr val="white"/>
                  </a:solidFill>
                  <a:latin typeface="Arial"/>
                  <a:cs typeface="Arial"/>
                </a:rPr>
                <a:t>Academic control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350" dirty="0">
                  <a:solidFill>
                    <a:prstClr val="white"/>
                  </a:solidFill>
                  <a:latin typeface="Arial"/>
                  <a:cs typeface="Arial"/>
                </a:rPr>
                <a:t>Positive community impact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25806" y="4810987"/>
              <a:ext cx="1724553" cy="1146061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Programs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Pathway and English teaching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Assured progression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Globalized campus experience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4739" y="4820843"/>
              <a:ext cx="1562684" cy="1146061"/>
            </a:xfrm>
            <a:prstGeom prst="rect">
              <a:avLst/>
            </a:prstGeom>
            <a:noFill/>
          </p:spPr>
          <p:txBody>
            <a:bodyPr wrap="square" lIns="0" bIns="0" rtlCol="0">
              <a:spAutoFit/>
            </a:bodyPr>
            <a:lstStyle/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Specialized preparation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On-campus facilities</a:t>
              </a:r>
            </a:p>
            <a:p>
              <a:pPr marL="192916" indent="-192916" defTabSz="514441">
                <a:buFont typeface="Arial"/>
                <a:buChar char="•"/>
              </a:pPr>
              <a:r>
                <a:rPr lang="en-US" sz="1238" dirty="0">
                  <a:solidFill>
                    <a:prstClr val="black"/>
                  </a:solidFill>
                  <a:latin typeface="Arial"/>
                  <a:cs typeface="Arial"/>
                </a:rPr>
                <a:t>Strong student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5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What INTO Brings to the Partnership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up capital</a:t>
            </a:r>
          </a:p>
          <a:p>
            <a:r>
              <a:rPr lang="en-US" dirty="0" smtClean="0"/>
              <a:t>Global outreach</a:t>
            </a:r>
          </a:p>
          <a:p>
            <a:r>
              <a:rPr lang="en-US" dirty="0" smtClean="0"/>
              <a:t>Recruitment and marketing know how</a:t>
            </a:r>
          </a:p>
          <a:p>
            <a:r>
              <a:rPr lang="en-US" dirty="0" smtClean="0"/>
              <a:t>Application processing</a:t>
            </a:r>
          </a:p>
          <a:p>
            <a:r>
              <a:rPr lang="en-US" dirty="0" smtClean="0"/>
              <a:t>International student experience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Illinois State University’s Contributions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reputation</a:t>
            </a:r>
          </a:p>
          <a:p>
            <a:r>
              <a:rPr lang="en-US" dirty="0" smtClean="0"/>
              <a:t>Quality academic programs</a:t>
            </a:r>
          </a:p>
          <a:p>
            <a:r>
              <a:rPr lang="en-US" dirty="0" smtClean="0"/>
              <a:t>Experienced faculty</a:t>
            </a:r>
          </a:p>
          <a:p>
            <a:r>
              <a:rPr lang="en-US" dirty="0" smtClean="0"/>
              <a:t>Control of all academic related matters</a:t>
            </a:r>
          </a:p>
          <a:p>
            <a:r>
              <a:rPr lang="en-US" dirty="0" smtClean="0"/>
              <a:t>Facilities and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FFFFFF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864</Words>
  <Application>Microsoft Office PowerPoint</Application>
  <PresentationFormat>Custom</PresentationFormat>
  <Paragraphs>308</Paragraphs>
  <Slides>25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Office Theme</vt:lpstr>
      <vt:lpstr>3_Office Theme</vt:lpstr>
      <vt:lpstr>think-cell Slide</vt:lpstr>
      <vt:lpstr>International Pathway Partnership</vt:lpstr>
      <vt:lpstr>Foundation for International Enrollment</vt:lpstr>
      <vt:lpstr>The number of international students is forecast to double by 2025, creating a big opportunity for universities</vt:lpstr>
      <vt:lpstr>ISU Far Behind State and National Rates </vt:lpstr>
      <vt:lpstr>Joint Venture:  Partnering with INTO</vt:lpstr>
      <vt:lpstr>INTO Joint Ventures in U.S</vt:lpstr>
      <vt:lpstr>An INTO partnership gives universities academic control, but brings capital, global reach &amp; track record</vt:lpstr>
      <vt:lpstr>What INTO Brings to the Partnership</vt:lpstr>
      <vt:lpstr>Illinois State University’s Contributions</vt:lpstr>
      <vt:lpstr>PowerPoint Presentation</vt:lpstr>
      <vt:lpstr>PowerPoint Presentation</vt:lpstr>
      <vt:lpstr>PowerPoint Presentation</vt:lpstr>
      <vt:lpstr>Undergraduate Pathways</vt:lpstr>
      <vt:lpstr>How were the pathways developed?</vt:lpstr>
      <vt:lpstr>PowerPoint Presentation</vt:lpstr>
      <vt:lpstr>PowerPoint Presentation</vt:lpstr>
      <vt:lpstr>PowerPoint Presentation</vt:lpstr>
      <vt:lpstr>PowerPoint Presentation</vt:lpstr>
      <vt:lpstr>Graduate Academic Pathways</vt:lpstr>
      <vt:lpstr>Example – 1 &amp; 2 Semester Graduate Pathway</vt:lpstr>
      <vt:lpstr>PowerPoint Presentation</vt:lpstr>
      <vt:lpstr>International Enrollment Trends</vt:lpstr>
      <vt:lpstr>International Student by Type</vt:lpstr>
      <vt:lpstr>Top Countries for International Students</vt:lpstr>
      <vt:lpstr>Top Academic Fields for Internationals</vt:lpstr>
    </vt:vector>
  </TitlesOfParts>
  <Company>Illinois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Paterson, Brent</cp:lastModifiedBy>
  <cp:revision>76</cp:revision>
  <cp:lastPrinted>2017-04-06T13:14:27Z</cp:lastPrinted>
  <dcterms:created xsi:type="dcterms:W3CDTF">2014-09-10T13:05:02Z</dcterms:created>
  <dcterms:modified xsi:type="dcterms:W3CDTF">2018-01-10T14:27:43Z</dcterms:modified>
</cp:coreProperties>
</file>