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76D55-3220-FD42-BD83-0626E142D40B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6B094-7A60-CF4D-A675-1F0D45200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96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C7F12-855D-4F44-B072-9BE11F3E5F02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624E1-1CC2-E744-A03C-1BC6B284E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703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624E1-1CC2-E744-A03C-1BC6B284EA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49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Home.png"/>
          <p:cNvPicPr>
            <a:picLocks noChangeAspect="1"/>
          </p:cNvPicPr>
          <p:nvPr/>
        </p:nvPicPr>
        <p:blipFill>
          <a:blip r:embed="rId2"/>
          <a:srcRect t="-93973"/>
          <a:stretch>
            <a:fillRect/>
          </a:stretch>
        </p:blipFill>
        <p:spPr>
          <a:xfrm>
            <a:off x="179294" y="1183341"/>
            <a:ext cx="8787384" cy="5276725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513" y="2168338"/>
            <a:ext cx="8307387" cy="161925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513" y="3810000"/>
            <a:ext cx="8307387" cy="753036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72C6-2E67-1D4B-9BEB-5003C4E2C6A4}" type="datetime1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pic>
        <p:nvPicPr>
          <p:cNvPr id="8" name="Picture 7" descr="DirectionalButtons-RightOnl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2266" y="533400"/>
            <a:ext cx="752475" cy="35242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466850"/>
            <a:ext cx="8308039" cy="1128432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7224" y="2623296"/>
            <a:ext cx="4717676" cy="38312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213" y="2770187"/>
            <a:ext cx="3429093" cy="3576825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07FA-4459-0A42-B70B-7828332C19AF}" type="datetime1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182880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3A9FC-FA82-AD49-A0E7-D346CB6A0FAF}" type="datetime1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298140" y="1169894"/>
            <a:ext cx="3671047" cy="52760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82880" y="1169894"/>
            <a:ext cx="8787384" cy="210670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82880" y="3281082"/>
            <a:ext cx="8787384" cy="3174582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3329268"/>
            <a:ext cx="8346141" cy="1014132"/>
          </a:xfrm>
        </p:spPr>
        <p:txBody>
          <a:bodyPr anchor="b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4343399"/>
            <a:ext cx="8346141" cy="190976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3A9FC-FA82-AD49-A0E7-D346CB6A0FAF}" type="datetime1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3835212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0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3A9FC-FA82-AD49-A0E7-D346CB6A0FAF}" type="datetime1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82880" y="1179576"/>
            <a:ext cx="3671047" cy="220531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015983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182880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27F69-F813-8245-B412-486E02DB43CD}" type="datetime1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VerticalTC.png"/>
          <p:cNvPicPr>
            <a:picLocks noChangeAspect="1"/>
          </p:cNvPicPr>
          <p:nvPr/>
        </p:nvPicPr>
        <p:blipFill>
          <a:blip r:embed="rId2"/>
          <a:srcRect t="-93650"/>
          <a:stretch>
            <a:fillRect/>
          </a:stretch>
        </p:blipFill>
        <p:spPr>
          <a:xfrm>
            <a:off x="7445188" y="1178128"/>
            <a:ext cx="1524000" cy="5275339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40705" y="1398494"/>
            <a:ext cx="1447800" cy="48499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7513" y="1398494"/>
            <a:ext cx="6669087" cy="4849906"/>
          </a:xfrm>
        </p:spPr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A2A0-C5E2-B049-9B8C-7C5EE9F504BE}" type="datetime1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3A9FC-FA82-AD49-A0E7-D346CB6A0FAF}" type="datetime1">
              <a:rPr lang="en-US" smtClean="0"/>
              <a:t>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880" y="1179576"/>
            <a:ext cx="8787384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DirectionalButtons-LeftOnlyOn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488" y="538163"/>
            <a:ext cx="752475" cy="352425"/>
          </a:xfrm>
          <a:prstGeom prst="rect">
            <a:avLst/>
          </a:prstGeom>
        </p:spPr>
      </p:pic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756646"/>
            <a:ext cx="8308975" cy="349175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F1AF7-51DE-B64C-A707-F8FEA50BDA27}" type="datetime1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TCFull.png"/>
          <p:cNvPicPr>
            <a:picLocks noChangeAspect="1"/>
          </p:cNvPicPr>
          <p:nvPr/>
        </p:nvPicPr>
        <p:blipFill>
          <a:blip r:embed="rId2"/>
          <a:srcRect l="-198711"/>
          <a:stretch>
            <a:fillRect/>
          </a:stretch>
        </p:blipFill>
        <p:spPr>
          <a:xfrm>
            <a:off x="177999" y="1179576"/>
            <a:ext cx="8788373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bg1"/>
                </a:solidFill>
              </a:defRPr>
            </a:lvl1pPr>
            <a:lvl2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  <a:lvl6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>
              <a:buClr>
                <a:schemeClr val="bg1"/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>
              <a:buClr>
                <a:schemeClr val="bg1"/>
              </a:buClr>
              <a:defRPr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3A9FC-FA82-AD49-A0E7-D346CB6A0FAF}" type="datetime1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SectionH.png"/>
          <p:cNvPicPr>
            <a:picLocks noChangeAspect="1"/>
          </p:cNvPicPr>
          <p:nvPr/>
        </p:nvPicPr>
        <p:blipFill>
          <a:blip r:embed="rId2"/>
          <a:srcRect r="-91875"/>
          <a:stretch>
            <a:fillRect/>
          </a:stretch>
        </p:blipFill>
        <p:spPr>
          <a:xfrm>
            <a:off x="182880" y="1179576"/>
            <a:ext cx="8785105" cy="5276088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429000"/>
            <a:ext cx="6591300" cy="1371600"/>
          </a:xfrm>
        </p:spPr>
        <p:txBody>
          <a:bodyPr anchor="b" anchorCtr="0"/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4800599"/>
            <a:ext cx="6591300" cy="1066801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F640-6A7B-894E-A349-D400B0A2184E}" type="datetime1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6859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3214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56A5-2398-5C46-AE4E-8FFBE5CDA820}" type="datetime1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859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859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752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752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2571A-F1D9-7B46-B4E9-6FDD8220D8B8}" type="datetime1">
              <a:rPr lang="en-US" smtClean="0"/>
              <a:t>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27B7-5B0B-2E49-B46F-F1E5170A05AD}" type="datetime1">
              <a:rPr lang="en-US" smtClean="0"/>
              <a:t>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F9CE-4E8B-8345-A3C8-FBECA92A694D}" type="datetime1">
              <a:rPr lang="en-US" smtClean="0"/>
              <a:t>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Cap.png"/>
          <p:cNvPicPr>
            <a:picLocks noChangeAspect="1"/>
          </p:cNvPicPr>
          <p:nvPr/>
        </p:nvPicPr>
        <p:blipFill>
          <a:blip r:embed="rId2"/>
          <a:srcRect b="-135871"/>
          <a:stretch>
            <a:fillRect/>
          </a:stretch>
        </p:blipFill>
        <p:spPr>
          <a:xfrm>
            <a:off x="182880" y="1179575"/>
            <a:ext cx="4228522" cy="5274037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369794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341" y="1600200"/>
            <a:ext cx="4101353" cy="4652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3697941" cy="341583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600"/>
              </a:spcBef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9DA42-878C-B74B-9269-DCA3987F0FBA}" type="datetime1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5925" y="1456765"/>
            <a:ext cx="8308975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925" y="2770188"/>
            <a:ext cx="8308975" cy="3478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0105" y="6454588"/>
            <a:ext cx="23980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EB3A9FC-FA82-AD49-A0E7-D346CB6A0FAF}" type="datetime1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976" y="6454588"/>
            <a:ext cx="3657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 smtClean="0"/>
              <a:t>1 Lanier, 2006, p. 249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1219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Cheating in Online Classes:</a:t>
            </a:r>
            <a:br>
              <a:rPr lang="en-US" dirty="0" smtClean="0"/>
            </a:br>
            <a:r>
              <a:rPr lang="en-US" dirty="0" smtClean="0"/>
              <a:t>How Concerned Should We Be?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Jennifer Peterson, MS, RHIA, CTR</a:t>
            </a:r>
          </a:p>
          <a:p>
            <a:r>
              <a:rPr lang="en-US" dirty="0" smtClean="0"/>
              <a:t>Department of Health Sciences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026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Reality of Online vs. On-Campus Cheating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Findings mixed</a:t>
            </a:r>
          </a:p>
          <a:p>
            <a:r>
              <a:rPr lang="en-US" dirty="0" smtClean="0"/>
              <a:t>Some studies find more online (one study found 41.1% compared to 20%)</a:t>
            </a:r>
            <a:r>
              <a:rPr lang="en-US" baseline="30000" dirty="0" smtClean="0"/>
              <a:t>1</a:t>
            </a:r>
            <a:endParaRPr lang="en-US" dirty="0"/>
          </a:p>
          <a:p>
            <a:r>
              <a:rPr lang="en-US" dirty="0" smtClean="0"/>
              <a:t>Other studies found the same (one study found 65% of students felt it was the same)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Many studies find more in on campus setting!</a:t>
            </a:r>
          </a:p>
          <a:p>
            <a:pPr lvl="1"/>
            <a:r>
              <a:rPr lang="en-US" dirty="0" smtClean="0"/>
              <a:t>Panic cheating</a:t>
            </a:r>
          </a:p>
          <a:p>
            <a:pPr lvl="1"/>
            <a:r>
              <a:rPr lang="en-US" dirty="0" smtClean="0"/>
              <a:t>Collaborative cheating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1. </a:t>
            </a:r>
            <a:r>
              <a:rPr lang="it-IT" dirty="0" err="1" smtClean="0"/>
              <a:t>Lanier</a:t>
            </a:r>
            <a:r>
              <a:rPr lang="it-IT" dirty="0" smtClean="0"/>
              <a:t>, 2006, p. 249; 2. p. 253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553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So, Why The Focus on Online Course Cheating?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online course cheating due to increase in number of online classes</a:t>
            </a:r>
          </a:p>
          <a:p>
            <a:r>
              <a:rPr lang="en-US" dirty="0" smtClean="0"/>
              <a:t>Questions about quality of online courses</a:t>
            </a:r>
          </a:p>
          <a:p>
            <a:r>
              <a:rPr lang="en-US" dirty="0" smtClean="0"/>
              <a:t>Affects perception of online courses</a:t>
            </a:r>
          </a:p>
          <a:p>
            <a:pPr lvl="1"/>
            <a:r>
              <a:rPr lang="en-US" dirty="0" smtClean="0"/>
              <a:t>AND perception of institution</a:t>
            </a:r>
          </a:p>
          <a:p>
            <a:r>
              <a:rPr lang="en-US" dirty="0" smtClean="0"/>
              <a:t>Speaks to integrity and ethics of graduates in workforce</a:t>
            </a:r>
          </a:p>
          <a:p>
            <a:r>
              <a:rPr lang="en-US" dirty="0" smtClean="0"/>
              <a:t>Government requires measures to insure academic integrity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69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Should We Just Accept Cheating?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Yes: Acknowledge cheating and create other types of assessment</a:t>
            </a:r>
          </a:p>
          <a:p>
            <a:r>
              <a:rPr lang="en-US" dirty="0" smtClean="0"/>
              <a:t>No: Duty and responsibility to teach ethics and morals</a:t>
            </a:r>
          </a:p>
          <a:p>
            <a:pPr lvl="1"/>
            <a:r>
              <a:rPr lang="en-US" dirty="0" smtClean="0"/>
              <a:t>Again, government has weighed in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377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So, How Can We Prevent Cheating in Online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Proctoring exams and assignments</a:t>
            </a:r>
          </a:p>
          <a:p>
            <a:r>
              <a:rPr lang="en-US" dirty="0" smtClean="0"/>
              <a:t>High-tech – web cams, fingerprint analysis, IP address tracking, iris scans</a:t>
            </a:r>
          </a:p>
          <a:p>
            <a:r>
              <a:rPr lang="en-US" dirty="0" smtClean="0"/>
              <a:t>Middle-of-the-road:</a:t>
            </a:r>
          </a:p>
          <a:p>
            <a:pPr lvl="1"/>
            <a:r>
              <a:rPr lang="en-US" dirty="0" smtClean="0"/>
              <a:t>Increase students sense of community</a:t>
            </a:r>
          </a:p>
          <a:p>
            <a:pPr lvl="1"/>
            <a:r>
              <a:rPr lang="en-US" dirty="0" smtClean="0"/>
              <a:t>Keep online classes small and encourage interaction and lessen feelings of isolation</a:t>
            </a:r>
          </a:p>
          <a:p>
            <a:pPr lvl="1"/>
            <a:r>
              <a:rPr lang="en-US" dirty="0" smtClean="0"/>
              <a:t>Design classes with open book and other types of assessments (essays, projects)</a:t>
            </a:r>
          </a:p>
          <a:p>
            <a:pPr lvl="1"/>
            <a:r>
              <a:rPr lang="en-US" dirty="0" smtClean="0"/>
              <a:t>Timed exams, randomized question pools, assessment modifications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19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Challenges With These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discourage cheating</a:t>
            </a:r>
          </a:p>
          <a:p>
            <a:r>
              <a:rPr lang="en-US" dirty="0" smtClean="0"/>
              <a:t>Must be cost effective and acceptable to students</a:t>
            </a:r>
          </a:p>
          <a:p>
            <a:r>
              <a:rPr lang="en-US" dirty="0" smtClean="0"/>
              <a:t>Must not interfere with learning process</a:t>
            </a:r>
          </a:p>
          <a:p>
            <a:r>
              <a:rPr lang="en-US" dirty="0" smtClean="0"/>
              <a:t>No one best answer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840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Institution Commitment to Academic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Culture in which cheating not tolerated</a:t>
            </a:r>
          </a:p>
          <a:p>
            <a:r>
              <a:rPr lang="en-US" dirty="0" smtClean="0"/>
              <a:t>Clear policies and procedures for violators</a:t>
            </a:r>
          </a:p>
          <a:p>
            <a:r>
              <a:rPr lang="en-US" dirty="0" smtClean="0"/>
              <a:t>Faculty discussing academic integrity in classes</a:t>
            </a:r>
          </a:p>
          <a:p>
            <a:r>
              <a:rPr lang="en-US" dirty="0" smtClean="0"/>
              <a:t>Honor codes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88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not, belief exists that online course cheating higher</a:t>
            </a:r>
          </a:p>
          <a:p>
            <a:r>
              <a:rPr lang="en-US" dirty="0" smtClean="0"/>
              <a:t>Acceptance of cheating isn’t a reasonable practice</a:t>
            </a:r>
          </a:p>
          <a:p>
            <a:r>
              <a:rPr lang="en-US" dirty="0" smtClean="0"/>
              <a:t>Our duty to prepare ethical and moral students</a:t>
            </a:r>
          </a:p>
          <a:p>
            <a:r>
              <a:rPr lang="en-US" dirty="0" smtClean="0"/>
              <a:t>Must consider academic integrity in online course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33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methods do you use?</a:t>
            </a:r>
          </a:p>
          <a:p>
            <a:r>
              <a:rPr lang="en-US" dirty="0" smtClean="0"/>
              <a:t>Which have you found to be effective?</a:t>
            </a:r>
          </a:p>
          <a:p>
            <a:r>
              <a:rPr lang="en-US" dirty="0" smtClean="0"/>
              <a:t>Which are the most acceptable to students?</a:t>
            </a:r>
          </a:p>
          <a:p>
            <a:r>
              <a:rPr lang="en-US" dirty="0" smtClean="0"/>
              <a:t>Which disrupt the learning process the least?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93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Cole, M. T., &amp; Swartz, L. B. (2013). Understanding academic integrity in the online learning environment: A survey of graduate and undergraduate business students. Proceedings from ASBBS Annual Conference February 2013.</a:t>
            </a:r>
            <a:endParaRPr lang="en-US" dirty="0" smtClean="0"/>
          </a:p>
          <a:p>
            <a:r>
              <a:rPr lang="en-US" dirty="0" smtClean="0"/>
              <a:t>King</a:t>
            </a:r>
            <a:r>
              <a:rPr lang="en-US" dirty="0"/>
              <a:t>, C. G., </a:t>
            </a:r>
            <a:r>
              <a:rPr lang="en-US" dirty="0" err="1"/>
              <a:t>Guyette</a:t>
            </a:r>
            <a:r>
              <a:rPr lang="en-US" dirty="0"/>
              <a:t>, R. W. Jr., &amp; </a:t>
            </a:r>
            <a:r>
              <a:rPr lang="en-US" dirty="0" err="1"/>
              <a:t>Piotrowski</a:t>
            </a:r>
            <a:r>
              <a:rPr lang="en-US" dirty="0"/>
              <a:t>, C. (2009). Online exams and cheating: An empirical analysis of business students’ views. The Journal of Educators Online, 6(1)</a:t>
            </a:r>
            <a:r>
              <a:rPr lang="en-US" dirty="0" smtClean="0"/>
              <a:t>.</a:t>
            </a:r>
          </a:p>
          <a:p>
            <a:r>
              <a:rPr lang="en-US" dirty="0"/>
              <a:t>Lanier, M. M. (2006). Academic integrity and distance learning. Journal of Criminal Justice Education, 17(2), 244-261. DOI: 10.1080/10511250600866166.</a:t>
            </a:r>
            <a:endParaRPr lang="en-US" dirty="0" smtClean="0"/>
          </a:p>
          <a:p>
            <a:r>
              <a:rPr lang="en-US" dirty="0" smtClean="0"/>
              <a:t>Volpe</a:t>
            </a:r>
            <a:r>
              <a:rPr lang="en-US" dirty="0"/>
              <a:t>, R., Davidson, L., &amp; Bell, M. C. (2008). Faculty attitudes and behaviors concerning student cheating. College Student Journal, 42(1), 164-175.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666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 growth in recent years</a:t>
            </a:r>
          </a:p>
          <a:p>
            <a:r>
              <a:rPr lang="en-US" dirty="0" smtClean="0"/>
              <a:t>One drawback: cheating</a:t>
            </a:r>
          </a:p>
          <a:p>
            <a:r>
              <a:rPr lang="en-US" dirty="0" smtClean="0"/>
              <a:t>BUT – is cheating really more prevalent online?</a:t>
            </a:r>
          </a:p>
          <a:p>
            <a:r>
              <a:rPr lang="en-US" dirty="0" smtClean="0"/>
              <a:t>AND – how concerned should we be?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243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many of you have taught an online class?</a:t>
            </a:r>
          </a:p>
          <a:p>
            <a:r>
              <a:rPr lang="en-US" dirty="0" smtClean="0"/>
              <a:t>How many of you think that students cheat more online?</a:t>
            </a:r>
          </a:p>
          <a:p>
            <a:r>
              <a:rPr lang="en-US" dirty="0" smtClean="0"/>
              <a:t>How many of you think that students cheat more in class?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Let’s see what the literature says . .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9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College Student Cheating In General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Studies show students admit to cheating  - 60%+</a:t>
            </a:r>
          </a:p>
          <a:p>
            <a:r>
              <a:rPr lang="en-US" dirty="0" smtClean="0"/>
              <a:t>Studies show faculty estimate cheating  - 30-40%*</a:t>
            </a:r>
          </a:p>
          <a:p>
            <a:r>
              <a:rPr lang="en-US" dirty="0" smtClean="0"/>
              <a:t>Big disconnect!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Volpe, Davidson, &amp; Bell, 2008, para.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554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Do Student Cheat? Better Grades!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Fraud triangle:</a:t>
            </a:r>
          </a:p>
          <a:p>
            <a:pPr lvl="1"/>
            <a:r>
              <a:rPr lang="en-US" dirty="0" smtClean="0"/>
              <a:t>Incentive/pressure</a:t>
            </a:r>
          </a:p>
          <a:p>
            <a:pPr lvl="1"/>
            <a:r>
              <a:rPr lang="en-US" dirty="0" smtClean="0"/>
              <a:t>Opportunity</a:t>
            </a:r>
          </a:p>
          <a:p>
            <a:pPr lvl="1"/>
            <a:r>
              <a:rPr lang="en-US" dirty="0" smtClean="0"/>
              <a:t>Rationalization/attitude</a:t>
            </a:r>
          </a:p>
          <a:p>
            <a:r>
              <a:rPr lang="en-US" dirty="0" smtClean="0"/>
              <a:t>“Everyone does it”</a:t>
            </a:r>
          </a:p>
          <a:p>
            <a:r>
              <a:rPr lang="en-US" dirty="0" smtClean="0"/>
              <a:t>“It isn’t hurting anyone”</a:t>
            </a:r>
          </a:p>
          <a:p>
            <a:r>
              <a:rPr lang="en-US" dirty="0" smtClean="0"/>
              <a:t>Grade more important than learning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King, Guyette, &amp; Piotrowski, 2009, p.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36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Differences in Perceptions of Cheating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Everything on internet is public information</a:t>
            </a:r>
          </a:p>
          <a:p>
            <a:r>
              <a:rPr lang="en-US" dirty="0" smtClean="0"/>
              <a:t>Everyone cheats so they’re at a disadvantage if they don’t</a:t>
            </a:r>
          </a:p>
          <a:p>
            <a:r>
              <a:rPr lang="en-US" dirty="0" smtClean="0"/>
              <a:t>Don’t see dishonest behaviors as wrong</a:t>
            </a:r>
          </a:p>
          <a:p>
            <a:r>
              <a:rPr lang="en-US" dirty="0" smtClean="0"/>
              <a:t>Cheating is legitimate and necessary*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Cole &amp; Swartz, 2013, p. 744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25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Normalized cheating</a:t>
            </a:r>
          </a:p>
          <a:p>
            <a:r>
              <a:rPr lang="en-US" dirty="0" smtClean="0"/>
              <a:t>Morals and ethics surrounding cheating have changed</a:t>
            </a:r>
          </a:p>
          <a:p>
            <a:r>
              <a:rPr lang="en-US" dirty="0" smtClean="0"/>
              <a:t>“Temporary social groups of universities, where culture control may result in students’ rejection of general societies norms” (Kidwell and Kent, 2008, p. S14).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659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Cheats the Most?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 Aged</a:t>
            </a:r>
          </a:p>
          <a:p>
            <a:r>
              <a:rPr lang="en-US" dirty="0" smtClean="0"/>
              <a:t>Males</a:t>
            </a:r>
          </a:p>
          <a:p>
            <a:r>
              <a:rPr lang="en-US" dirty="0" smtClean="0"/>
              <a:t>Members of Greek organizations</a:t>
            </a:r>
          </a:p>
          <a:p>
            <a:r>
              <a:rPr lang="en-US" dirty="0" smtClean="0"/>
              <a:t>Athletes</a:t>
            </a:r>
          </a:p>
          <a:p>
            <a:r>
              <a:rPr lang="en-US" dirty="0" smtClean="0"/>
              <a:t>Business majors</a:t>
            </a:r>
          </a:p>
          <a:p>
            <a:r>
              <a:rPr lang="en-US" dirty="0" smtClean="0"/>
              <a:t>Also, based on culture of college or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622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Cheating in Online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Belief that there is more cheating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Harder to identify cheating</a:t>
            </a:r>
          </a:p>
          <a:p>
            <a:pPr lvl="1"/>
            <a:r>
              <a:rPr lang="en-US" dirty="0" smtClean="0"/>
              <a:t>Students better at using online resources to cheat</a:t>
            </a:r>
          </a:p>
          <a:p>
            <a:pPr lvl="1"/>
            <a:r>
              <a:rPr lang="en-US" dirty="0" smtClean="0"/>
              <a:t>Distance between student and instructor leads to more cheating</a:t>
            </a:r>
          </a:p>
          <a:p>
            <a:pPr lvl="1"/>
            <a:r>
              <a:rPr lang="en-US" dirty="0" smtClean="0"/>
              <a:t>Lack of face-to-face contact makes it more acceptable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209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po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Expo">
      <a:maj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Exp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3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93000"/>
                <a:satMod val="130000"/>
              </a:schemeClr>
            </a:gs>
            <a:gs pos="60000">
              <a:schemeClr val="phClr">
                <a:tint val="80000"/>
                <a:shade val="93000"/>
                <a:satMod val="130000"/>
              </a:schemeClr>
            </a:gs>
            <a:gs pos="100000">
              <a:schemeClr val="phClr">
                <a:tint val="50000"/>
                <a:shade val="94000"/>
                <a:alpha val="100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34925" cap="flat" cmpd="sng" algn="ctr"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8600000" scaled="0"/>
          </a:gra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a:effectStyle>
        <a:effectStyle>
          <a:effectLst>
            <a:innerShdw blurRad="50800" dist="25400" dir="16200000">
              <a:srgbClr val="C0C0C0">
                <a:alpha val="75000"/>
              </a:srgbClr>
            </a:innerShdw>
            <a:reflection blurRad="63500" stA="40000" endPos="50000" dist="127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Expo.thmx</Template>
  <TotalTime>89</TotalTime>
  <Words>810</Words>
  <Application>Microsoft Office PowerPoint</Application>
  <PresentationFormat>On-screen Show (4:3)</PresentationFormat>
  <Paragraphs>106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Calibri</vt:lpstr>
      <vt:lpstr>Wingdings</vt:lpstr>
      <vt:lpstr>Expo</vt:lpstr>
      <vt:lpstr>Cheating in Online Classes: How Concerned Should We Be?</vt:lpstr>
      <vt:lpstr>Online Classes</vt:lpstr>
      <vt:lpstr>Your Experience</vt:lpstr>
      <vt:lpstr>College Student Cheating In General</vt:lpstr>
      <vt:lpstr>Why Do Student Cheat? Better Grades!</vt:lpstr>
      <vt:lpstr>Differences in Perceptions of Cheating</vt:lpstr>
      <vt:lpstr>Current Culture</vt:lpstr>
      <vt:lpstr>Who Cheats the Most?</vt:lpstr>
      <vt:lpstr>Cheating in Online Courses</vt:lpstr>
      <vt:lpstr>Reality of Online vs. On-Campus Cheating</vt:lpstr>
      <vt:lpstr>So, Why The Focus on Online Course Cheating?</vt:lpstr>
      <vt:lpstr>Should We Just Accept Cheating?</vt:lpstr>
      <vt:lpstr>So, How Can We Prevent Cheating in Online Courses</vt:lpstr>
      <vt:lpstr> Challenges With These Methods</vt:lpstr>
      <vt:lpstr>Institution Commitment to Academic Integrity</vt:lpstr>
      <vt:lpstr>Conclusions</vt:lpstr>
      <vt:lpstr>Your Feedback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Cheating in Online Classes: How Concerned Should We Be?</dc:title>
  <dc:creator>Peterson</dc:creator>
  <cp:lastModifiedBy>Peterson, Jennifer</cp:lastModifiedBy>
  <cp:revision>10</cp:revision>
  <dcterms:created xsi:type="dcterms:W3CDTF">2017-11-18T18:12:07Z</dcterms:created>
  <dcterms:modified xsi:type="dcterms:W3CDTF">2018-01-11T23:06:02Z</dcterms:modified>
</cp:coreProperties>
</file>