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Robot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84" d="100"/>
          <a:sy n="84" d="100"/>
        </p:scale>
        <p:origin x="7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ocioecohistory.files.wordpress.com/2013/01/anti_vaccine_postcard.jpg?w=500&amp;h=350"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media.nj.com/njv_editorial_page/photo/ed0103editaboxjpg-61bf18ee8be57b7b.jpg" TargetMode="External"/><Relationship Id="rId4" Type="http://schemas.openxmlformats.org/officeDocument/2006/relationships/hyperlink" Target="https://gmoawareness.files.wordpress.com/2013/02/non-gmo-proj.jp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0.wp.com/corelaboratewa.org/wp-content/uploads/2017/12/aac4d96694c646f49349a220cdc9d72b-0.p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The goal of the assessment methods is to answer the question, “How do we know if students are learning?” Instructors want to assess whether the goals are being met to determine whether changes must be made to better reach the goals. There are two different forms of assessment: formative assessment and summative assessment. Formative assessment tests students’ knowledge throughout lessons and the course while summative assessment methods evaluate students’ overall learning. The check up format of the formative assessments allow instructors to provide feedback in case the students are having difficulties or falling behind. Some in class activities can be used as formative assessments, such as clicker questions. The overall results of the course and its ability to meet the goals are measured through summative assessments. Projects and tests are common summative assessment methods.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The instructional activities can then be planned based on the goals and assessment. “How will the students learn?” One of the methods that can be helpful for students include active learning. Active learning includes activities that allow students to take an active role in learning instead of being a passive learner. Past research has indicated that there are many positive outcomes from teachers using active learning methods, such as increased motivation and longer retention of knowledge. Active learning also creates a learning-centered environment as opposed to teaching-centered. The responsibility to learn is then shifted to the students.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Literacy can be integrated into each of the stages of backward course design. For instance, a learning outcome, or even the transformational goal, can include literacy. Additionally, assessment methods can be developed to determine whether the students improved their literacy in the course subject. Instructors can then plan instructional activities that revolve around literacy. I will now describe specific ways in which literacy can be integrated using an introductory psychology course as an example, which is the course I designed through the summer CTLT program.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Again, the first stage is identifying the desired results. If you want literacy to be the main focus of the course, becoming more literate can be the transformational goal for the course. For example, a transformational goal for an introductory psychology course may be, “As a result of this course, my students will be able to apply the psychological information they learned to their lives in various contexts.” However, literacy can be incorporated as a part of the class instead of the main goal of the course. For example, for my intro to psych course, the transformational goal is, “As a result of this course, my students will understand themselves and others better by considering life experiences that have occurred in their lives and other people’s lives.” Although this goal is not explicitly referring to literacy, becoming more literate can help obtain the transformational goal, such as applying information related to the course to understand the self and others better.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Whether literacy is the main focus of the course or not, the following learning outcomes can be integrated to encourage students’ literacy. To understand what they are reading and writing about, students must become familiar with the basic concepts of the subject. For instance,“Students will define and explain the utility of the process of scientific method for research” is one of the learning outcomes for the course I developed. This is an important learning outcome for students to understand journal articles and how to write a research paper. If the students are reading excerpts about how the brain affects people, the learning outcome “Students will explain how the brain and neurons operate in basic terms” will help them better grasp the information presented. Once the basic concepts are laid out for the students to gain an understanding of what they are reading and writing, it is important for the student to become a critical consumer of the information they come across. The learning outcome “Students will critically interpret and dissect journal articles” for a psychology course, or for any other course for that matter, will encourage students’ reading and writing while ensuring that they will know what information is relevant. On a related note, application of the information is a part of literacy; therefore, students should explicitly learn how to apply the concepts during class to help the students practice the application process. Finally, to acquire information, students must learn to search and find credible sources. Even if the students are able to think critically, they will not be able to write a good paper if they are not able to find and identify credible sources.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Both the formative and summative assessment methods can be used to encourage literacy. Some examples of formative assessments that I included in my course are directed paraphrasing and 1-minute papers. Directed paraphrasing involves having students rephrase concepts in their own words. For the 1-minute paper, at the end of each class period, students reflect on their learning and list some questions that remain. Using these methods, instructors are able to determine whether the students are following the right path towards the desired result from the transformational goal. If the students are struggling with the basic concepts, application, or critical thinking, instructors can provide feedback or try different methods of explanation. Additionally, there are many summative assessment methods that will check the students’ overall learning. In my intro to psych course, I included papers, annotated bibliographies, and exams. Students can use their critical thinking skills to write papers, and the students could use their acquired source finding skills to complete research papers and annotated bibliographies while being critical about journal articles. The learning outcome to understand basic concepts and to apply such information can be assessed by having questions that require the students to apply ideas and concepts to reach the correct answer during tests.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Lastly, for the instructional activities, the instructor may decide whether lecture or discussion, or the combination of the 2, may work best with the content of the course. Adding discussion questions has been shown to be helpful to the students because it is an active learning activity that can engage students. The discussion questions can be created in a way that taps into each of the learning outcomes I addressed. Some questions may require students to use their critical thinking skills. Other questions can be about the students’ understanding of a concept by asking an application question. Such questions can be in discussion format or multiple-choice format that can be answered using technological means, such as Clickers. Clickers can keep students engaged while serving as an activity and a formative assessment method, checking the students’ learning consistently. For these reasons, I included these activities into my course. Finally, to obtain some essential skills to find credible sources, instructors can collaborate with librarians to familiarize students to library resources. Librarians can help students learn how to search for sources efficiently, such as using certain search terms. Furthermore, students can learn to evaluate which sources are credible and how to cite them, which are very useful literacy skills.</a:t>
            </a:r>
            <a:endParaRPr/>
          </a:p>
          <a:p>
            <a:pPr marL="0" lvl="0" indent="0">
              <a:spcBef>
                <a:spcPts val="0"/>
              </a:spcBef>
              <a:spcAft>
                <a:spcPts val="0"/>
              </a:spcAft>
              <a:buNone/>
            </a:pPr>
            <a:endParaRPr/>
          </a:p>
          <a:p>
            <a:pPr marL="0" lvl="0" indent="0" rtl="0">
              <a:spcBef>
                <a:spcPts val="0"/>
              </a:spcBef>
              <a:spcAft>
                <a:spcPts val="0"/>
              </a:spcAft>
              <a:buNone/>
            </a:pPr>
            <a:r>
              <a:rPr lang="en"/>
              <a:t>Although I listed these goals, assessment methods, and instructional activities to encourage literacy in this presentation with an intro psych course I designed, there are many different ways to encourage literacy in your classroom that works better for that topic.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Britni, you’re gonna talk about IDFF here :) </a:t>
            </a:r>
            <a:endParaRPr/>
          </a:p>
          <a:p>
            <a:pPr marL="0" lvl="0" indent="0">
              <a:spcBef>
                <a:spcPts val="0"/>
              </a:spcBef>
              <a:spcAft>
                <a:spcPts val="0"/>
              </a:spcAft>
              <a:buNone/>
            </a:pPr>
            <a:r>
              <a:rPr lang="en"/>
              <a:t>Cool beans, I’m assuming the short 2 minutes or less version, right? -B</a:t>
            </a:r>
            <a:endParaRPr/>
          </a:p>
          <a:p>
            <a:pPr marL="0" lvl="0" indent="0">
              <a:spcBef>
                <a:spcPts val="0"/>
              </a:spcBef>
              <a:spcAft>
                <a:spcPts val="0"/>
              </a:spcAft>
              <a:buNone/>
            </a:pPr>
            <a:r>
              <a:rPr lang="en"/>
              <a:t>Yep! -R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1200">
                <a:solidFill>
                  <a:srgbClr val="666666"/>
                </a:solidFill>
                <a:highlight>
                  <a:srgbClr val="F0EDE5"/>
                </a:highlight>
              </a:rPr>
              <a:t>National Research Council. 1996. </a:t>
            </a:r>
            <a:r>
              <a:rPr lang="en" sz="1200" i="1">
                <a:solidFill>
                  <a:srgbClr val="666666"/>
                </a:solidFill>
                <a:highlight>
                  <a:srgbClr val="F0EDE5"/>
                </a:highlight>
              </a:rPr>
              <a:t>National Science Education Standards</a:t>
            </a:r>
            <a:r>
              <a:rPr lang="en" sz="1200">
                <a:solidFill>
                  <a:srgbClr val="666666"/>
                </a:solidFill>
                <a:highlight>
                  <a:srgbClr val="F0EDE5"/>
                </a:highlight>
              </a:rPr>
              <a:t>. Washington, DC: The National Academies Press. https://doi.org/10.17226/4962.</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https://socioecohistory.files.wordpress.com/2013/01/anti_vaccine_postcard.jpg?w=500&amp;h=350</a:t>
            </a:r>
            <a:endParaRPr/>
          </a:p>
          <a:p>
            <a:pPr marL="0" lvl="0" indent="0">
              <a:spcBef>
                <a:spcPts val="0"/>
              </a:spcBef>
              <a:spcAft>
                <a:spcPts val="0"/>
              </a:spcAft>
              <a:buNone/>
            </a:pPr>
            <a:r>
              <a:rPr lang="en" u="sng">
                <a:solidFill>
                  <a:schemeClr val="hlink"/>
                </a:solidFill>
                <a:hlinkClick r:id="rId4"/>
              </a:rPr>
              <a:t>https://gmoawareness.files.wordpress.com/2013/02/non-gmo-proj.jpg</a:t>
            </a:r>
            <a:r>
              <a:rPr lang="en"/>
              <a:t> </a:t>
            </a:r>
            <a:endParaRPr/>
          </a:p>
          <a:p>
            <a:pPr marL="0" lvl="0" indent="0">
              <a:spcBef>
                <a:spcPts val="0"/>
              </a:spcBef>
              <a:spcAft>
                <a:spcPts val="0"/>
              </a:spcAft>
              <a:buNone/>
            </a:pPr>
            <a:r>
              <a:rPr lang="en" u="sng">
                <a:solidFill>
                  <a:schemeClr val="hlink"/>
                </a:solidFill>
                <a:hlinkClick r:id="rId5"/>
              </a:rPr>
              <a:t>http://media.nj.com/njv_editorial_page/photo/ed0103editaboxjpg-61bf18ee8be57b7b.jpg</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1000">
                <a:solidFill>
                  <a:srgbClr val="222222"/>
                </a:solidFill>
                <a:highlight>
                  <a:srgbClr val="FFFFFF"/>
                </a:highlight>
              </a:rPr>
              <a:t>Dillon, J. (2016). 17 On Scientific Literacy and Curriculum Reform. </a:t>
            </a:r>
            <a:r>
              <a:rPr lang="en" sz="1000" i="1">
                <a:solidFill>
                  <a:srgbClr val="222222"/>
                </a:solidFill>
                <a:highlight>
                  <a:srgbClr val="FFFFFF"/>
                </a:highlight>
              </a:rPr>
              <a:t>Towards a Convergence Between Science and Environmental Education: The Selected Works of Justin Dillon</a:t>
            </a:r>
            <a:r>
              <a:rPr lang="en" sz="1000">
                <a:solidFill>
                  <a:srgbClr val="222222"/>
                </a:solidFill>
                <a:highlight>
                  <a:srgbClr val="FFFFFF"/>
                </a:highlight>
              </a:rPr>
              <a:t>, 269.</a:t>
            </a:r>
            <a:endParaRPr/>
          </a:p>
          <a:p>
            <a:pPr marL="0" lvl="0" indent="0">
              <a:spcBef>
                <a:spcPts val="0"/>
              </a:spcBef>
              <a:spcAft>
                <a:spcPts val="0"/>
              </a:spcAft>
              <a:buNone/>
            </a:pPr>
            <a:r>
              <a:rPr lang="en" u="sng">
                <a:solidFill>
                  <a:schemeClr val="hlink"/>
                </a:solidFill>
                <a:hlinkClick r:id="rId3"/>
              </a:rPr>
              <a:t>https://i0.wp.com/corelaboratewa.org/wp-content/uploads/2017/12/aac4d96694c646f49349a220cdc9d72b-0.png</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1000">
                <a:solidFill>
                  <a:srgbClr val="222222"/>
                </a:solidFill>
                <a:highlight>
                  <a:srgbClr val="FFFFFF"/>
                </a:highlight>
              </a:rPr>
              <a:t>Cobb, P., Confrey, J., DiSessa, A., Lehrer, R., &amp; Schauble, L. (2003). Design experiments in educational research. </a:t>
            </a:r>
            <a:r>
              <a:rPr lang="en" sz="1000" i="1">
                <a:solidFill>
                  <a:srgbClr val="222222"/>
                </a:solidFill>
                <a:highlight>
                  <a:srgbClr val="FFFFFF"/>
                </a:highlight>
              </a:rPr>
              <a:t>Educational researcher</a:t>
            </a:r>
            <a:r>
              <a:rPr lang="en" sz="1000">
                <a:solidFill>
                  <a:srgbClr val="222222"/>
                </a:solidFill>
                <a:highlight>
                  <a:srgbClr val="FFFFFF"/>
                </a:highlight>
              </a:rPr>
              <a:t>, </a:t>
            </a:r>
            <a:r>
              <a:rPr lang="en" sz="1000" i="1">
                <a:solidFill>
                  <a:srgbClr val="222222"/>
                </a:solidFill>
                <a:highlight>
                  <a:srgbClr val="FFFFFF"/>
                </a:highlight>
              </a:rPr>
              <a:t>32</a:t>
            </a:r>
            <a:r>
              <a:rPr lang="en" sz="1000">
                <a:solidFill>
                  <a:srgbClr val="222222"/>
                </a:solidFill>
                <a:highlight>
                  <a:srgbClr val="FFFFFF"/>
                </a:highlight>
              </a:rPr>
              <a:t>(1), 9-13.</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Desired results: become more scientifically literate citizens … then went through whole workshop basically designing my research with this ultimate goal of improving the scientific literacy of nonscientist members of the public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The theme of the current symposium is about expanding literacy. Before discussing how this can be accomplished through our classrooms, I would like to define the term. As it is used commonly, literacy can refer to an individual’s ability to read and write. This can be addressed by requiring students to read their textbooks and write papers. However, literacy is not only the ability for one to read and write. It can vary depending on the context. For instance, psychological literacy is different from literacy in English or Biology. One form of literacy that can span multiple disciplines is information literacy. Julien and Baker defined Information literacy as the set of skills required to identify information sources, access information, evaluate it, and use it effectively, efficiently, and ethically. In other words, it is the ability to apply information to meet personal, societal, and professional needs and expectations. Of course, such information can be obtained from our courses. Ways to implement such literacy may be more difficult than simply having students read and write more during class.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Why is it that the theme of the symposium is expanding literacy? Why should we try to encourage literacy through our courses? Much of the past research indicates that students tend to lack literacy skills, such as the ability to search for sources in an efficient manner and to evaluate the level of credibility of a reference. For example, Heinstrom discovered that high school students tended to simply look for the answer instead of looking into the quality of the source. Unfortunately, the lack of literacy skills seem to carry on into college. Researchers have found that undergraduates also prioritize convenience and their search skills were unsophisticated. This is alarming because studies have shown that literacy skills are related to positive outcomes. For example, economically, it has been found that better literacy skills are related to increased success in the workplace. Therefore, it is crucial for literacy to be addressed throughout students’ college careers. One way in which instructors can integrate literacy into their course is by using backward course design.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Traditionally, many teachers use a teaching-centered teaching format. With this format, instructors create lectures and activities that fit the number of credits and the allotted class time, making exams from the content covered in those lectures. It is teaching-centered because this method focuses on the content of what the instructor is teaching instead of if and how the students are learning. According to Wiggins and Tighe, backward course design is “the approach to designing a curriculum or unit that begins with the end in mind and designs toward that end”. Backward course design, contrary to the traditional methods, offers a learning-centered teaching format. Past research by Harper and colleagues in 2012 has found that students taught using a learning-centered method were found to focus on learning more than grades and felt more positively about their learning environment. Because backward course design focuses on the students, it will allow instructors to ensure that students’ literacy is improving from the present course. The backward course design consists of 3 stages. [Read off the stages.]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In stage 1, the transformational goal and learning outcomes are identified. The transformational goal answers the question “How do we want to transform our students? What kind of person do we want the students to be after the class?” The transformational goal includes information about the ideas and concepts that the instructor would want the students to retain. After the transformational goal, the learning outcomes are identified. The learning outcomes should relate back to the transformational goal. It consists of enduring understanding of certain concepts that you want students to take away from the course, important knowledge and skills you want them to retain, and information that students are worth being familiar with. “What do we want the students to learn?” Once the desired results are identified, ways to assess whether the goals are being met are determined.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5"/>
            <a:ext cx="3045625" cy="2030570"/>
            <a:chOff x="6098378" y="5"/>
            <a:chExt cx="3045625" cy="2030570"/>
          </a:xfrm>
        </p:grpSpPr>
        <p:sp>
          <p:nvSpPr>
            <p:cNvPr id="11" name="Shape 11"/>
            <p:cNvSpPr/>
            <p:nvPr/>
          </p:nvSpPr>
          <p:spPr>
            <a:xfrm>
              <a:off x="8128803" y="16"/>
              <a:ext cx="1015200" cy="1015200"/>
            </a:xfrm>
            <a:prstGeom prst="rect">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flipH="1">
              <a:off x="7113463" y="5"/>
              <a:ext cx="1015200" cy="1015200"/>
            </a:xfrm>
            <a:prstGeom prst="rtTriangle">
              <a:avLst/>
            </a:prstGeom>
            <a:solidFill>
              <a:schemeClr val="accen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10800000" flipH="1">
              <a:off x="7113588" y="107"/>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rot="10800000">
              <a:off x="6098378" y="97"/>
              <a:ext cx="1015200" cy="1015200"/>
            </a:xfrm>
            <a:prstGeom prst="rtTriangle">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wrap="square" lIns="91425" tIns="91425" rIns="91425" bIns="91425" anchor="b"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Shape 17"/>
          <p:cNvSpPr txBox="1">
            <a:spLocks noGrp="1"/>
          </p:cNvSpPr>
          <p:nvPr>
            <p:ph type="subTitle" idx="1"/>
          </p:nvPr>
        </p:nvSpPr>
        <p:spPr>
          <a:xfrm>
            <a:off x="598088" y="2715913"/>
            <a:ext cx="8222100" cy="432900"/>
          </a:xfrm>
          <a:prstGeom prst="rect">
            <a:avLst/>
          </a:prstGeom>
        </p:spPr>
        <p:txBody>
          <a:bodyPr wrap="square" lIns="91425" tIns="91425" rIns="91425" bIns="91425" anchor="t" anchorCtr="0"/>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5"/>
            <a:ext cx="3045625" cy="2030570"/>
            <a:chOff x="6098378" y="5"/>
            <a:chExt cx="3045625" cy="2030570"/>
          </a:xfrm>
        </p:grpSpPr>
        <p:sp>
          <p:nvSpPr>
            <p:cNvPr id="71" name="Shape 71"/>
            <p:cNvSpPr/>
            <p:nvPr/>
          </p:nvSpPr>
          <p:spPr>
            <a:xfrm>
              <a:off x="8128803" y="16"/>
              <a:ext cx="1015200" cy="1015200"/>
            </a:xfrm>
            <a:prstGeom prst="rect">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flipH="1">
              <a:off x="7113463" y="5"/>
              <a:ext cx="1015200" cy="1015200"/>
            </a:xfrm>
            <a:prstGeom prst="rtTriangle">
              <a:avLst/>
            </a:prstGeom>
            <a:solidFill>
              <a:schemeClr val="accen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rot="10800000" flipH="1">
              <a:off x="7113588" y="107"/>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rot="10800000">
              <a:off x="6098378" y="97"/>
              <a:ext cx="1015200" cy="1015200"/>
            </a:xfrm>
            <a:prstGeom prst="rtTriangle">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wrap="square" lIns="91425" tIns="91425" rIns="91425" bIns="91425" anchor="b" anchorCtr="0"/>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5"/>
            <a:ext cx="3045625" cy="2030570"/>
            <a:chOff x="6098378" y="5"/>
            <a:chExt cx="3045625" cy="2030570"/>
          </a:xfrm>
        </p:grpSpPr>
        <p:sp>
          <p:nvSpPr>
            <p:cNvPr id="21" name="Shape 21"/>
            <p:cNvSpPr/>
            <p:nvPr/>
          </p:nvSpPr>
          <p:spPr>
            <a:xfrm>
              <a:off x="8128803" y="16"/>
              <a:ext cx="1015200" cy="1015200"/>
            </a:xfrm>
            <a:prstGeom prst="rect">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flipH="1">
              <a:off x="7113463" y="5"/>
              <a:ext cx="1015200" cy="1015200"/>
            </a:xfrm>
            <a:prstGeom prst="rtTriangle">
              <a:avLst/>
            </a:prstGeom>
            <a:solidFill>
              <a:schemeClr val="accen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rot="10800000" flipH="1">
              <a:off x="7113588" y="107"/>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rot="10800000">
              <a:off x="6098378" y="97"/>
              <a:ext cx="1015200" cy="1015200"/>
            </a:xfrm>
            <a:prstGeom prst="rtTriangle">
              <a:avLst/>
            </a:prstGeom>
            <a:solidFill>
              <a:schemeClr val="accent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wrap="square" lIns="91425" tIns="91425" rIns="91425" bIns="91425" anchor="ctr"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flipH="1">
              <a:off x="6181163" y="3903669"/>
              <a:ext cx="989100" cy="987900"/>
            </a:xfrm>
            <a:prstGeom prst="rtTriangle">
              <a:avLst/>
            </a:prstGeom>
            <a:solidFill>
              <a:schemeClr val="accent5"/>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0" y="4891594"/>
              <a:ext cx="9144000" cy="2520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5"/>
            <a:ext cx="3045625" cy="2030570"/>
            <a:chOff x="6098378" y="5"/>
            <a:chExt cx="3045625" cy="2030570"/>
          </a:xfrm>
        </p:grpSpPr>
        <p:sp>
          <p:nvSpPr>
            <p:cNvPr id="52" name="Shape 52"/>
            <p:cNvSpPr/>
            <p:nvPr/>
          </p:nvSpPr>
          <p:spPr>
            <a:xfrm>
              <a:off x="8128803" y="16"/>
              <a:ext cx="1015200" cy="1015200"/>
            </a:xfrm>
            <a:prstGeom prst="rect">
              <a:avLst/>
            </a:prstGeom>
            <a:solidFill>
              <a:schemeClr val="accent3"/>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flipH="1">
              <a:off x="7113463" y="5"/>
              <a:ext cx="1015200" cy="1015200"/>
            </a:xfrm>
            <a:prstGeom prst="rtTriangle">
              <a:avLst/>
            </a:prstGeom>
            <a:solidFill>
              <a:schemeClr val="accent5"/>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rot="10800000" flipH="1">
              <a:off x="7113588" y="107"/>
              <a:ext cx="1015200" cy="1015200"/>
            </a:xfrm>
            <a:prstGeom prst="rtTriangle">
              <a:avLst/>
            </a:prstGeom>
            <a:solidFill>
              <a:schemeClr val="accent3"/>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rot="10800000">
              <a:off x="6098378" y="97"/>
              <a:ext cx="1015200" cy="1015200"/>
            </a:xfrm>
            <a:prstGeom prst="rtTriangle">
              <a:avLst/>
            </a:prstGeom>
            <a:solidFill>
              <a:schemeClr val="accent5"/>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wrap="square" lIns="91425" tIns="91425" rIns="91425" bIns="91425" anchor="t" anchorCtr="0"/>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wrap="square" lIns="91425" tIns="91425" rIns="91425" bIns="91425" anchor="t" anchorCtr="0"/>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598100" y="2152347"/>
            <a:ext cx="8222100" cy="838800"/>
          </a:xfrm>
          <a:prstGeom prst="rect">
            <a:avLst/>
          </a:prstGeom>
        </p:spPr>
        <p:txBody>
          <a:bodyPr wrap="square" lIns="91425" tIns="91425" rIns="91425" bIns="91425" anchor="b" anchorCtr="0">
            <a:noAutofit/>
          </a:bodyPr>
          <a:lstStyle/>
          <a:p>
            <a:pPr marL="0" lvl="0" indent="0" rtl="0">
              <a:spcBef>
                <a:spcPts val="0"/>
              </a:spcBef>
              <a:spcAft>
                <a:spcPts val="0"/>
              </a:spcAft>
              <a:buNone/>
            </a:pPr>
            <a:r>
              <a:rPr lang="en" sz="4000"/>
              <a:t>Encouraging Literacy Through Course Design: A Multidisciplinary Approach</a:t>
            </a:r>
            <a:endParaRPr sz="4000"/>
          </a:p>
        </p:txBody>
      </p:sp>
      <p:sp>
        <p:nvSpPr>
          <p:cNvPr id="86" name="Shape 86"/>
          <p:cNvSpPr txBox="1">
            <a:spLocks noGrp="1"/>
          </p:cNvSpPr>
          <p:nvPr>
            <p:ph type="subTitle" idx="1"/>
          </p:nvPr>
        </p:nvSpPr>
        <p:spPr>
          <a:xfrm>
            <a:off x="598088" y="3103613"/>
            <a:ext cx="8222100" cy="4329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1800"/>
              <a:t>Erika Rosenberger, Britni Williams, Rachel Sparks</a:t>
            </a:r>
            <a:endParaRPr sz="1800"/>
          </a:p>
          <a:p>
            <a:pPr marL="0" lvl="0" indent="0">
              <a:spcBef>
                <a:spcPts val="0"/>
              </a:spcBef>
              <a:spcAft>
                <a:spcPts val="0"/>
              </a:spcAft>
              <a:buNone/>
            </a:pPr>
            <a:r>
              <a:rPr lang="en" sz="1800"/>
              <a:t>Illinois State University</a:t>
            </a:r>
            <a:endParaRPr sz="1800"/>
          </a:p>
          <a:p>
            <a:pPr marL="0" lvl="0" indent="0">
              <a:spcBef>
                <a:spcPts val="0"/>
              </a:spcBef>
              <a:spcAft>
                <a:spcPts val="0"/>
              </a:spcAft>
              <a:buNone/>
            </a:pPr>
            <a:r>
              <a:rPr lang="en" sz="1800"/>
              <a:t>Teaching and Learning Symposium 2018</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Backward Course Design: Stage 2</a:t>
            </a:r>
            <a:endParaRPr/>
          </a:p>
        </p:txBody>
      </p:sp>
      <p:sp>
        <p:nvSpPr>
          <p:cNvPr id="171" name="Shape 171"/>
          <p:cNvSpPr txBox="1">
            <a:spLocks noGrp="1"/>
          </p:cNvSpPr>
          <p:nvPr>
            <p:ph type="body" idx="1"/>
          </p:nvPr>
        </p:nvSpPr>
        <p:spPr>
          <a:xfrm>
            <a:off x="311700" y="1229875"/>
            <a:ext cx="8520600" cy="35619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Determine Methods of Assessment</a:t>
            </a:r>
            <a:endParaRPr sz="2000"/>
          </a:p>
          <a:p>
            <a:pPr marL="914400" lvl="1" indent="-342900" rtl="0">
              <a:lnSpc>
                <a:spcPct val="150000"/>
              </a:lnSpc>
              <a:spcBef>
                <a:spcPts val="0"/>
              </a:spcBef>
              <a:spcAft>
                <a:spcPts val="0"/>
              </a:spcAft>
              <a:buSzPts val="1800"/>
              <a:buChar char="○"/>
            </a:pPr>
            <a:r>
              <a:rPr lang="en" sz="1800"/>
              <a:t>How do we know if students are learning?</a:t>
            </a:r>
            <a:endParaRPr sz="1800"/>
          </a:p>
          <a:p>
            <a:pPr marL="914400" lvl="1" indent="-342900" rtl="0">
              <a:lnSpc>
                <a:spcPct val="150000"/>
              </a:lnSpc>
              <a:spcBef>
                <a:spcPts val="0"/>
              </a:spcBef>
              <a:spcAft>
                <a:spcPts val="0"/>
              </a:spcAft>
              <a:buSzPts val="1800"/>
              <a:buChar char="○"/>
            </a:pPr>
            <a:r>
              <a:rPr lang="en" sz="1800"/>
              <a:t>Formative Assessment</a:t>
            </a:r>
            <a:endParaRPr sz="1800"/>
          </a:p>
          <a:p>
            <a:pPr marL="1371600" lvl="2" indent="-330200" rtl="0">
              <a:lnSpc>
                <a:spcPct val="150000"/>
              </a:lnSpc>
              <a:spcBef>
                <a:spcPts val="0"/>
              </a:spcBef>
              <a:spcAft>
                <a:spcPts val="0"/>
              </a:spcAft>
              <a:buSzPts val="1600"/>
              <a:buChar char="■"/>
            </a:pPr>
            <a:r>
              <a:rPr lang="en" sz="1600"/>
              <a:t>Checks throughout the course</a:t>
            </a:r>
            <a:endParaRPr sz="1600"/>
          </a:p>
          <a:p>
            <a:pPr marL="1371600" lvl="2" indent="-330200" rtl="0">
              <a:lnSpc>
                <a:spcPct val="150000"/>
              </a:lnSpc>
              <a:spcBef>
                <a:spcPts val="0"/>
              </a:spcBef>
              <a:spcAft>
                <a:spcPts val="0"/>
              </a:spcAft>
              <a:buSzPts val="1600"/>
              <a:buChar char="■"/>
            </a:pPr>
            <a:r>
              <a:rPr lang="en" sz="1600"/>
              <a:t>Low stakes</a:t>
            </a:r>
            <a:endParaRPr sz="1600"/>
          </a:p>
          <a:p>
            <a:pPr marL="1371600" lvl="2" indent="-330200" rtl="0">
              <a:lnSpc>
                <a:spcPct val="150000"/>
              </a:lnSpc>
              <a:spcBef>
                <a:spcPts val="0"/>
              </a:spcBef>
              <a:spcAft>
                <a:spcPts val="0"/>
              </a:spcAft>
              <a:buSzPts val="1600"/>
              <a:buChar char="■"/>
            </a:pPr>
            <a:r>
              <a:rPr lang="en" sz="1600"/>
              <a:t>Emphasize feedback</a:t>
            </a:r>
            <a:endParaRPr sz="1600"/>
          </a:p>
          <a:p>
            <a:pPr marL="914400" lvl="1" indent="-342900" rtl="0">
              <a:lnSpc>
                <a:spcPct val="150000"/>
              </a:lnSpc>
              <a:spcBef>
                <a:spcPts val="0"/>
              </a:spcBef>
              <a:spcAft>
                <a:spcPts val="0"/>
              </a:spcAft>
              <a:buSzPts val="1800"/>
              <a:buChar char="○"/>
            </a:pPr>
            <a:r>
              <a:rPr lang="en" sz="1800"/>
              <a:t>Summative Assessment </a:t>
            </a:r>
            <a:endParaRPr sz="1800"/>
          </a:p>
          <a:p>
            <a:pPr marL="1371600" lvl="2" indent="-330200" rtl="0">
              <a:lnSpc>
                <a:spcPct val="150000"/>
              </a:lnSpc>
              <a:spcBef>
                <a:spcPts val="0"/>
              </a:spcBef>
              <a:spcAft>
                <a:spcPts val="0"/>
              </a:spcAft>
              <a:buSzPts val="1600"/>
              <a:buChar char="■"/>
            </a:pPr>
            <a:r>
              <a:rPr lang="en" sz="1600"/>
              <a:t>Evaluate students’ overall learning</a:t>
            </a:r>
            <a:endParaRPr sz="1600"/>
          </a:p>
          <a:p>
            <a:pPr marL="1371600" lvl="2" indent="-330200">
              <a:lnSpc>
                <a:spcPct val="150000"/>
              </a:lnSpc>
              <a:spcBef>
                <a:spcPts val="0"/>
              </a:spcBef>
              <a:spcAft>
                <a:spcPts val="0"/>
              </a:spcAft>
              <a:buSzPts val="1600"/>
              <a:buChar char="■"/>
            </a:pPr>
            <a:r>
              <a:rPr lang="en" sz="1600"/>
              <a:t>High stakes</a:t>
            </a:r>
            <a:endParaRPr sz="1600"/>
          </a:p>
        </p:txBody>
      </p:sp>
      <p:pic>
        <p:nvPicPr>
          <p:cNvPr id="172" name="Shape 172"/>
          <p:cNvPicPr preferRelativeResize="0"/>
          <p:nvPr/>
        </p:nvPicPr>
        <p:blipFill>
          <a:blip r:embed="rId3">
            <a:alphaModFix/>
          </a:blip>
          <a:stretch>
            <a:fillRect/>
          </a:stretch>
        </p:blipFill>
        <p:spPr>
          <a:xfrm>
            <a:off x="5743927" y="1501025"/>
            <a:ext cx="3201475" cy="214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Backward Course Design: Stage 3</a:t>
            </a:r>
            <a:endParaRPr/>
          </a:p>
          <a:p>
            <a:pPr marL="0" lvl="0" indent="0">
              <a:spcBef>
                <a:spcPts val="0"/>
              </a:spcBef>
              <a:spcAft>
                <a:spcPts val="0"/>
              </a:spcAft>
              <a:buNone/>
            </a:pPr>
            <a:endParaRPr/>
          </a:p>
        </p:txBody>
      </p:sp>
      <p:sp>
        <p:nvSpPr>
          <p:cNvPr id="178" name="Shape 178"/>
          <p:cNvSpPr txBox="1">
            <a:spLocks noGrp="1"/>
          </p:cNvSpPr>
          <p:nvPr>
            <p:ph type="body" idx="1"/>
          </p:nvPr>
        </p:nvSpPr>
        <p:spPr>
          <a:xfrm>
            <a:off x="4379625" y="1001275"/>
            <a:ext cx="4300500" cy="3339000"/>
          </a:xfrm>
          <a:prstGeom prst="rect">
            <a:avLst/>
          </a:prstGeom>
        </p:spPr>
        <p:txBody>
          <a:bodyPr wrap="square" lIns="91425" tIns="91425" rIns="91425" bIns="91425" anchor="ctr" anchorCtr="0">
            <a:noAutofit/>
          </a:bodyPr>
          <a:lstStyle/>
          <a:p>
            <a:pPr marL="457200" lvl="0" indent="-355600" rtl="0">
              <a:lnSpc>
                <a:spcPct val="150000"/>
              </a:lnSpc>
              <a:spcBef>
                <a:spcPts val="0"/>
              </a:spcBef>
              <a:spcAft>
                <a:spcPts val="0"/>
              </a:spcAft>
              <a:buSzPts val="2000"/>
              <a:buChar char="●"/>
            </a:pPr>
            <a:r>
              <a:rPr lang="en" sz="2000"/>
              <a:t>Plan Instructional Activities</a:t>
            </a:r>
            <a:endParaRPr sz="2000" b="1"/>
          </a:p>
          <a:p>
            <a:pPr marL="914400" lvl="1" indent="-342900" rtl="0">
              <a:lnSpc>
                <a:spcPct val="150000"/>
              </a:lnSpc>
              <a:spcBef>
                <a:spcPts val="0"/>
              </a:spcBef>
              <a:spcAft>
                <a:spcPts val="0"/>
              </a:spcAft>
              <a:buSzPts val="1800"/>
              <a:buChar char="○"/>
            </a:pPr>
            <a:r>
              <a:rPr lang="en" sz="1800"/>
              <a:t>How will students learn?</a:t>
            </a:r>
            <a:endParaRPr sz="1800"/>
          </a:p>
          <a:p>
            <a:pPr marL="914400" lvl="1" indent="-342900" rtl="0">
              <a:lnSpc>
                <a:spcPct val="150000"/>
              </a:lnSpc>
              <a:spcBef>
                <a:spcPts val="0"/>
              </a:spcBef>
              <a:spcAft>
                <a:spcPts val="0"/>
              </a:spcAft>
              <a:buSzPts val="1800"/>
              <a:buChar char="○"/>
            </a:pPr>
            <a:r>
              <a:rPr lang="en" sz="1800"/>
              <a:t>Active Learning</a:t>
            </a:r>
            <a:r>
              <a:rPr lang="en"/>
              <a:t> (Meyers &amp; Jones, 1993)</a:t>
            </a:r>
            <a:endParaRPr/>
          </a:p>
          <a:p>
            <a:pPr marL="1371600" lvl="2" indent="-342900" rtl="0">
              <a:lnSpc>
                <a:spcPct val="150000"/>
              </a:lnSpc>
              <a:spcBef>
                <a:spcPts val="0"/>
              </a:spcBef>
              <a:spcAft>
                <a:spcPts val="0"/>
              </a:spcAft>
              <a:buSzPts val="1800"/>
              <a:buChar char="■"/>
            </a:pPr>
            <a:r>
              <a:rPr lang="en" sz="1600"/>
              <a:t>Increased motivation and longer retention of knowledge</a:t>
            </a:r>
            <a:r>
              <a:rPr lang="en" sz="1800"/>
              <a:t> </a:t>
            </a:r>
            <a:r>
              <a:rPr lang="en" sz="1200"/>
              <a:t>(Nilson, 1998)</a:t>
            </a:r>
            <a:endParaRPr sz="1200"/>
          </a:p>
        </p:txBody>
      </p:sp>
      <p:pic>
        <p:nvPicPr>
          <p:cNvPr id="179" name="Shape 179"/>
          <p:cNvPicPr preferRelativeResize="0"/>
          <p:nvPr/>
        </p:nvPicPr>
        <p:blipFill>
          <a:blip r:embed="rId3">
            <a:alphaModFix/>
          </a:blip>
          <a:stretch>
            <a:fillRect/>
          </a:stretch>
        </p:blipFill>
        <p:spPr>
          <a:xfrm>
            <a:off x="311700" y="1614338"/>
            <a:ext cx="3852101" cy="2570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2800"/>
              <a:t>Integrating literacy using Backward Course Design</a:t>
            </a:r>
            <a:endParaRPr sz="2800"/>
          </a:p>
        </p:txBody>
      </p:sp>
      <p:sp>
        <p:nvSpPr>
          <p:cNvPr id="185" name="Shape 185"/>
          <p:cNvSpPr txBox="1">
            <a:spLocks noGrp="1"/>
          </p:cNvSpPr>
          <p:nvPr>
            <p:ph type="body" idx="1"/>
          </p:nvPr>
        </p:nvSpPr>
        <p:spPr>
          <a:xfrm>
            <a:off x="311700" y="1110250"/>
            <a:ext cx="8520600" cy="33390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Stage 1</a:t>
            </a:r>
            <a:endParaRPr sz="2000"/>
          </a:p>
          <a:p>
            <a:pPr marL="914400" lvl="1" indent="-342900" rtl="0">
              <a:lnSpc>
                <a:spcPct val="150000"/>
              </a:lnSpc>
              <a:spcBef>
                <a:spcPts val="0"/>
              </a:spcBef>
              <a:spcAft>
                <a:spcPts val="0"/>
              </a:spcAft>
              <a:buSzPts val="1800"/>
              <a:buChar char="○"/>
            </a:pPr>
            <a:r>
              <a:rPr lang="en" sz="1800"/>
              <a:t>Integrate into the transformational goal and/or learning outcomes</a:t>
            </a:r>
            <a:endParaRPr sz="1800"/>
          </a:p>
          <a:p>
            <a:pPr marL="457200" lvl="0" indent="-355600" rtl="0">
              <a:lnSpc>
                <a:spcPct val="150000"/>
              </a:lnSpc>
              <a:spcBef>
                <a:spcPts val="0"/>
              </a:spcBef>
              <a:spcAft>
                <a:spcPts val="0"/>
              </a:spcAft>
              <a:buSzPts val="2000"/>
              <a:buChar char="●"/>
            </a:pPr>
            <a:r>
              <a:rPr lang="en" sz="2000"/>
              <a:t>Stage 2</a:t>
            </a:r>
            <a:endParaRPr sz="2000"/>
          </a:p>
          <a:p>
            <a:pPr marL="914400" lvl="1" indent="-342900" rtl="0">
              <a:lnSpc>
                <a:spcPct val="150000"/>
              </a:lnSpc>
              <a:spcBef>
                <a:spcPts val="0"/>
              </a:spcBef>
              <a:spcAft>
                <a:spcPts val="0"/>
              </a:spcAft>
              <a:buSzPts val="1800"/>
              <a:buChar char="○"/>
            </a:pPr>
            <a:r>
              <a:rPr lang="en" sz="1800"/>
              <a:t>Assess students’ literacy</a:t>
            </a:r>
            <a:endParaRPr sz="1800"/>
          </a:p>
          <a:p>
            <a:pPr marL="457200" lvl="0" indent="-355600" rtl="0">
              <a:lnSpc>
                <a:spcPct val="150000"/>
              </a:lnSpc>
              <a:spcBef>
                <a:spcPts val="0"/>
              </a:spcBef>
              <a:spcAft>
                <a:spcPts val="0"/>
              </a:spcAft>
              <a:buSzPts val="2000"/>
              <a:buChar char="●"/>
            </a:pPr>
            <a:r>
              <a:rPr lang="en" sz="2000"/>
              <a:t>Stage 3</a:t>
            </a:r>
            <a:endParaRPr sz="2000"/>
          </a:p>
          <a:p>
            <a:pPr marL="914400" lvl="1" indent="-342900" rtl="0">
              <a:lnSpc>
                <a:spcPct val="150000"/>
              </a:lnSpc>
              <a:spcBef>
                <a:spcPts val="0"/>
              </a:spcBef>
              <a:spcAft>
                <a:spcPts val="0"/>
              </a:spcAft>
              <a:buSzPts val="1800"/>
              <a:buChar char="○"/>
            </a:pPr>
            <a:r>
              <a:rPr lang="en" sz="1800"/>
              <a:t>Plan instructional activities that revolve around literacy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2800"/>
              <a:t>Integrating literacy using Backward Course Design</a:t>
            </a:r>
            <a:endParaRPr sz="2800"/>
          </a:p>
          <a:p>
            <a:pPr marL="0" lvl="0" indent="0">
              <a:spcBef>
                <a:spcPts val="0"/>
              </a:spcBef>
              <a:spcAft>
                <a:spcPts val="0"/>
              </a:spcAft>
              <a:buNone/>
            </a:pPr>
            <a:endParaRPr/>
          </a:p>
        </p:txBody>
      </p:sp>
      <p:sp>
        <p:nvSpPr>
          <p:cNvPr id="191" name="Shape 191"/>
          <p:cNvSpPr txBox="1">
            <a:spLocks noGrp="1"/>
          </p:cNvSpPr>
          <p:nvPr>
            <p:ph type="body" idx="1"/>
          </p:nvPr>
        </p:nvSpPr>
        <p:spPr>
          <a:xfrm>
            <a:off x="0" y="1001300"/>
            <a:ext cx="5884200" cy="38736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Stage 1: Transformational Goals</a:t>
            </a:r>
            <a:endParaRPr sz="2000"/>
          </a:p>
          <a:p>
            <a:pPr marL="914400" lvl="1" indent="-342900" rtl="0">
              <a:lnSpc>
                <a:spcPct val="150000"/>
              </a:lnSpc>
              <a:spcBef>
                <a:spcPts val="0"/>
              </a:spcBef>
              <a:spcAft>
                <a:spcPts val="0"/>
              </a:spcAft>
              <a:buSzPts val="1800"/>
              <a:buChar char="○"/>
            </a:pPr>
            <a:r>
              <a:rPr lang="en" sz="1800" i="1"/>
              <a:t>Main </a:t>
            </a:r>
            <a:r>
              <a:rPr lang="en" sz="1800"/>
              <a:t>focus of course </a:t>
            </a:r>
            <a:endParaRPr sz="1800"/>
          </a:p>
          <a:p>
            <a:pPr marL="1371600" lvl="2" indent="-330200" rtl="0">
              <a:lnSpc>
                <a:spcPct val="150000"/>
              </a:lnSpc>
              <a:spcBef>
                <a:spcPts val="0"/>
              </a:spcBef>
              <a:spcAft>
                <a:spcPts val="0"/>
              </a:spcAft>
              <a:buSzPts val="1600"/>
              <a:buChar char="■"/>
            </a:pPr>
            <a:r>
              <a:rPr lang="en" sz="1600"/>
              <a:t>“As a result of this course, my students will be able to apply the content they learned to their lives in various contexts.”</a:t>
            </a:r>
            <a:endParaRPr sz="1600"/>
          </a:p>
          <a:p>
            <a:pPr marL="914400" lvl="1" indent="-342900" rtl="0">
              <a:lnSpc>
                <a:spcPct val="150000"/>
              </a:lnSpc>
              <a:spcBef>
                <a:spcPts val="0"/>
              </a:spcBef>
              <a:spcAft>
                <a:spcPts val="0"/>
              </a:spcAft>
              <a:buSzPts val="1800"/>
              <a:buChar char="○"/>
            </a:pPr>
            <a:r>
              <a:rPr lang="en" sz="1800"/>
              <a:t>A </a:t>
            </a:r>
            <a:r>
              <a:rPr lang="en" sz="1800" i="1"/>
              <a:t>part </a:t>
            </a:r>
            <a:r>
              <a:rPr lang="en" sz="1800"/>
              <a:t>of the course</a:t>
            </a:r>
            <a:endParaRPr sz="1800"/>
          </a:p>
          <a:p>
            <a:pPr marL="1371600" lvl="2" indent="-330200" rtl="0">
              <a:lnSpc>
                <a:spcPct val="150000"/>
              </a:lnSpc>
              <a:spcBef>
                <a:spcPts val="0"/>
              </a:spcBef>
              <a:spcAft>
                <a:spcPts val="0"/>
              </a:spcAft>
              <a:buSzPts val="1600"/>
              <a:buChar char="■"/>
            </a:pPr>
            <a:r>
              <a:rPr lang="en" sz="1600"/>
              <a:t>“As a result of this course, my students will understand themselves and others better by considering life experiences that have occurred in their lives and other people’s lives.”</a:t>
            </a:r>
            <a:endParaRPr sz="1600"/>
          </a:p>
        </p:txBody>
      </p:sp>
      <p:pic>
        <p:nvPicPr>
          <p:cNvPr id="192" name="Shape 192"/>
          <p:cNvPicPr preferRelativeResize="0"/>
          <p:nvPr/>
        </p:nvPicPr>
        <p:blipFill>
          <a:blip r:embed="rId3">
            <a:alphaModFix/>
          </a:blip>
          <a:stretch>
            <a:fillRect/>
          </a:stretch>
        </p:blipFill>
        <p:spPr>
          <a:xfrm>
            <a:off x="5665325" y="1384576"/>
            <a:ext cx="3362450" cy="2286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sz="2800"/>
              <a:t>Integrating literacy using Backward Course Design</a:t>
            </a:r>
            <a:endParaRPr sz="2800"/>
          </a:p>
          <a:p>
            <a:pPr marL="0" lvl="0" indent="0" rtl="0">
              <a:spcBef>
                <a:spcPts val="0"/>
              </a:spcBef>
              <a:spcAft>
                <a:spcPts val="0"/>
              </a:spcAft>
              <a:buNone/>
            </a:pPr>
            <a:endParaRPr/>
          </a:p>
        </p:txBody>
      </p:sp>
      <p:sp>
        <p:nvSpPr>
          <p:cNvPr id="198" name="Shape 198"/>
          <p:cNvSpPr txBox="1">
            <a:spLocks noGrp="1"/>
          </p:cNvSpPr>
          <p:nvPr>
            <p:ph type="body" idx="1"/>
          </p:nvPr>
        </p:nvSpPr>
        <p:spPr>
          <a:xfrm>
            <a:off x="311700" y="1230000"/>
            <a:ext cx="6112800" cy="39135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Stage 1: Learning Outcomes</a:t>
            </a:r>
            <a:endParaRPr sz="2000"/>
          </a:p>
          <a:p>
            <a:pPr marL="914400" lvl="1" indent="-342900" rtl="0">
              <a:lnSpc>
                <a:spcPct val="150000"/>
              </a:lnSpc>
              <a:spcBef>
                <a:spcPts val="0"/>
              </a:spcBef>
              <a:spcAft>
                <a:spcPts val="0"/>
              </a:spcAft>
              <a:buSzPts val="1800"/>
              <a:buChar char="○"/>
            </a:pPr>
            <a:r>
              <a:rPr lang="en" sz="1800"/>
              <a:t>Understanding the basic concepts of the topic</a:t>
            </a:r>
            <a:endParaRPr sz="1800"/>
          </a:p>
          <a:p>
            <a:pPr marL="1371600" lvl="2" indent="-330200" rtl="0">
              <a:lnSpc>
                <a:spcPct val="150000"/>
              </a:lnSpc>
              <a:spcBef>
                <a:spcPts val="0"/>
              </a:spcBef>
              <a:spcAft>
                <a:spcPts val="0"/>
              </a:spcAft>
              <a:buSzPts val="1600"/>
              <a:buChar char="■"/>
            </a:pPr>
            <a:r>
              <a:rPr lang="en" sz="1600"/>
              <a:t>Ex: “Students will define and explain the utility of the process of scientific method for research.”</a:t>
            </a:r>
            <a:endParaRPr sz="1600"/>
          </a:p>
          <a:p>
            <a:pPr marL="914400" lvl="1" indent="-342900" rtl="0">
              <a:lnSpc>
                <a:spcPct val="150000"/>
              </a:lnSpc>
              <a:spcBef>
                <a:spcPts val="0"/>
              </a:spcBef>
              <a:spcAft>
                <a:spcPts val="0"/>
              </a:spcAft>
              <a:buSzPts val="1800"/>
              <a:buChar char="○"/>
            </a:pPr>
            <a:r>
              <a:rPr lang="en" sz="1800"/>
              <a:t>Think critically</a:t>
            </a:r>
            <a:endParaRPr sz="1800"/>
          </a:p>
          <a:p>
            <a:pPr marL="1371600" lvl="2" indent="-330200" rtl="0">
              <a:lnSpc>
                <a:spcPct val="150000"/>
              </a:lnSpc>
              <a:spcBef>
                <a:spcPts val="0"/>
              </a:spcBef>
              <a:spcAft>
                <a:spcPts val="0"/>
              </a:spcAft>
              <a:buSzPts val="1600"/>
              <a:buChar char="■"/>
            </a:pPr>
            <a:r>
              <a:rPr lang="en" sz="1600"/>
              <a:t>Ex: “Students will critically interpret and dissect journal articles.”</a:t>
            </a:r>
            <a:endParaRPr sz="1600"/>
          </a:p>
          <a:p>
            <a:pPr marL="914400" lvl="1" indent="-342900" rtl="0">
              <a:lnSpc>
                <a:spcPct val="150000"/>
              </a:lnSpc>
              <a:spcBef>
                <a:spcPts val="0"/>
              </a:spcBef>
              <a:spcAft>
                <a:spcPts val="0"/>
              </a:spcAft>
              <a:buSzPts val="1800"/>
              <a:buChar char="○"/>
            </a:pPr>
            <a:r>
              <a:rPr lang="en" sz="1800"/>
              <a:t>Apply concepts to problems</a:t>
            </a:r>
            <a:endParaRPr sz="1800"/>
          </a:p>
          <a:p>
            <a:pPr marL="914400" lvl="1" indent="-342900" rtl="0">
              <a:lnSpc>
                <a:spcPct val="150000"/>
              </a:lnSpc>
              <a:spcBef>
                <a:spcPts val="0"/>
              </a:spcBef>
              <a:spcAft>
                <a:spcPts val="0"/>
              </a:spcAft>
              <a:buSzPts val="1800"/>
              <a:buChar char="○"/>
            </a:pPr>
            <a:r>
              <a:rPr lang="en" sz="1800"/>
              <a:t>Learn to search and find credible sources</a:t>
            </a:r>
            <a:endParaRPr sz="1800"/>
          </a:p>
        </p:txBody>
      </p:sp>
      <p:pic>
        <p:nvPicPr>
          <p:cNvPr id="199" name="Shape 199"/>
          <p:cNvPicPr preferRelativeResize="0"/>
          <p:nvPr/>
        </p:nvPicPr>
        <p:blipFill>
          <a:blip r:embed="rId3">
            <a:alphaModFix/>
          </a:blip>
          <a:stretch>
            <a:fillRect/>
          </a:stretch>
        </p:blipFill>
        <p:spPr>
          <a:xfrm>
            <a:off x="6424575" y="2005050"/>
            <a:ext cx="2529400" cy="16862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sz="2800"/>
              <a:t>Integrating literacy using Backward Course Design</a:t>
            </a:r>
            <a:endParaRPr sz="2800"/>
          </a:p>
          <a:p>
            <a:pPr marL="0" lvl="0" indent="0" rtl="0">
              <a:spcBef>
                <a:spcPts val="0"/>
              </a:spcBef>
              <a:spcAft>
                <a:spcPts val="0"/>
              </a:spcAft>
              <a:buNone/>
            </a:pPr>
            <a:endParaRPr/>
          </a:p>
        </p:txBody>
      </p:sp>
      <p:sp>
        <p:nvSpPr>
          <p:cNvPr id="205" name="Shape 205"/>
          <p:cNvSpPr txBox="1">
            <a:spLocks noGrp="1"/>
          </p:cNvSpPr>
          <p:nvPr>
            <p:ph type="body" idx="1"/>
          </p:nvPr>
        </p:nvSpPr>
        <p:spPr>
          <a:xfrm>
            <a:off x="311700" y="1229875"/>
            <a:ext cx="8520600" cy="35217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Stage 2: Assessment Methods</a:t>
            </a:r>
            <a:endParaRPr sz="2000"/>
          </a:p>
          <a:p>
            <a:pPr marL="914400" lvl="1" indent="-342900" rtl="0">
              <a:lnSpc>
                <a:spcPct val="150000"/>
              </a:lnSpc>
              <a:spcBef>
                <a:spcPts val="0"/>
              </a:spcBef>
              <a:spcAft>
                <a:spcPts val="0"/>
              </a:spcAft>
              <a:buSzPts val="1800"/>
              <a:buChar char="○"/>
            </a:pPr>
            <a:r>
              <a:rPr lang="en" sz="1800"/>
              <a:t>Formative</a:t>
            </a:r>
            <a:endParaRPr sz="1800"/>
          </a:p>
          <a:p>
            <a:pPr marL="1371600" lvl="2" indent="-330200" rtl="0">
              <a:lnSpc>
                <a:spcPct val="150000"/>
              </a:lnSpc>
              <a:spcBef>
                <a:spcPts val="0"/>
              </a:spcBef>
              <a:spcAft>
                <a:spcPts val="0"/>
              </a:spcAft>
              <a:buSzPts val="1600"/>
              <a:buChar char="■"/>
            </a:pPr>
            <a:r>
              <a:rPr lang="en" sz="1600"/>
              <a:t>Directed Paraphrasing</a:t>
            </a:r>
            <a:endParaRPr sz="1600"/>
          </a:p>
          <a:p>
            <a:pPr marL="1371600" lvl="2" indent="-330200" rtl="0">
              <a:lnSpc>
                <a:spcPct val="150000"/>
              </a:lnSpc>
              <a:spcBef>
                <a:spcPts val="0"/>
              </a:spcBef>
              <a:spcAft>
                <a:spcPts val="0"/>
              </a:spcAft>
              <a:buSzPts val="1600"/>
              <a:buChar char="■"/>
            </a:pPr>
            <a:r>
              <a:rPr lang="en" sz="1600"/>
              <a:t>1-minute paper</a:t>
            </a:r>
            <a:endParaRPr sz="1800"/>
          </a:p>
          <a:p>
            <a:pPr marL="914400" lvl="1" indent="-342900" rtl="0">
              <a:lnSpc>
                <a:spcPct val="150000"/>
              </a:lnSpc>
              <a:spcBef>
                <a:spcPts val="0"/>
              </a:spcBef>
              <a:spcAft>
                <a:spcPts val="0"/>
              </a:spcAft>
              <a:buSzPts val="1800"/>
              <a:buChar char="○"/>
            </a:pPr>
            <a:r>
              <a:rPr lang="en" sz="1800"/>
              <a:t>Summative</a:t>
            </a:r>
            <a:endParaRPr sz="1800"/>
          </a:p>
          <a:p>
            <a:pPr marL="1371600" lvl="2" indent="-330200" rtl="0">
              <a:lnSpc>
                <a:spcPct val="150000"/>
              </a:lnSpc>
              <a:spcBef>
                <a:spcPts val="0"/>
              </a:spcBef>
              <a:spcAft>
                <a:spcPts val="0"/>
              </a:spcAft>
              <a:buSzPts val="1600"/>
              <a:buChar char="■"/>
            </a:pPr>
            <a:r>
              <a:rPr lang="en" sz="1600"/>
              <a:t>Research papers</a:t>
            </a:r>
            <a:endParaRPr sz="1600"/>
          </a:p>
          <a:p>
            <a:pPr marL="1371600" lvl="2" indent="-330200" rtl="0">
              <a:lnSpc>
                <a:spcPct val="150000"/>
              </a:lnSpc>
              <a:spcBef>
                <a:spcPts val="0"/>
              </a:spcBef>
              <a:spcAft>
                <a:spcPts val="0"/>
              </a:spcAft>
              <a:buSzPts val="1600"/>
              <a:buChar char="■"/>
            </a:pPr>
            <a:r>
              <a:rPr lang="en" sz="1600"/>
              <a:t>Annotated bibliographies</a:t>
            </a:r>
            <a:endParaRPr sz="1600"/>
          </a:p>
          <a:p>
            <a:pPr marL="1371600" lvl="2" indent="-330200" rtl="0">
              <a:lnSpc>
                <a:spcPct val="150000"/>
              </a:lnSpc>
              <a:spcBef>
                <a:spcPts val="0"/>
              </a:spcBef>
              <a:spcAft>
                <a:spcPts val="0"/>
              </a:spcAft>
              <a:buSzPts val="1600"/>
              <a:buChar char="■"/>
            </a:pPr>
            <a:r>
              <a:rPr lang="en" sz="1600"/>
              <a:t>Presentations</a:t>
            </a:r>
            <a:endParaRPr sz="1600"/>
          </a:p>
          <a:p>
            <a:pPr marL="1371600" lvl="2" indent="-330200" rtl="0">
              <a:lnSpc>
                <a:spcPct val="150000"/>
              </a:lnSpc>
              <a:spcBef>
                <a:spcPts val="0"/>
              </a:spcBef>
              <a:spcAft>
                <a:spcPts val="0"/>
              </a:spcAft>
              <a:buSzPts val="1600"/>
              <a:buChar char="■"/>
            </a:pPr>
            <a:r>
              <a:rPr lang="en" sz="1600"/>
              <a:t>Application test questions</a:t>
            </a:r>
            <a:endParaRPr sz="1600"/>
          </a:p>
          <a:p>
            <a:pPr marL="0" lvl="0" indent="0" rtl="0">
              <a:lnSpc>
                <a:spcPct val="150000"/>
              </a:lnSpc>
              <a:spcBef>
                <a:spcPts val="1600"/>
              </a:spcBef>
              <a:spcAft>
                <a:spcPts val="1600"/>
              </a:spcAft>
              <a:buNone/>
            </a:pPr>
            <a:endParaRPr sz="1800"/>
          </a:p>
        </p:txBody>
      </p:sp>
      <p:pic>
        <p:nvPicPr>
          <p:cNvPr id="206" name="Shape 206"/>
          <p:cNvPicPr preferRelativeResize="0"/>
          <p:nvPr/>
        </p:nvPicPr>
        <p:blipFill>
          <a:blip r:embed="rId3">
            <a:alphaModFix/>
          </a:blip>
          <a:stretch>
            <a:fillRect/>
          </a:stretch>
        </p:blipFill>
        <p:spPr>
          <a:xfrm>
            <a:off x="5020675" y="1229863"/>
            <a:ext cx="3811625" cy="2528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sz="2800"/>
              <a:t>Integrating literacy using Backward Course Design</a:t>
            </a:r>
            <a:endParaRPr sz="2800"/>
          </a:p>
          <a:p>
            <a:pPr marL="0" lvl="0" indent="0" rtl="0">
              <a:spcBef>
                <a:spcPts val="0"/>
              </a:spcBef>
              <a:spcAft>
                <a:spcPts val="0"/>
              </a:spcAft>
              <a:buNone/>
            </a:pPr>
            <a:endParaRPr/>
          </a:p>
        </p:txBody>
      </p:sp>
      <p:sp>
        <p:nvSpPr>
          <p:cNvPr id="212" name="Shape 212"/>
          <p:cNvSpPr txBox="1">
            <a:spLocks noGrp="1"/>
          </p:cNvSpPr>
          <p:nvPr>
            <p:ph type="body" idx="1"/>
          </p:nvPr>
        </p:nvSpPr>
        <p:spPr>
          <a:xfrm>
            <a:off x="626950" y="1272900"/>
            <a:ext cx="3969300" cy="33390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Stage 3: Instructional Activities</a:t>
            </a:r>
            <a:endParaRPr sz="2000"/>
          </a:p>
          <a:p>
            <a:pPr marL="914400" lvl="1" indent="-342900" rtl="0">
              <a:lnSpc>
                <a:spcPct val="150000"/>
              </a:lnSpc>
              <a:spcBef>
                <a:spcPts val="0"/>
              </a:spcBef>
              <a:spcAft>
                <a:spcPts val="0"/>
              </a:spcAft>
              <a:buSzPts val="1800"/>
              <a:buChar char="○"/>
            </a:pPr>
            <a:r>
              <a:rPr lang="en" sz="1800"/>
              <a:t>Active Learning activities </a:t>
            </a:r>
            <a:endParaRPr/>
          </a:p>
          <a:p>
            <a:pPr marL="1371600" lvl="2" indent="-330200" rtl="0">
              <a:lnSpc>
                <a:spcPct val="150000"/>
              </a:lnSpc>
              <a:spcBef>
                <a:spcPts val="0"/>
              </a:spcBef>
              <a:spcAft>
                <a:spcPts val="0"/>
              </a:spcAft>
              <a:buSzPts val="1600"/>
              <a:buChar char="■"/>
            </a:pPr>
            <a:r>
              <a:rPr lang="en" sz="1600"/>
              <a:t>Discussion Questions</a:t>
            </a:r>
            <a:endParaRPr sz="1600"/>
          </a:p>
          <a:p>
            <a:pPr marL="1371600" lvl="2" indent="-330200" rtl="0">
              <a:lnSpc>
                <a:spcPct val="150000"/>
              </a:lnSpc>
              <a:spcBef>
                <a:spcPts val="0"/>
              </a:spcBef>
              <a:spcAft>
                <a:spcPts val="0"/>
              </a:spcAft>
              <a:buSzPts val="1600"/>
              <a:buChar char="■"/>
            </a:pPr>
            <a:r>
              <a:rPr lang="en" sz="1600"/>
              <a:t>Clickers</a:t>
            </a:r>
            <a:endParaRPr sz="1600"/>
          </a:p>
          <a:p>
            <a:pPr marL="914400" lvl="1" indent="-342900" rtl="0">
              <a:lnSpc>
                <a:spcPct val="150000"/>
              </a:lnSpc>
              <a:spcBef>
                <a:spcPts val="0"/>
              </a:spcBef>
              <a:spcAft>
                <a:spcPts val="0"/>
              </a:spcAft>
              <a:buSzPts val="1800"/>
              <a:buChar char="○"/>
            </a:pPr>
            <a:r>
              <a:rPr lang="en" sz="1800"/>
              <a:t>Collaborate with librarians </a:t>
            </a:r>
            <a:r>
              <a:rPr lang="en"/>
              <a:t>(Fox &amp; Doherty, 2012)</a:t>
            </a:r>
            <a:endParaRPr sz="1800"/>
          </a:p>
          <a:p>
            <a:pPr marL="0" lvl="0" indent="0" rtl="0">
              <a:lnSpc>
                <a:spcPct val="150000"/>
              </a:lnSpc>
              <a:spcBef>
                <a:spcPts val="1600"/>
              </a:spcBef>
              <a:spcAft>
                <a:spcPts val="0"/>
              </a:spcAft>
              <a:buNone/>
            </a:pPr>
            <a:endParaRPr sz="1800"/>
          </a:p>
          <a:p>
            <a:pPr marL="0" lvl="0" indent="0" rtl="0">
              <a:lnSpc>
                <a:spcPct val="150000"/>
              </a:lnSpc>
              <a:spcBef>
                <a:spcPts val="1600"/>
              </a:spcBef>
              <a:spcAft>
                <a:spcPts val="1600"/>
              </a:spcAft>
              <a:buNone/>
            </a:pPr>
            <a:endParaRPr sz="1800"/>
          </a:p>
        </p:txBody>
      </p:sp>
      <p:pic>
        <p:nvPicPr>
          <p:cNvPr id="213" name="Shape 213"/>
          <p:cNvPicPr preferRelativeResize="0"/>
          <p:nvPr/>
        </p:nvPicPr>
        <p:blipFill>
          <a:blip r:embed="rId3">
            <a:alphaModFix/>
          </a:blip>
          <a:stretch>
            <a:fillRect/>
          </a:stretch>
        </p:blipFill>
        <p:spPr>
          <a:xfrm>
            <a:off x="4979825" y="1291587"/>
            <a:ext cx="3852475" cy="2560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Outline</a:t>
            </a:r>
            <a:endParaRPr/>
          </a:p>
        </p:txBody>
      </p:sp>
      <p:sp>
        <p:nvSpPr>
          <p:cNvPr id="219" name="Shape 219"/>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81000" rtl="0">
              <a:lnSpc>
                <a:spcPct val="200000"/>
              </a:lnSpc>
              <a:spcBef>
                <a:spcPts val="0"/>
              </a:spcBef>
              <a:spcAft>
                <a:spcPts val="0"/>
              </a:spcAft>
              <a:buClr>
                <a:srgbClr val="B7B7B7"/>
              </a:buClr>
              <a:buSzPts val="2400"/>
              <a:buChar char="●"/>
            </a:pPr>
            <a:r>
              <a:rPr lang="en" sz="2400">
                <a:solidFill>
                  <a:srgbClr val="B7B7B7"/>
                </a:solidFill>
              </a:rPr>
              <a:t>Encouraging literacy </a:t>
            </a:r>
            <a:endParaRPr sz="2400">
              <a:solidFill>
                <a:srgbClr val="B7B7B7"/>
              </a:solidFill>
            </a:endParaRPr>
          </a:p>
          <a:p>
            <a:pPr marL="457200" lvl="0" indent="-381000" rtl="0">
              <a:lnSpc>
                <a:spcPct val="200000"/>
              </a:lnSpc>
              <a:spcBef>
                <a:spcPts val="0"/>
              </a:spcBef>
              <a:spcAft>
                <a:spcPts val="0"/>
              </a:spcAft>
              <a:buSzPts val="2400"/>
              <a:buChar char="●"/>
            </a:pPr>
            <a:r>
              <a:rPr lang="en" sz="2400"/>
              <a:t>Modification in the classroom </a:t>
            </a:r>
            <a:endParaRPr sz="2400"/>
          </a:p>
          <a:p>
            <a:pPr marL="457200" lvl="0" indent="-381000" rtl="0">
              <a:lnSpc>
                <a:spcPct val="200000"/>
              </a:lnSpc>
              <a:spcBef>
                <a:spcPts val="0"/>
              </a:spcBef>
              <a:spcAft>
                <a:spcPts val="0"/>
              </a:spcAft>
              <a:buClr>
                <a:srgbClr val="B7B7B7"/>
              </a:buClr>
              <a:buSzPts val="2400"/>
              <a:buChar char="●"/>
            </a:pPr>
            <a:r>
              <a:rPr lang="en" sz="2400">
                <a:solidFill>
                  <a:srgbClr val="B7B7B7"/>
                </a:solidFill>
              </a:rPr>
              <a:t>Scientific literacy</a:t>
            </a:r>
            <a:endParaRPr sz="2400">
              <a:solidFill>
                <a:srgbClr val="B7B7B7"/>
              </a:solidFill>
            </a:endParaRPr>
          </a:p>
        </p:txBody>
      </p:sp>
      <p:pic>
        <p:nvPicPr>
          <p:cNvPr id="220" name="Shape 220"/>
          <p:cNvPicPr preferRelativeResize="0"/>
          <p:nvPr/>
        </p:nvPicPr>
        <p:blipFill>
          <a:blip r:embed="rId3">
            <a:alphaModFix/>
          </a:blip>
          <a:stretch>
            <a:fillRect/>
          </a:stretch>
        </p:blipFill>
        <p:spPr>
          <a:xfrm>
            <a:off x="5946775" y="1017800"/>
            <a:ext cx="2751450" cy="2238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Implementing backwards course design</a:t>
            </a:r>
            <a:endParaRPr/>
          </a:p>
        </p:txBody>
      </p:sp>
      <p:sp>
        <p:nvSpPr>
          <p:cNvPr id="226" name="Shape 226"/>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The course design I developed during the Instructional Design for Future Faculty summer cohort was implemented in my Fall 2017 IDS 121.19 course.</a:t>
            </a:r>
            <a:endParaRPr/>
          </a:p>
          <a:p>
            <a:pPr marL="0" lvl="0" indent="0" rtl="0">
              <a:spcBef>
                <a:spcPts val="1600"/>
              </a:spcBef>
              <a:spcAft>
                <a:spcPts val="1600"/>
              </a:spcAft>
              <a:buNone/>
            </a:pPr>
            <a:r>
              <a:rPr lang="en" b="1"/>
              <a:t>Transformational Goal</a:t>
            </a:r>
            <a:r>
              <a:rPr lang="en"/>
              <a:t>: As a result of this course, students will be able to critically engage with texts they encounter to determine the merit of the ideas being represented within the text.</a:t>
            </a:r>
            <a:endParaRPr/>
          </a:p>
        </p:txBody>
      </p:sp>
      <p:pic>
        <p:nvPicPr>
          <p:cNvPr id="227" name="Shape 227"/>
          <p:cNvPicPr preferRelativeResize="0"/>
          <p:nvPr/>
        </p:nvPicPr>
        <p:blipFill>
          <a:blip r:embed="rId3">
            <a:alphaModFix/>
          </a:blip>
          <a:stretch>
            <a:fillRect/>
          </a:stretch>
        </p:blipFill>
        <p:spPr>
          <a:xfrm>
            <a:off x="3286125" y="2930325"/>
            <a:ext cx="2834150" cy="1889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Issues I ran into</a:t>
            </a:r>
            <a:endParaRPr/>
          </a:p>
        </p:txBody>
      </p:sp>
      <p:sp>
        <p:nvSpPr>
          <p:cNvPr id="233" name="Shape 233"/>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0" lvl="0" indent="0" rtl="0">
              <a:lnSpc>
                <a:spcPct val="100000"/>
              </a:lnSpc>
              <a:spcBef>
                <a:spcPts val="0"/>
              </a:spcBef>
              <a:spcAft>
                <a:spcPts val="0"/>
              </a:spcAft>
              <a:buNone/>
            </a:pPr>
            <a:endParaRPr/>
          </a:p>
          <a:p>
            <a:pPr marL="457200" lvl="0" indent="-342900" rtl="0">
              <a:lnSpc>
                <a:spcPct val="100000"/>
              </a:lnSpc>
              <a:spcBef>
                <a:spcPts val="1600"/>
              </a:spcBef>
              <a:spcAft>
                <a:spcPts val="0"/>
              </a:spcAft>
              <a:buSzPts val="1800"/>
              <a:buChar char="●"/>
            </a:pPr>
            <a:r>
              <a:rPr lang="en"/>
              <a:t>Students did not have the background knowledge I expected them to have.</a:t>
            </a:r>
            <a:endParaRPr/>
          </a:p>
          <a:p>
            <a:pPr marL="457200" lvl="0" indent="-342900" rtl="0">
              <a:lnSpc>
                <a:spcPct val="100000"/>
              </a:lnSpc>
              <a:spcBef>
                <a:spcPts val="0"/>
              </a:spcBef>
              <a:spcAft>
                <a:spcPts val="0"/>
              </a:spcAft>
              <a:buSzPts val="1800"/>
              <a:buChar char="●"/>
            </a:pPr>
            <a:r>
              <a:rPr lang="en"/>
              <a:t>Some students were not as invested in the topic as I expected.</a:t>
            </a:r>
            <a:endParaRPr/>
          </a:p>
          <a:p>
            <a:pPr marL="457200" lvl="0" indent="-342900" rtl="0">
              <a:lnSpc>
                <a:spcPct val="100000"/>
              </a:lnSpc>
              <a:spcBef>
                <a:spcPts val="0"/>
              </a:spcBef>
              <a:spcAft>
                <a:spcPts val="0"/>
              </a:spcAft>
              <a:buSzPts val="1800"/>
              <a:buChar char="●"/>
            </a:pPr>
            <a:r>
              <a:rPr lang="en"/>
              <a:t>Some students did not have basic critically reading skills.</a:t>
            </a:r>
            <a:endParaRPr/>
          </a:p>
          <a:p>
            <a:pPr marL="0" lvl="0" indent="0">
              <a:spcBef>
                <a:spcPts val="1600"/>
              </a:spcBef>
              <a:spcAft>
                <a:spcPts val="1600"/>
              </a:spcAft>
              <a:buNone/>
            </a:pPr>
            <a:endParaRPr/>
          </a:p>
        </p:txBody>
      </p:sp>
      <p:pic>
        <p:nvPicPr>
          <p:cNvPr id="234" name="Shape 234"/>
          <p:cNvPicPr preferRelativeResize="0"/>
          <p:nvPr/>
        </p:nvPicPr>
        <p:blipFill>
          <a:blip r:embed="rId3">
            <a:alphaModFix/>
          </a:blip>
          <a:stretch>
            <a:fillRect/>
          </a:stretch>
        </p:blipFill>
        <p:spPr>
          <a:xfrm>
            <a:off x="5184725" y="185475"/>
            <a:ext cx="3049824" cy="2033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22000" y="112375"/>
            <a:ext cx="2808000" cy="755700"/>
          </a:xfrm>
          <a:prstGeom prst="rect">
            <a:avLst/>
          </a:prstGeom>
        </p:spPr>
        <p:txBody>
          <a:bodyPr wrap="square" lIns="91425" tIns="91425" rIns="91425" bIns="91425" anchor="b" anchorCtr="0">
            <a:noAutofit/>
          </a:bodyPr>
          <a:lstStyle/>
          <a:p>
            <a:pPr marL="0" lvl="0" indent="0" algn="ctr">
              <a:spcBef>
                <a:spcPts val="0"/>
              </a:spcBef>
              <a:spcAft>
                <a:spcPts val="0"/>
              </a:spcAft>
              <a:buNone/>
            </a:pPr>
            <a:r>
              <a:rPr lang="en"/>
              <a:t>Erika Rosenberger</a:t>
            </a:r>
            <a:endParaRPr/>
          </a:p>
        </p:txBody>
      </p:sp>
      <p:sp>
        <p:nvSpPr>
          <p:cNvPr id="92" name="Shape 92"/>
          <p:cNvSpPr txBox="1">
            <a:spLocks noGrp="1"/>
          </p:cNvSpPr>
          <p:nvPr>
            <p:ph type="body" idx="1"/>
          </p:nvPr>
        </p:nvSpPr>
        <p:spPr>
          <a:xfrm>
            <a:off x="322000" y="2426350"/>
            <a:ext cx="2808000" cy="2593500"/>
          </a:xfrm>
          <a:prstGeom prst="rect">
            <a:avLst/>
          </a:prstGeom>
        </p:spPr>
        <p:txBody>
          <a:bodyPr wrap="square" lIns="91425" tIns="91425" rIns="91425" bIns="91425" anchor="t" anchorCtr="0">
            <a:noAutofit/>
          </a:bodyPr>
          <a:lstStyle/>
          <a:p>
            <a:pPr marL="457200" lvl="0" indent="-304800" rtl="0">
              <a:lnSpc>
                <a:spcPct val="115000"/>
              </a:lnSpc>
              <a:spcBef>
                <a:spcPts val="0"/>
              </a:spcBef>
              <a:spcAft>
                <a:spcPts val="0"/>
              </a:spcAft>
              <a:buSzPts val="1200"/>
              <a:buChar char="●"/>
            </a:pPr>
            <a:r>
              <a:rPr lang="en"/>
              <a:t>M.S. candidate, Psychology</a:t>
            </a:r>
            <a:endParaRPr/>
          </a:p>
          <a:p>
            <a:pPr marL="457200" lvl="0" indent="-304800" rtl="0">
              <a:lnSpc>
                <a:spcPct val="115000"/>
              </a:lnSpc>
              <a:spcBef>
                <a:spcPts val="0"/>
              </a:spcBef>
              <a:spcAft>
                <a:spcPts val="0"/>
              </a:spcAft>
              <a:buSzPts val="1200"/>
              <a:buChar char="●"/>
            </a:pPr>
            <a:r>
              <a:rPr lang="en"/>
              <a:t>Graduate Teaching Assistant</a:t>
            </a:r>
            <a:endParaRPr/>
          </a:p>
          <a:p>
            <a:pPr marL="457200" lvl="0" indent="-304800" rtl="0">
              <a:lnSpc>
                <a:spcPct val="115000"/>
              </a:lnSpc>
              <a:spcBef>
                <a:spcPts val="0"/>
              </a:spcBef>
              <a:spcAft>
                <a:spcPts val="0"/>
              </a:spcAft>
              <a:buSzPts val="1200"/>
              <a:buChar char="●"/>
            </a:pPr>
            <a:r>
              <a:rPr lang="en"/>
              <a:t>B.S. in Psychology, University of Illinois Urbana-Champaign</a:t>
            </a:r>
            <a:endParaRPr/>
          </a:p>
          <a:p>
            <a:pPr marL="457200" lvl="0" indent="-304800" rtl="0">
              <a:lnSpc>
                <a:spcPct val="115000"/>
              </a:lnSpc>
              <a:spcBef>
                <a:spcPts val="0"/>
              </a:spcBef>
              <a:spcAft>
                <a:spcPts val="0"/>
              </a:spcAft>
              <a:buSzPts val="1200"/>
              <a:buChar char="●"/>
            </a:pPr>
            <a:r>
              <a:rPr lang="en"/>
              <a:t>Research Interests: gender, culture, stigma, feminism, media, etc.</a:t>
            </a:r>
            <a:endParaRPr/>
          </a:p>
          <a:p>
            <a:pPr marL="457200" lvl="0" indent="-304800">
              <a:lnSpc>
                <a:spcPct val="115000"/>
              </a:lnSpc>
              <a:spcBef>
                <a:spcPts val="0"/>
              </a:spcBef>
              <a:spcAft>
                <a:spcPts val="0"/>
              </a:spcAft>
              <a:buSzPts val="1200"/>
              <a:buChar char="●"/>
            </a:pPr>
            <a:r>
              <a:rPr lang="en"/>
              <a:t>Goals: community college instructor</a:t>
            </a:r>
            <a:endParaRPr/>
          </a:p>
        </p:txBody>
      </p:sp>
      <p:sp>
        <p:nvSpPr>
          <p:cNvPr id="93" name="Shape 93"/>
          <p:cNvSpPr txBox="1">
            <a:spLocks noGrp="1"/>
          </p:cNvSpPr>
          <p:nvPr>
            <p:ph type="title"/>
          </p:nvPr>
        </p:nvSpPr>
        <p:spPr>
          <a:xfrm>
            <a:off x="6242800" y="121825"/>
            <a:ext cx="2808000" cy="755700"/>
          </a:xfrm>
          <a:prstGeom prst="rect">
            <a:avLst/>
          </a:prstGeom>
        </p:spPr>
        <p:txBody>
          <a:bodyPr wrap="square" lIns="91425" tIns="91425" rIns="91425" bIns="91425" anchor="b" anchorCtr="0">
            <a:noAutofit/>
          </a:bodyPr>
          <a:lstStyle/>
          <a:p>
            <a:pPr marL="0" lvl="0" indent="0" algn="ctr" rtl="0">
              <a:spcBef>
                <a:spcPts val="0"/>
              </a:spcBef>
              <a:spcAft>
                <a:spcPts val="0"/>
              </a:spcAft>
              <a:buNone/>
            </a:pPr>
            <a:r>
              <a:rPr lang="en"/>
              <a:t>Rachel Sparks</a:t>
            </a:r>
            <a:endParaRPr/>
          </a:p>
        </p:txBody>
      </p:sp>
      <p:sp>
        <p:nvSpPr>
          <p:cNvPr id="94" name="Shape 94"/>
          <p:cNvSpPr txBox="1">
            <a:spLocks noGrp="1"/>
          </p:cNvSpPr>
          <p:nvPr>
            <p:ph type="body" idx="1"/>
          </p:nvPr>
        </p:nvSpPr>
        <p:spPr>
          <a:xfrm>
            <a:off x="6242800" y="2350150"/>
            <a:ext cx="2901300" cy="2717100"/>
          </a:xfrm>
          <a:prstGeom prst="rect">
            <a:avLst/>
          </a:prstGeom>
        </p:spPr>
        <p:txBody>
          <a:bodyPr wrap="square" lIns="91425" tIns="91425" rIns="91425" bIns="91425" anchor="t" anchorCtr="0">
            <a:noAutofit/>
          </a:bodyPr>
          <a:lstStyle/>
          <a:p>
            <a:pPr marL="457200" lvl="0" indent="-304800" rtl="0">
              <a:lnSpc>
                <a:spcPct val="115000"/>
              </a:lnSpc>
              <a:spcBef>
                <a:spcPts val="0"/>
              </a:spcBef>
              <a:spcAft>
                <a:spcPts val="0"/>
              </a:spcAft>
              <a:buSzPts val="1200"/>
              <a:buChar char="●"/>
            </a:pPr>
            <a:r>
              <a:rPr lang="en"/>
              <a:t>PhD candidate, Biological Sciences</a:t>
            </a:r>
            <a:endParaRPr/>
          </a:p>
          <a:p>
            <a:pPr marL="457200" lvl="0" indent="-304800" rtl="0">
              <a:lnSpc>
                <a:spcPct val="115000"/>
              </a:lnSpc>
              <a:spcBef>
                <a:spcPts val="0"/>
              </a:spcBef>
              <a:spcAft>
                <a:spcPts val="0"/>
              </a:spcAft>
              <a:buSzPts val="1200"/>
              <a:buChar char="●"/>
            </a:pPr>
            <a:r>
              <a:rPr lang="en"/>
              <a:t>BSC 101 lecture instructor</a:t>
            </a:r>
            <a:endParaRPr/>
          </a:p>
          <a:p>
            <a:pPr marL="457200" lvl="0" indent="-304800" rtl="0">
              <a:lnSpc>
                <a:spcPct val="115000"/>
              </a:lnSpc>
              <a:spcBef>
                <a:spcPts val="0"/>
              </a:spcBef>
              <a:spcAft>
                <a:spcPts val="0"/>
              </a:spcAft>
              <a:buSzPts val="1200"/>
              <a:buChar char="●"/>
            </a:pPr>
            <a:r>
              <a:rPr lang="en"/>
              <a:t>B.S. in science education from Miami University (Oxford, Ohio)</a:t>
            </a:r>
            <a:endParaRPr/>
          </a:p>
          <a:p>
            <a:pPr marL="457200" lvl="0" indent="-304800" rtl="0">
              <a:lnSpc>
                <a:spcPct val="115000"/>
              </a:lnSpc>
              <a:spcBef>
                <a:spcPts val="0"/>
              </a:spcBef>
              <a:spcAft>
                <a:spcPts val="0"/>
              </a:spcAft>
              <a:buSzPts val="1200"/>
              <a:buChar char="●"/>
            </a:pPr>
            <a:r>
              <a:rPr lang="en"/>
              <a:t>Former high school science teacher</a:t>
            </a:r>
            <a:endParaRPr/>
          </a:p>
          <a:p>
            <a:pPr marL="457200" lvl="0" indent="-304800" rtl="0">
              <a:lnSpc>
                <a:spcPct val="115000"/>
              </a:lnSpc>
              <a:spcBef>
                <a:spcPts val="0"/>
              </a:spcBef>
              <a:spcAft>
                <a:spcPts val="0"/>
              </a:spcAft>
              <a:buSzPts val="1200"/>
              <a:buChar char="●"/>
            </a:pPr>
            <a:r>
              <a:rPr lang="en"/>
              <a:t>Research Interest: role of instruction in combating science denial, increasing scientific literacy, and improving understanding of evolution</a:t>
            </a:r>
            <a:endParaRPr/>
          </a:p>
        </p:txBody>
      </p:sp>
      <p:sp>
        <p:nvSpPr>
          <p:cNvPr id="95" name="Shape 95"/>
          <p:cNvSpPr txBox="1">
            <a:spLocks noGrp="1"/>
          </p:cNvSpPr>
          <p:nvPr>
            <p:ph type="title"/>
          </p:nvPr>
        </p:nvSpPr>
        <p:spPr>
          <a:xfrm>
            <a:off x="3282400" y="121825"/>
            <a:ext cx="2808000" cy="755700"/>
          </a:xfrm>
          <a:prstGeom prst="rect">
            <a:avLst/>
          </a:prstGeom>
        </p:spPr>
        <p:txBody>
          <a:bodyPr wrap="square" lIns="91425" tIns="91425" rIns="91425" bIns="91425" anchor="b" anchorCtr="0">
            <a:noAutofit/>
          </a:bodyPr>
          <a:lstStyle/>
          <a:p>
            <a:pPr marL="0" lvl="0" indent="0" algn="ctr" rtl="0">
              <a:spcBef>
                <a:spcPts val="0"/>
              </a:spcBef>
              <a:spcAft>
                <a:spcPts val="0"/>
              </a:spcAft>
              <a:buNone/>
            </a:pPr>
            <a:r>
              <a:rPr lang="en"/>
              <a:t>Britni Williams</a:t>
            </a:r>
            <a:endParaRPr/>
          </a:p>
        </p:txBody>
      </p:sp>
      <p:sp>
        <p:nvSpPr>
          <p:cNvPr id="96" name="Shape 96"/>
          <p:cNvSpPr txBox="1">
            <a:spLocks noGrp="1"/>
          </p:cNvSpPr>
          <p:nvPr>
            <p:ph type="body" idx="1"/>
          </p:nvPr>
        </p:nvSpPr>
        <p:spPr>
          <a:xfrm>
            <a:off x="3282400" y="2426125"/>
            <a:ext cx="2808000" cy="2593500"/>
          </a:xfrm>
          <a:prstGeom prst="rect">
            <a:avLst/>
          </a:prstGeom>
        </p:spPr>
        <p:txBody>
          <a:bodyPr wrap="square" lIns="91425" tIns="91425" rIns="91425" bIns="91425" anchor="t" anchorCtr="0">
            <a:noAutofit/>
          </a:bodyPr>
          <a:lstStyle/>
          <a:p>
            <a:pPr marL="457200" lvl="0" indent="-304800" rtl="0">
              <a:spcBef>
                <a:spcPts val="0"/>
              </a:spcBef>
              <a:spcAft>
                <a:spcPts val="0"/>
              </a:spcAft>
              <a:buSzPts val="1200"/>
              <a:buChar char="●"/>
            </a:pPr>
            <a:r>
              <a:rPr lang="en"/>
              <a:t>PhD student, English Studies</a:t>
            </a:r>
            <a:endParaRPr/>
          </a:p>
          <a:p>
            <a:pPr marL="457200" lvl="0" indent="-304800" rtl="0">
              <a:spcBef>
                <a:spcPts val="0"/>
              </a:spcBef>
              <a:spcAft>
                <a:spcPts val="0"/>
              </a:spcAft>
              <a:buSzPts val="1200"/>
              <a:buChar char="●"/>
            </a:pPr>
            <a:r>
              <a:rPr lang="en"/>
              <a:t>Graduate Teaching Assistant, Instructor of Record</a:t>
            </a:r>
            <a:endParaRPr/>
          </a:p>
          <a:p>
            <a:pPr marL="457200" lvl="0" indent="-304800" rtl="0">
              <a:spcBef>
                <a:spcPts val="0"/>
              </a:spcBef>
              <a:spcAft>
                <a:spcPts val="0"/>
              </a:spcAft>
              <a:buSzPts val="1200"/>
              <a:buChar char="●"/>
            </a:pPr>
            <a:r>
              <a:rPr lang="en"/>
              <a:t>M.A. in English, University of Akron</a:t>
            </a:r>
            <a:endParaRPr/>
          </a:p>
          <a:p>
            <a:pPr marL="457200" lvl="0" indent="-304800" rtl="0">
              <a:spcBef>
                <a:spcPts val="0"/>
              </a:spcBef>
              <a:spcAft>
                <a:spcPts val="0"/>
              </a:spcAft>
              <a:buSzPts val="1200"/>
              <a:buChar char="●"/>
            </a:pPr>
            <a:r>
              <a:rPr lang="en"/>
              <a:t>B.A. in English, Kent State University</a:t>
            </a:r>
            <a:endParaRPr/>
          </a:p>
          <a:p>
            <a:pPr marL="457200" lvl="0" indent="-304800" rtl="0">
              <a:spcBef>
                <a:spcPts val="0"/>
              </a:spcBef>
              <a:spcAft>
                <a:spcPts val="0"/>
              </a:spcAft>
              <a:buSzPts val="1200"/>
              <a:buChar char="●"/>
            </a:pPr>
            <a:r>
              <a:rPr lang="en"/>
              <a:t>B.S. in Journalism, Kent State University</a:t>
            </a:r>
            <a:endParaRPr/>
          </a:p>
          <a:p>
            <a:pPr marL="457200" lvl="0" indent="-304800" rtl="0">
              <a:spcBef>
                <a:spcPts val="0"/>
              </a:spcBef>
              <a:spcAft>
                <a:spcPts val="0"/>
              </a:spcAft>
              <a:buSzPts val="1200"/>
              <a:buChar char="●"/>
            </a:pPr>
            <a:r>
              <a:rPr lang="en"/>
              <a:t>Research Interests: YA literature, ecocriticism, posthumanism</a:t>
            </a:r>
            <a:endParaRPr/>
          </a:p>
        </p:txBody>
      </p:sp>
      <p:pic>
        <p:nvPicPr>
          <p:cNvPr id="97" name="Shape 97"/>
          <p:cNvPicPr preferRelativeResize="0"/>
          <p:nvPr/>
        </p:nvPicPr>
        <p:blipFill rotWithShape="1">
          <a:blip r:embed="rId3">
            <a:alphaModFix/>
          </a:blip>
          <a:srcRect l="29879" t="24312" r="29883" b="54856"/>
          <a:stretch/>
        </p:blipFill>
        <p:spPr>
          <a:xfrm>
            <a:off x="954764" y="937343"/>
            <a:ext cx="1542475" cy="1419744"/>
          </a:xfrm>
          <a:prstGeom prst="rect">
            <a:avLst/>
          </a:prstGeom>
          <a:noFill/>
          <a:ln>
            <a:noFill/>
          </a:ln>
        </p:spPr>
      </p:pic>
      <p:pic>
        <p:nvPicPr>
          <p:cNvPr id="98" name="Shape 98"/>
          <p:cNvPicPr preferRelativeResize="0"/>
          <p:nvPr/>
        </p:nvPicPr>
        <p:blipFill rotWithShape="1">
          <a:blip r:embed="rId4">
            <a:alphaModFix/>
          </a:blip>
          <a:srcRect l="19796" t="19609" r="34461" b="15695"/>
          <a:stretch/>
        </p:blipFill>
        <p:spPr>
          <a:xfrm>
            <a:off x="6875562" y="868075"/>
            <a:ext cx="1542474" cy="1448998"/>
          </a:xfrm>
          <a:prstGeom prst="rect">
            <a:avLst/>
          </a:prstGeom>
          <a:noFill/>
          <a:ln>
            <a:noFill/>
          </a:ln>
        </p:spPr>
      </p:pic>
      <p:pic>
        <p:nvPicPr>
          <p:cNvPr id="99" name="Shape 99"/>
          <p:cNvPicPr preferRelativeResize="0"/>
          <p:nvPr/>
        </p:nvPicPr>
        <p:blipFill>
          <a:blip r:embed="rId5">
            <a:alphaModFix/>
          </a:blip>
          <a:stretch>
            <a:fillRect/>
          </a:stretch>
        </p:blipFill>
        <p:spPr>
          <a:xfrm>
            <a:off x="4143025" y="868075"/>
            <a:ext cx="1086744" cy="14490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Student feedback activities </a:t>
            </a:r>
            <a:endParaRPr/>
          </a:p>
        </p:txBody>
      </p:sp>
      <p:sp>
        <p:nvSpPr>
          <p:cNvPr id="240" name="Shape 240"/>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Notecards</a:t>
            </a:r>
            <a:endParaRPr/>
          </a:p>
          <a:p>
            <a:pPr marL="914400" lvl="1" indent="-317500" rtl="0">
              <a:spcBef>
                <a:spcPts val="0"/>
              </a:spcBef>
              <a:spcAft>
                <a:spcPts val="0"/>
              </a:spcAft>
              <a:buSzPts val="1400"/>
              <a:buChar char="○"/>
            </a:pPr>
            <a:r>
              <a:rPr lang="en"/>
              <a:t>One thing you understand well</a:t>
            </a:r>
            <a:endParaRPr/>
          </a:p>
          <a:p>
            <a:pPr marL="914400" lvl="1" indent="-317500" rtl="0">
              <a:spcBef>
                <a:spcPts val="0"/>
              </a:spcBef>
              <a:spcAft>
                <a:spcPts val="0"/>
              </a:spcAft>
              <a:buSzPts val="1400"/>
              <a:buChar char="○"/>
            </a:pPr>
            <a:r>
              <a:rPr lang="en"/>
              <a:t>One thing you understand a little but need to go over again</a:t>
            </a:r>
            <a:endParaRPr/>
          </a:p>
          <a:p>
            <a:pPr marL="914400" lvl="1" indent="-317500" rtl="0">
              <a:spcBef>
                <a:spcPts val="0"/>
              </a:spcBef>
              <a:spcAft>
                <a:spcPts val="0"/>
              </a:spcAft>
              <a:buSzPts val="1400"/>
              <a:buChar char="○"/>
            </a:pPr>
            <a:r>
              <a:rPr lang="en"/>
              <a:t>One thing you don’t understand at all</a:t>
            </a:r>
            <a:endParaRPr/>
          </a:p>
          <a:p>
            <a:pPr marL="457200" lvl="0" indent="-342900" rtl="0">
              <a:spcBef>
                <a:spcPts val="0"/>
              </a:spcBef>
              <a:spcAft>
                <a:spcPts val="0"/>
              </a:spcAft>
              <a:buSzPts val="1800"/>
              <a:buChar char="●"/>
            </a:pPr>
            <a:r>
              <a:rPr lang="en"/>
              <a:t>Survey Monkey</a:t>
            </a:r>
            <a:endParaRPr/>
          </a:p>
          <a:p>
            <a:pPr marL="914400" lvl="1" indent="-317500" rtl="0">
              <a:spcBef>
                <a:spcPts val="0"/>
              </a:spcBef>
              <a:spcAft>
                <a:spcPts val="0"/>
              </a:spcAft>
              <a:buSzPts val="1400"/>
              <a:buChar char="○"/>
            </a:pPr>
            <a:r>
              <a:rPr lang="en"/>
              <a:t>Can have varying levels of anonymity (name, IP address, or other identifying information) </a:t>
            </a:r>
            <a:endParaRPr/>
          </a:p>
          <a:p>
            <a:pPr marL="457200" lvl="0" indent="-342900" rtl="0">
              <a:spcBef>
                <a:spcPts val="0"/>
              </a:spcBef>
              <a:spcAft>
                <a:spcPts val="0"/>
              </a:spcAft>
              <a:buSzPts val="1800"/>
              <a:buChar char="●"/>
            </a:pPr>
            <a:r>
              <a:rPr lang="en"/>
              <a:t>Midterm Chat</a:t>
            </a:r>
            <a:endParaRPr/>
          </a:p>
          <a:p>
            <a:pPr marL="914400" lvl="1" indent="-317500">
              <a:spcBef>
                <a:spcPts val="0"/>
              </a:spcBef>
              <a:spcAft>
                <a:spcPts val="0"/>
              </a:spcAft>
              <a:buSzPts val="1400"/>
              <a:buChar char="○"/>
            </a:pPr>
            <a:r>
              <a:rPr lang="en"/>
              <a:t>Service offered through CTLT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Results of adapting course design</a:t>
            </a:r>
            <a:endParaRPr/>
          </a:p>
        </p:txBody>
      </p:sp>
      <p:sp>
        <p:nvSpPr>
          <p:cNvPr id="246" name="Shape 246"/>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Students better understood the course content and achieve learning outcomes.</a:t>
            </a:r>
            <a:endParaRPr/>
          </a:p>
          <a:p>
            <a:pPr marL="457200" lvl="0" indent="-342900" rtl="0">
              <a:spcBef>
                <a:spcPts val="0"/>
              </a:spcBef>
              <a:spcAft>
                <a:spcPts val="0"/>
              </a:spcAft>
              <a:buSzPts val="1800"/>
              <a:buChar char="●"/>
            </a:pPr>
            <a:r>
              <a:rPr lang="en"/>
              <a:t>Modifying the course led to mutual trust and respect between instructor and students.</a:t>
            </a:r>
            <a:endParaRPr/>
          </a:p>
          <a:p>
            <a:pPr marL="457200" lvl="0" indent="-342900">
              <a:spcBef>
                <a:spcPts val="0"/>
              </a:spcBef>
              <a:spcAft>
                <a:spcPts val="0"/>
              </a:spcAft>
              <a:buSzPts val="1800"/>
              <a:buChar char="●"/>
            </a:pPr>
            <a:r>
              <a:rPr lang="en"/>
              <a:t>Students reported being satisfied with the course.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Outline</a:t>
            </a:r>
            <a:endParaRPr/>
          </a:p>
        </p:txBody>
      </p:sp>
      <p:sp>
        <p:nvSpPr>
          <p:cNvPr id="252" name="Shape 252"/>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81000" rtl="0">
              <a:lnSpc>
                <a:spcPct val="200000"/>
              </a:lnSpc>
              <a:spcBef>
                <a:spcPts val="0"/>
              </a:spcBef>
              <a:spcAft>
                <a:spcPts val="0"/>
              </a:spcAft>
              <a:buClr>
                <a:srgbClr val="B7B7B7"/>
              </a:buClr>
              <a:buSzPts val="2400"/>
              <a:buChar char="●"/>
            </a:pPr>
            <a:r>
              <a:rPr lang="en" sz="2400">
                <a:solidFill>
                  <a:srgbClr val="B7B7B7"/>
                </a:solidFill>
              </a:rPr>
              <a:t>Encouraging literacy </a:t>
            </a:r>
            <a:endParaRPr sz="2400">
              <a:solidFill>
                <a:srgbClr val="B7B7B7"/>
              </a:solidFill>
            </a:endParaRPr>
          </a:p>
          <a:p>
            <a:pPr marL="457200" lvl="0" indent="-381000" rtl="0">
              <a:lnSpc>
                <a:spcPct val="200000"/>
              </a:lnSpc>
              <a:spcBef>
                <a:spcPts val="0"/>
              </a:spcBef>
              <a:spcAft>
                <a:spcPts val="0"/>
              </a:spcAft>
              <a:buClr>
                <a:srgbClr val="B7B7B7"/>
              </a:buClr>
              <a:buSzPts val="2400"/>
              <a:buChar char="●"/>
            </a:pPr>
            <a:r>
              <a:rPr lang="en" sz="2400">
                <a:solidFill>
                  <a:srgbClr val="B7B7B7"/>
                </a:solidFill>
              </a:rPr>
              <a:t>Modification in the classroom </a:t>
            </a:r>
            <a:endParaRPr sz="2400">
              <a:solidFill>
                <a:srgbClr val="B7B7B7"/>
              </a:solidFill>
            </a:endParaRPr>
          </a:p>
          <a:p>
            <a:pPr marL="457200" lvl="0" indent="-381000" rtl="0">
              <a:lnSpc>
                <a:spcPct val="200000"/>
              </a:lnSpc>
              <a:spcBef>
                <a:spcPts val="0"/>
              </a:spcBef>
              <a:spcAft>
                <a:spcPts val="0"/>
              </a:spcAft>
              <a:buSzPts val="2400"/>
              <a:buChar char="●"/>
            </a:pPr>
            <a:r>
              <a:rPr lang="en" sz="2400"/>
              <a:t>Scientific literacy</a:t>
            </a:r>
            <a:endParaRPr sz="2400"/>
          </a:p>
        </p:txBody>
      </p:sp>
      <p:pic>
        <p:nvPicPr>
          <p:cNvPr id="253" name="Shape 253"/>
          <p:cNvPicPr preferRelativeResize="0"/>
          <p:nvPr/>
        </p:nvPicPr>
        <p:blipFill>
          <a:blip r:embed="rId3">
            <a:alphaModFix/>
          </a:blip>
          <a:stretch>
            <a:fillRect/>
          </a:stretch>
        </p:blipFill>
        <p:spPr>
          <a:xfrm>
            <a:off x="5946775" y="1017800"/>
            <a:ext cx="2751450" cy="2238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Scientific Literacy</a:t>
            </a:r>
            <a:endParaRPr/>
          </a:p>
        </p:txBody>
      </p:sp>
      <p:sp>
        <p:nvSpPr>
          <p:cNvPr id="259" name="Shape 259"/>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What is scientific literacy?</a:t>
            </a:r>
            <a:endParaRPr/>
          </a:p>
          <a:p>
            <a:pPr marL="457200" lvl="0" indent="-342900" rtl="0">
              <a:spcBef>
                <a:spcPts val="0"/>
              </a:spcBef>
              <a:spcAft>
                <a:spcPts val="0"/>
              </a:spcAft>
              <a:buSzPts val="1800"/>
              <a:buChar char="●"/>
            </a:pPr>
            <a:r>
              <a:rPr lang="en"/>
              <a:t>Why does it matter in education?</a:t>
            </a:r>
            <a:endParaRPr/>
          </a:p>
          <a:p>
            <a:pPr marL="457200" lvl="0" indent="-342900" rtl="0">
              <a:spcBef>
                <a:spcPts val="0"/>
              </a:spcBef>
              <a:spcAft>
                <a:spcPts val="0"/>
              </a:spcAft>
              <a:buSzPts val="1800"/>
              <a:buChar char="●"/>
            </a:pPr>
            <a:r>
              <a:rPr lang="en"/>
              <a:t>Research in scientific literacy at ISU</a:t>
            </a:r>
            <a:endParaRPr/>
          </a:p>
          <a:p>
            <a:pPr marL="457200" lvl="0" indent="-342900" rtl="0">
              <a:spcBef>
                <a:spcPts val="0"/>
              </a:spcBef>
              <a:spcAft>
                <a:spcPts val="0"/>
              </a:spcAft>
              <a:buSzPts val="1800"/>
              <a:buChar char="●"/>
            </a:pPr>
            <a:r>
              <a:rPr lang="en"/>
              <a:t>Using backwards course design in research</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What is scientific literacy? </a:t>
            </a:r>
            <a:r>
              <a:rPr lang="en" sz="1200"/>
              <a:t>(National Research Council, 1996) </a:t>
            </a:r>
            <a:endParaRPr sz="1200"/>
          </a:p>
        </p:txBody>
      </p:sp>
      <p:sp>
        <p:nvSpPr>
          <p:cNvPr id="265" name="Shape 265"/>
          <p:cNvSpPr/>
          <p:nvPr/>
        </p:nvSpPr>
        <p:spPr>
          <a:xfrm>
            <a:off x="2421450" y="2316575"/>
            <a:ext cx="4433100" cy="1234500"/>
          </a:xfrm>
          <a:prstGeom prst="flowChartAlternateProcess">
            <a:avLst/>
          </a:prstGeom>
          <a:solidFill>
            <a:srgbClr val="B7B7B7"/>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spcAft>
                <a:spcPts val="0"/>
              </a:spcAft>
              <a:buNone/>
            </a:pPr>
            <a:r>
              <a:rPr lang="en" sz="1600">
                <a:solidFill>
                  <a:schemeClr val="accent3"/>
                </a:solidFill>
              </a:rPr>
              <a:t>“knowledge and understanding of scientific concepts and processes required for personal decision making, participation in civic and cultural affairs, and economic productivity”</a:t>
            </a:r>
            <a:endParaRPr sz="1600">
              <a:solidFill>
                <a:schemeClr val="accent3"/>
              </a:solidFill>
            </a:endParaRPr>
          </a:p>
        </p:txBody>
      </p:sp>
      <p:sp>
        <p:nvSpPr>
          <p:cNvPr id="266" name="Shape 266"/>
          <p:cNvSpPr/>
          <p:nvPr/>
        </p:nvSpPr>
        <p:spPr>
          <a:xfrm>
            <a:off x="4124250" y="3925375"/>
            <a:ext cx="2247000" cy="8142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a:spcBef>
                <a:spcPts val="0"/>
              </a:spcBef>
              <a:spcAft>
                <a:spcPts val="0"/>
              </a:spcAft>
              <a:buNone/>
            </a:pPr>
            <a:r>
              <a:rPr lang="en" sz="1200"/>
              <a:t>ask questions based upon curiosity about everyday experiences and find answers to these questions</a:t>
            </a:r>
            <a:endParaRPr sz="1200"/>
          </a:p>
        </p:txBody>
      </p:sp>
      <p:sp>
        <p:nvSpPr>
          <p:cNvPr id="267" name="Shape 267"/>
          <p:cNvSpPr/>
          <p:nvPr/>
        </p:nvSpPr>
        <p:spPr>
          <a:xfrm>
            <a:off x="7232900" y="2637850"/>
            <a:ext cx="1775100" cy="6078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describe, explain, and predict natural phenomena</a:t>
            </a:r>
            <a:endParaRPr sz="1200"/>
          </a:p>
        </p:txBody>
      </p:sp>
      <p:sp>
        <p:nvSpPr>
          <p:cNvPr id="268" name="Shape 268"/>
          <p:cNvSpPr/>
          <p:nvPr/>
        </p:nvSpPr>
        <p:spPr>
          <a:xfrm>
            <a:off x="6854550" y="1171975"/>
            <a:ext cx="1775100" cy="6078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read articles about science in the general media</a:t>
            </a:r>
            <a:endParaRPr sz="1200"/>
          </a:p>
        </p:txBody>
      </p:sp>
      <p:sp>
        <p:nvSpPr>
          <p:cNvPr id="269" name="Shape 269"/>
          <p:cNvSpPr/>
          <p:nvPr/>
        </p:nvSpPr>
        <p:spPr>
          <a:xfrm>
            <a:off x="1378050" y="4055575"/>
            <a:ext cx="1985700" cy="6078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engage in conversation about scientific concepts and issues</a:t>
            </a:r>
            <a:endParaRPr sz="1200"/>
          </a:p>
        </p:txBody>
      </p:sp>
      <p:sp>
        <p:nvSpPr>
          <p:cNvPr id="270" name="Shape 270"/>
          <p:cNvSpPr/>
          <p:nvPr/>
        </p:nvSpPr>
        <p:spPr>
          <a:xfrm>
            <a:off x="3287550" y="1041625"/>
            <a:ext cx="2568900" cy="8685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identify scientific issues involved in policy decisions and express positions that are scientifically and technologically informed</a:t>
            </a:r>
            <a:endParaRPr sz="1200"/>
          </a:p>
        </p:txBody>
      </p:sp>
      <p:sp>
        <p:nvSpPr>
          <p:cNvPr id="271" name="Shape 271"/>
          <p:cNvSpPr/>
          <p:nvPr/>
        </p:nvSpPr>
        <p:spPr>
          <a:xfrm>
            <a:off x="217675" y="1199125"/>
            <a:ext cx="1985700" cy="7320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evaluate quality of scientific information and arguments based on sources used</a:t>
            </a:r>
            <a:endParaRPr sz="1200"/>
          </a:p>
        </p:txBody>
      </p:sp>
      <p:sp>
        <p:nvSpPr>
          <p:cNvPr id="272" name="Shape 272"/>
          <p:cNvSpPr/>
          <p:nvPr/>
        </p:nvSpPr>
        <p:spPr>
          <a:xfrm>
            <a:off x="99625" y="2389750"/>
            <a:ext cx="1850700" cy="11040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spcAft>
                <a:spcPts val="0"/>
              </a:spcAft>
              <a:buNone/>
            </a:pPr>
            <a:r>
              <a:rPr lang="en" sz="1200"/>
              <a:t>construct evidence-based arguments and appropriately apply conclusions from arguments</a:t>
            </a:r>
            <a:endParaRPr sz="1200"/>
          </a:p>
        </p:txBody>
      </p:sp>
      <p:cxnSp>
        <p:nvCxnSpPr>
          <p:cNvPr id="273" name="Shape 273"/>
          <p:cNvCxnSpPr/>
          <p:nvPr/>
        </p:nvCxnSpPr>
        <p:spPr>
          <a:xfrm>
            <a:off x="2164600" y="1896600"/>
            <a:ext cx="350400" cy="443100"/>
          </a:xfrm>
          <a:prstGeom prst="straightConnector1">
            <a:avLst/>
          </a:prstGeom>
          <a:noFill/>
          <a:ln w="9525" cap="flat" cmpd="sng">
            <a:solidFill>
              <a:schemeClr val="accent5"/>
            </a:solidFill>
            <a:prstDash val="solid"/>
            <a:round/>
            <a:headEnd type="none" w="lg" len="lg"/>
            <a:tailEnd type="none" w="lg" len="lg"/>
          </a:ln>
        </p:spPr>
      </p:cxnSp>
      <p:cxnSp>
        <p:nvCxnSpPr>
          <p:cNvPr id="274" name="Shape 274"/>
          <p:cNvCxnSpPr>
            <a:stCxn id="270" idx="2"/>
            <a:endCxn id="265" idx="0"/>
          </p:cNvCxnSpPr>
          <p:nvPr/>
        </p:nvCxnSpPr>
        <p:spPr>
          <a:xfrm>
            <a:off x="4572000" y="1910125"/>
            <a:ext cx="66000" cy="406500"/>
          </a:xfrm>
          <a:prstGeom prst="straightConnector1">
            <a:avLst/>
          </a:prstGeom>
          <a:noFill/>
          <a:ln w="9525" cap="flat" cmpd="sng">
            <a:solidFill>
              <a:schemeClr val="accent5"/>
            </a:solidFill>
            <a:prstDash val="solid"/>
            <a:round/>
            <a:headEnd type="none" w="lg" len="lg"/>
            <a:tailEnd type="none" w="lg" len="lg"/>
          </a:ln>
        </p:spPr>
      </p:cxnSp>
      <p:cxnSp>
        <p:nvCxnSpPr>
          <p:cNvPr id="275" name="Shape 275"/>
          <p:cNvCxnSpPr/>
          <p:nvPr/>
        </p:nvCxnSpPr>
        <p:spPr>
          <a:xfrm rot="10800000" flipH="1">
            <a:off x="6761800" y="1773050"/>
            <a:ext cx="432900" cy="587400"/>
          </a:xfrm>
          <a:prstGeom prst="straightConnector1">
            <a:avLst/>
          </a:prstGeom>
          <a:noFill/>
          <a:ln w="9525" cap="flat" cmpd="sng">
            <a:solidFill>
              <a:schemeClr val="accent5"/>
            </a:solidFill>
            <a:prstDash val="solid"/>
            <a:round/>
            <a:headEnd type="none" w="lg" len="lg"/>
            <a:tailEnd type="none" w="lg" len="lg"/>
          </a:ln>
        </p:spPr>
      </p:cxnSp>
      <p:cxnSp>
        <p:nvCxnSpPr>
          <p:cNvPr id="276" name="Shape 276"/>
          <p:cNvCxnSpPr>
            <a:stCxn id="265" idx="3"/>
            <a:endCxn id="267" idx="1"/>
          </p:cNvCxnSpPr>
          <p:nvPr/>
        </p:nvCxnSpPr>
        <p:spPr>
          <a:xfrm>
            <a:off x="6854550" y="2933825"/>
            <a:ext cx="378300" cy="7800"/>
          </a:xfrm>
          <a:prstGeom prst="straightConnector1">
            <a:avLst/>
          </a:prstGeom>
          <a:noFill/>
          <a:ln w="9525" cap="flat" cmpd="sng">
            <a:solidFill>
              <a:schemeClr val="accent5"/>
            </a:solidFill>
            <a:prstDash val="solid"/>
            <a:round/>
            <a:headEnd type="none" w="lg" len="lg"/>
            <a:tailEnd type="none" w="lg" len="lg"/>
          </a:ln>
        </p:spPr>
      </p:cxnSp>
      <p:cxnSp>
        <p:nvCxnSpPr>
          <p:cNvPr id="277" name="Shape 277"/>
          <p:cNvCxnSpPr>
            <a:stCxn id="272" idx="3"/>
            <a:endCxn id="265" idx="1"/>
          </p:cNvCxnSpPr>
          <p:nvPr/>
        </p:nvCxnSpPr>
        <p:spPr>
          <a:xfrm rot="10800000" flipH="1">
            <a:off x="1950325" y="2933950"/>
            <a:ext cx="471000" cy="7800"/>
          </a:xfrm>
          <a:prstGeom prst="straightConnector1">
            <a:avLst/>
          </a:prstGeom>
          <a:noFill/>
          <a:ln w="9525" cap="flat" cmpd="sng">
            <a:solidFill>
              <a:schemeClr val="accent5"/>
            </a:solidFill>
            <a:prstDash val="solid"/>
            <a:round/>
            <a:headEnd type="none" w="lg" len="lg"/>
            <a:tailEnd type="none" w="lg" len="lg"/>
          </a:ln>
        </p:spPr>
      </p:cxnSp>
      <p:cxnSp>
        <p:nvCxnSpPr>
          <p:cNvPr id="278" name="Shape 278"/>
          <p:cNvCxnSpPr>
            <a:endCxn id="266" idx="0"/>
          </p:cNvCxnSpPr>
          <p:nvPr/>
        </p:nvCxnSpPr>
        <p:spPr>
          <a:xfrm>
            <a:off x="5071350" y="3566275"/>
            <a:ext cx="176400" cy="359100"/>
          </a:xfrm>
          <a:prstGeom prst="straightConnector1">
            <a:avLst/>
          </a:prstGeom>
          <a:noFill/>
          <a:ln w="9525" cap="flat" cmpd="sng">
            <a:solidFill>
              <a:schemeClr val="accent5"/>
            </a:solidFill>
            <a:prstDash val="solid"/>
            <a:round/>
            <a:headEnd type="none" w="lg" len="lg"/>
            <a:tailEnd type="none" w="lg" len="lg"/>
          </a:ln>
        </p:spPr>
      </p:cxnSp>
      <p:cxnSp>
        <p:nvCxnSpPr>
          <p:cNvPr id="279" name="Shape 279"/>
          <p:cNvCxnSpPr/>
          <p:nvPr/>
        </p:nvCxnSpPr>
        <p:spPr>
          <a:xfrm rot="10800000" flipH="1">
            <a:off x="2830550" y="3566500"/>
            <a:ext cx="261600" cy="494700"/>
          </a:xfrm>
          <a:prstGeom prst="straightConnector1">
            <a:avLst/>
          </a:prstGeom>
          <a:noFill/>
          <a:ln w="9525" cap="flat" cmpd="sng">
            <a:solidFill>
              <a:schemeClr val="accent5"/>
            </a:solidFill>
            <a:prstDash val="solid"/>
            <a:round/>
            <a:headEnd type="none" w="lg" len="lg"/>
            <a:tailEnd type="non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Why does scientific literacy matter?</a:t>
            </a:r>
            <a:endParaRPr/>
          </a:p>
        </p:txBody>
      </p:sp>
      <p:pic>
        <p:nvPicPr>
          <p:cNvPr id="285" name="Shape 285"/>
          <p:cNvPicPr preferRelativeResize="0"/>
          <p:nvPr/>
        </p:nvPicPr>
        <p:blipFill>
          <a:blip r:embed="rId3">
            <a:alphaModFix/>
          </a:blip>
          <a:stretch>
            <a:fillRect/>
          </a:stretch>
        </p:blipFill>
        <p:spPr>
          <a:xfrm>
            <a:off x="6086731" y="1017800"/>
            <a:ext cx="2978575" cy="1864675"/>
          </a:xfrm>
          <a:prstGeom prst="rect">
            <a:avLst/>
          </a:prstGeom>
          <a:noFill/>
          <a:ln>
            <a:noFill/>
          </a:ln>
        </p:spPr>
      </p:pic>
      <p:pic>
        <p:nvPicPr>
          <p:cNvPr id="286" name="Shape 286"/>
          <p:cNvPicPr preferRelativeResize="0"/>
          <p:nvPr/>
        </p:nvPicPr>
        <p:blipFill>
          <a:blip r:embed="rId4">
            <a:alphaModFix/>
          </a:blip>
          <a:stretch>
            <a:fillRect/>
          </a:stretch>
        </p:blipFill>
        <p:spPr>
          <a:xfrm>
            <a:off x="3256750" y="1017800"/>
            <a:ext cx="2548783" cy="1957475"/>
          </a:xfrm>
          <a:prstGeom prst="rect">
            <a:avLst/>
          </a:prstGeom>
          <a:noFill/>
          <a:ln>
            <a:noFill/>
          </a:ln>
        </p:spPr>
      </p:pic>
      <p:pic>
        <p:nvPicPr>
          <p:cNvPr id="287" name="Shape 287"/>
          <p:cNvPicPr preferRelativeResize="0"/>
          <p:nvPr/>
        </p:nvPicPr>
        <p:blipFill>
          <a:blip r:embed="rId5">
            <a:alphaModFix/>
          </a:blip>
          <a:stretch>
            <a:fillRect/>
          </a:stretch>
        </p:blipFill>
        <p:spPr>
          <a:xfrm>
            <a:off x="3789150" y="3110450"/>
            <a:ext cx="2373774" cy="1755600"/>
          </a:xfrm>
          <a:prstGeom prst="rect">
            <a:avLst/>
          </a:prstGeom>
          <a:noFill/>
          <a:ln>
            <a:noFill/>
          </a:ln>
        </p:spPr>
      </p:pic>
      <p:pic>
        <p:nvPicPr>
          <p:cNvPr id="288" name="Shape 288"/>
          <p:cNvPicPr preferRelativeResize="0"/>
          <p:nvPr/>
        </p:nvPicPr>
        <p:blipFill>
          <a:blip r:embed="rId6">
            <a:alphaModFix/>
          </a:blip>
          <a:stretch>
            <a:fillRect/>
          </a:stretch>
        </p:blipFill>
        <p:spPr>
          <a:xfrm>
            <a:off x="311700" y="1081400"/>
            <a:ext cx="2777907" cy="29806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Why does scientific literacy matter </a:t>
            </a:r>
            <a:r>
              <a:rPr lang="en">
                <a:solidFill>
                  <a:schemeClr val="accent5"/>
                </a:solidFill>
              </a:rPr>
              <a:t>in education</a:t>
            </a:r>
            <a:r>
              <a:rPr lang="en"/>
              <a:t>?</a:t>
            </a:r>
            <a:endParaRPr/>
          </a:p>
        </p:txBody>
      </p:sp>
      <p:sp>
        <p:nvSpPr>
          <p:cNvPr id="294" name="Shape 294"/>
          <p:cNvSpPr txBox="1">
            <a:spLocks noGrp="1"/>
          </p:cNvSpPr>
          <p:nvPr>
            <p:ph type="body" idx="1"/>
          </p:nvPr>
        </p:nvSpPr>
        <p:spPr>
          <a:xfrm>
            <a:off x="311700" y="1229875"/>
            <a:ext cx="56499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Foundational goal in science education </a:t>
            </a:r>
            <a:r>
              <a:rPr lang="en" sz="1200">
                <a:solidFill>
                  <a:schemeClr val="dk1"/>
                </a:solidFill>
              </a:rPr>
              <a:t>(Dillon, 2016)</a:t>
            </a:r>
            <a:endParaRPr sz="1200">
              <a:solidFill>
                <a:schemeClr val="dk1"/>
              </a:solidFill>
            </a:endParaRPr>
          </a:p>
          <a:p>
            <a:pPr marL="457200" lvl="0" indent="-342900" rtl="0">
              <a:spcBef>
                <a:spcPts val="0"/>
              </a:spcBef>
              <a:spcAft>
                <a:spcPts val="0"/>
              </a:spcAft>
              <a:buSzPts val="1800"/>
              <a:buChar char="●"/>
            </a:pPr>
            <a:r>
              <a:rPr lang="en"/>
              <a:t>Science and Engineering Practices (NGSS)</a:t>
            </a:r>
            <a:endParaRPr/>
          </a:p>
          <a:p>
            <a:pPr marL="457200" lvl="0" indent="-342900" rtl="0">
              <a:spcBef>
                <a:spcPts val="0"/>
              </a:spcBef>
              <a:spcAft>
                <a:spcPts val="0"/>
              </a:spcAft>
              <a:buSzPts val="1800"/>
              <a:buChar char="●"/>
            </a:pPr>
            <a:r>
              <a:rPr lang="en"/>
              <a:t>Common Core Standards for Literacy</a:t>
            </a:r>
            <a:endParaRPr/>
          </a:p>
          <a:p>
            <a:pPr marL="914400" lvl="1" indent="-317500" rtl="0">
              <a:spcBef>
                <a:spcPts val="0"/>
              </a:spcBef>
              <a:spcAft>
                <a:spcPts val="0"/>
              </a:spcAft>
              <a:buSzPts val="1400"/>
              <a:buChar char="○"/>
            </a:pPr>
            <a:r>
              <a:rPr lang="en"/>
              <a:t>Specific strands for Science &amp; Technical Subjects</a:t>
            </a:r>
            <a:endParaRPr/>
          </a:p>
          <a:p>
            <a:pPr marL="457200" lvl="0" indent="-342900" rtl="0">
              <a:spcBef>
                <a:spcPts val="0"/>
              </a:spcBef>
              <a:spcAft>
                <a:spcPts val="0"/>
              </a:spcAft>
              <a:buSzPts val="1800"/>
              <a:buChar char="●"/>
            </a:pPr>
            <a:r>
              <a:rPr lang="en"/>
              <a:t>Most students’ science education ends in high school or with a general course in college</a:t>
            </a:r>
            <a:endParaRPr/>
          </a:p>
          <a:p>
            <a:pPr marL="914400" lvl="1" indent="-317500" rtl="0">
              <a:spcBef>
                <a:spcPts val="0"/>
              </a:spcBef>
              <a:spcAft>
                <a:spcPts val="0"/>
              </a:spcAft>
              <a:buSzPts val="1400"/>
              <a:buChar char="○"/>
            </a:pPr>
            <a:r>
              <a:rPr lang="en"/>
              <a:t>Prepare pre-service teachers </a:t>
            </a:r>
            <a:endParaRPr/>
          </a:p>
          <a:p>
            <a:pPr marL="914400" lvl="1" indent="-317500">
              <a:spcBef>
                <a:spcPts val="0"/>
              </a:spcBef>
              <a:spcAft>
                <a:spcPts val="0"/>
              </a:spcAft>
              <a:buSzPts val="1400"/>
              <a:buChar char="○"/>
            </a:pPr>
            <a:r>
              <a:rPr lang="en"/>
              <a:t>Transform general education college courses </a:t>
            </a:r>
            <a:endParaRPr/>
          </a:p>
        </p:txBody>
      </p:sp>
      <p:grpSp>
        <p:nvGrpSpPr>
          <p:cNvPr id="295" name="Shape 295"/>
          <p:cNvGrpSpPr/>
          <p:nvPr/>
        </p:nvGrpSpPr>
        <p:grpSpPr>
          <a:xfrm>
            <a:off x="5812250" y="1094000"/>
            <a:ext cx="3228900" cy="2794325"/>
            <a:chOff x="5812250" y="1094000"/>
            <a:chExt cx="3228900" cy="2794325"/>
          </a:xfrm>
        </p:grpSpPr>
        <p:pic>
          <p:nvPicPr>
            <p:cNvPr id="296" name="Shape 296"/>
            <p:cNvPicPr preferRelativeResize="0"/>
            <p:nvPr/>
          </p:nvPicPr>
          <p:blipFill rotWithShape="1">
            <a:blip r:embed="rId3">
              <a:alphaModFix/>
            </a:blip>
            <a:srcRect l="12780" r="8714"/>
            <a:stretch/>
          </p:blipFill>
          <p:spPr>
            <a:xfrm>
              <a:off x="5812250" y="1094000"/>
              <a:ext cx="2888325" cy="2759276"/>
            </a:xfrm>
            <a:prstGeom prst="rect">
              <a:avLst/>
            </a:prstGeom>
            <a:noFill/>
            <a:ln>
              <a:noFill/>
            </a:ln>
          </p:spPr>
        </p:pic>
        <p:pic>
          <p:nvPicPr>
            <p:cNvPr id="297" name="Shape 297"/>
            <p:cNvPicPr preferRelativeResize="0"/>
            <p:nvPr/>
          </p:nvPicPr>
          <p:blipFill rotWithShape="1">
            <a:blip r:embed="rId3">
              <a:alphaModFix/>
            </a:blip>
            <a:srcRect r="90530"/>
            <a:stretch/>
          </p:blipFill>
          <p:spPr>
            <a:xfrm>
              <a:off x="8832300" y="1690075"/>
              <a:ext cx="208850" cy="21982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Research in scientific literacy at ISU </a:t>
            </a:r>
            <a:endParaRPr/>
          </a:p>
        </p:txBody>
      </p:sp>
      <p:sp>
        <p:nvSpPr>
          <p:cNvPr id="303" name="Shape 303"/>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b="1">
                <a:solidFill>
                  <a:schemeClr val="accent2"/>
                </a:solidFill>
              </a:rPr>
              <a:t>R</a:t>
            </a:r>
            <a:r>
              <a:rPr lang="en"/>
              <a:t>esearch to </a:t>
            </a:r>
            <a:r>
              <a:rPr lang="en" b="1">
                <a:solidFill>
                  <a:schemeClr val="accent2"/>
                </a:solidFill>
              </a:rPr>
              <a:t>E</a:t>
            </a:r>
            <a:r>
              <a:rPr lang="en"/>
              <a:t>stablish a </a:t>
            </a:r>
            <a:r>
              <a:rPr lang="en" b="1">
                <a:solidFill>
                  <a:schemeClr val="accent2"/>
                </a:solidFill>
              </a:rPr>
              <a:t>S</a:t>
            </a:r>
            <a:r>
              <a:rPr lang="en"/>
              <a:t>cientifically </a:t>
            </a:r>
            <a:r>
              <a:rPr lang="en" b="1">
                <a:solidFill>
                  <a:schemeClr val="accent2"/>
                </a:solidFill>
              </a:rPr>
              <a:t>I</a:t>
            </a:r>
            <a:r>
              <a:rPr lang="en"/>
              <a:t>nformed </a:t>
            </a:r>
            <a:r>
              <a:rPr lang="en" b="1">
                <a:solidFill>
                  <a:schemeClr val="accent2"/>
                </a:solidFill>
              </a:rPr>
              <a:t>S</a:t>
            </a:r>
            <a:r>
              <a:rPr lang="en"/>
              <a:t>ocie</a:t>
            </a:r>
            <a:r>
              <a:rPr lang="en" b="1">
                <a:solidFill>
                  <a:schemeClr val="accent2"/>
                </a:solidFill>
              </a:rPr>
              <a:t>T</a:t>
            </a:r>
            <a:r>
              <a:rPr lang="en"/>
              <a:t>y</a:t>
            </a:r>
            <a:endParaRPr/>
          </a:p>
          <a:p>
            <a:pPr marL="914400" lvl="1" indent="-317500" rtl="0">
              <a:spcBef>
                <a:spcPts val="0"/>
              </a:spcBef>
              <a:spcAft>
                <a:spcPts val="0"/>
              </a:spcAft>
              <a:buSzPts val="1400"/>
              <a:buChar char="○"/>
            </a:pPr>
            <a:r>
              <a:rPr lang="en"/>
              <a:t>Overarching goal: identify instructional strategies that improve the scientific literacy of nonscientist members of the public</a:t>
            </a:r>
            <a:endParaRPr/>
          </a:p>
          <a:p>
            <a:pPr marL="457200" lvl="0" indent="-342900" rtl="0">
              <a:spcBef>
                <a:spcPts val="0"/>
              </a:spcBef>
              <a:spcAft>
                <a:spcPts val="0"/>
              </a:spcAft>
              <a:buSzPts val="1800"/>
              <a:buChar char="●"/>
            </a:pPr>
            <a:r>
              <a:rPr lang="en"/>
              <a:t>Teaching for Transformative Experiences in Science (TTES) model </a:t>
            </a:r>
            <a:r>
              <a:rPr lang="en" sz="1200">
                <a:solidFill>
                  <a:schemeClr val="dk1"/>
                </a:solidFill>
              </a:rPr>
              <a:t>(Pugh, 2002; Pugh, 2011)</a:t>
            </a:r>
            <a:endParaRPr sz="1200">
              <a:solidFill>
                <a:schemeClr val="dk1"/>
              </a:solidFill>
            </a:endParaRPr>
          </a:p>
          <a:p>
            <a:pPr marL="914400" lvl="1" indent="-317500" rtl="0">
              <a:spcBef>
                <a:spcPts val="0"/>
              </a:spcBef>
              <a:spcAft>
                <a:spcPts val="0"/>
              </a:spcAft>
              <a:buSzPts val="1400"/>
              <a:buChar char="○"/>
            </a:pPr>
            <a:r>
              <a:rPr lang="en"/>
              <a:t>Science education should be applicable to students’ everyday lives </a:t>
            </a:r>
            <a:endParaRPr/>
          </a:p>
          <a:p>
            <a:pPr marL="914400" lvl="1" indent="-317500" rtl="0">
              <a:spcBef>
                <a:spcPts val="0"/>
              </a:spcBef>
              <a:spcAft>
                <a:spcPts val="0"/>
              </a:spcAft>
              <a:buSzPts val="1400"/>
              <a:buChar char="○"/>
            </a:pPr>
            <a:r>
              <a:rPr lang="en"/>
              <a:t>Evolutionary understanding increases when conceptual change occurs </a:t>
            </a:r>
            <a:endParaRPr/>
          </a:p>
          <a:p>
            <a:pPr marL="914400" lvl="1" indent="-317500" rtl="0">
              <a:spcBef>
                <a:spcPts val="0"/>
              </a:spcBef>
              <a:spcAft>
                <a:spcPts val="0"/>
              </a:spcAft>
              <a:buSzPts val="1400"/>
              <a:buChar char="○"/>
            </a:pPr>
            <a:r>
              <a:rPr lang="en"/>
              <a:t>Transformative experiences occur when students actively use concepts in their daily lives, prompting them to understand and experience the world in a different way</a:t>
            </a:r>
            <a:endParaRPr/>
          </a:p>
          <a:p>
            <a:pPr marL="914400" lvl="1" indent="-317500" rtl="0">
              <a:spcBef>
                <a:spcPts val="0"/>
              </a:spcBef>
              <a:spcAft>
                <a:spcPts val="0"/>
              </a:spcAft>
              <a:buSzPts val="1400"/>
              <a:buChar char="○"/>
            </a:pPr>
            <a:r>
              <a:rPr lang="en"/>
              <a:t>General education course taught entirely from an evolutionary perspective using TTES model to foster conceptual change and transformative experiences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Using course design in research</a:t>
            </a:r>
            <a:endParaRPr/>
          </a:p>
        </p:txBody>
      </p:sp>
      <p:sp>
        <p:nvSpPr>
          <p:cNvPr id="309" name="Shape 309"/>
          <p:cNvSpPr txBox="1">
            <a:spLocks noGrp="1"/>
          </p:cNvSpPr>
          <p:nvPr>
            <p:ph type="body" idx="1"/>
          </p:nvPr>
        </p:nvSpPr>
        <p:spPr>
          <a:xfrm>
            <a:off x="311700" y="1229875"/>
            <a:ext cx="87177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Implementation of TTES model through design-research approach </a:t>
            </a:r>
            <a:r>
              <a:rPr lang="en" sz="1200">
                <a:solidFill>
                  <a:schemeClr val="dk1"/>
                </a:solidFill>
              </a:rPr>
              <a:t>(Cobb et al., 2003)</a:t>
            </a:r>
            <a:endParaRPr sz="1200">
              <a:solidFill>
                <a:schemeClr val="dk1"/>
              </a:solidFill>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457200" lvl="0" indent="-342900" rtl="0">
              <a:spcBef>
                <a:spcPts val="1600"/>
              </a:spcBef>
              <a:spcAft>
                <a:spcPts val="0"/>
              </a:spcAft>
              <a:buSzPts val="1800"/>
              <a:buChar char="●"/>
            </a:pPr>
            <a:r>
              <a:rPr lang="en"/>
              <a:t>Required restructuring BSC 101 curriculum</a:t>
            </a:r>
            <a:endParaRPr/>
          </a:p>
          <a:p>
            <a:pPr marL="457200" lvl="0" indent="-342900" rtl="0">
              <a:spcBef>
                <a:spcPts val="0"/>
              </a:spcBef>
              <a:spcAft>
                <a:spcPts val="0"/>
              </a:spcAft>
              <a:buSzPts val="1800"/>
              <a:buChar char="●"/>
            </a:pPr>
            <a:r>
              <a:rPr lang="en"/>
              <a:t>Instructional Design for Future Faculty</a:t>
            </a:r>
            <a:endParaRPr/>
          </a:p>
        </p:txBody>
      </p:sp>
      <p:grpSp>
        <p:nvGrpSpPr>
          <p:cNvPr id="310" name="Shape 310"/>
          <p:cNvGrpSpPr/>
          <p:nvPr/>
        </p:nvGrpSpPr>
        <p:grpSpPr>
          <a:xfrm>
            <a:off x="594488" y="1957150"/>
            <a:ext cx="7978000" cy="1378775"/>
            <a:chOff x="594488" y="1957150"/>
            <a:chExt cx="7978000" cy="1378775"/>
          </a:xfrm>
        </p:grpSpPr>
        <p:sp>
          <p:nvSpPr>
            <p:cNvPr id="311" name="Shape 311"/>
            <p:cNvSpPr/>
            <p:nvPr/>
          </p:nvSpPr>
          <p:spPr>
            <a:xfrm>
              <a:off x="2164963" y="2248113"/>
              <a:ext cx="594300" cy="36900"/>
            </a:xfrm>
            <a:prstGeom prst="roundRect">
              <a:avLst>
                <a:gd name="adj" fmla="val 50000"/>
              </a:avLst>
            </a:prstGeom>
            <a:solidFill>
              <a:srgbClr val="4285F4"/>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nvGrpSpPr>
            <p:cNvPr id="312" name="Shape 312"/>
            <p:cNvGrpSpPr/>
            <p:nvPr/>
          </p:nvGrpSpPr>
          <p:grpSpPr>
            <a:xfrm>
              <a:off x="594488" y="1957150"/>
              <a:ext cx="1709100" cy="1226375"/>
              <a:chOff x="594488" y="1957150"/>
              <a:chExt cx="1709100" cy="1226375"/>
            </a:xfrm>
          </p:grpSpPr>
          <p:sp>
            <p:nvSpPr>
              <p:cNvPr id="313" name="Shape 313"/>
              <p:cNvSpPr/>
              <p:nvPr/>
            </p:nvSpPr>
            <p:spPr>
              <a:xfrm>
                <a:off x="1151886" y="1957150"/>
                <a:ext cx="594300" cy="594300"/>
              </a:xfrm>
              <a:prstGeom prst="ellipse">
                <a:avLst/>
              </a:prstGeom>
              <a:noFill/>
              <a:ln w="38100" cap="flat" cmpd="sng">
                <a:solidFill>
                  <a:srgbClr val="4285F4"/>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314" name="Shape 314"/>
              <p:cNvSpPr txBox="1"/>
              <p:nvPr/>
            </p:nvSpPr>
            <p:spPr>
              <a:xfrm>
                <a:off x="1230636" y="2042124"/>
                <a:ext cx="436800" cy="3210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spcAft>
                    <a:spcPts val="1600"/>
                  </a:spcAft>
                  <a:buSzPts val="1100"/>
                  <a:buNone/>
                </a:pPr>
                <a:r>
                  <a:rPr lang="en" sz="800" b="1">
                    <a:solidFill>
                      <a:srgbClr val="4285F4"/>
                    </a:solidFill>
                    <a:latin typeface="Roboto"/>
                    <a:ea typeface="Roboto"/>
                    <a:cs typeface="Roboto"/>
                    <a:sym typeface="Roboto"/>
                  </a:rPr>
                  <a:t>Fall 2017</a:t>
                </a:r>
                <a:endParaRPr sz="800" b="1">
                  <a:solidFill>
                    <a:srgbClr val="4285F4"/>
                  </a:solidFill>
                  <a:latin typeface="Roboto"/>
                  <a:ea typeface="Roboto"/>
                  <a:cs typeface="Roboto"/>
                  <a:sym typeface="Roboto"/>
                </a:endParaRPr>
              </a:p>
            </p:txBody>
          </p:sp>
          <p:sp>
            <p:nvSpPr>
              <p:cNvPr id="315" name="Shape 315"/>
              <p:cNvSpPr txBox="1"/>
              <p:nvPr/>
            </p:nvSpPr>
            <p:spPr>
              <a:xfrm>
                <a:off x="594488" y="2737125"/>
                <a:ext cx="1709100" cy="446400"/>
              </a:xfrm>
              <a:prstGeom prst="rect">
                <a:avLst/>
              </a:prstGeom>
              <a:noFill/>
              <a:ln>
                <a:noFill/>
              </a:ln>
            </p:spPr>
            <p:txBody>
              <a:bodyPr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4285F4"/>
                    </a:solidFill>
                    <a:latin typeface="Roboto"/>
                    <a:ea typeface="Roboto"/>
                    <a:cs typeface="Roboto"/>
                    <a:sym typeface="Roboto"/>
                  </a:rPr>
                  <a:t>Pilot TTES curriculum in honors section</a:t>
                </a:r>
                <a:endParaRPr sz="1000" b="1">
                  <a:solidFill>
                    <a:srgbClr val="4285F4"/>
                  </a:solidFill>
                  <a:latin typeface="Roboto"/>
                  <a:ea typeface="Roboto"/>
                  <a:cs typeface="Roboto"/>
                  <a:sym typeface="Roboto"/>
                </a:endParaRPr>
              </a:p>
            </p:txBody>
          </p:sp>
        </p:grpSp>
        <p:grpSp>
          <p:nvGrpSpPr>
            <p:cNvPr id="316" name="Shape 316"/>
            <p:cNvGrpSpPr/>
            <p:nvPr/>
          </p:nvGrpSpPr>
          <p:grpSpPr>
            <a:xfrm>
              <a:off x="2699425" y="1957150"/>
              <a:ext cx="1709100" cy="1226375"/>
              <a:chOff x="2699425" y="1957150"/>
              <a:chExt cx="1709100" cy="1226375"/>
            </a:xfrm>
          </p:grpSpPr>
          <p:sp>
            <p:nvSpPr>
              <p:cNvPr id="317" name="Shape 317"/>
              <p:cNvSpPr/>
              <p:nvPr/>
            </p:nvSpPr>
            <p:spPr>
              <a:xfrm>
                <a:off x="3256823" y="1957150"/>
                <a:ext cx="594300" cy="594300"/>
              </a:xfrm>
              <a:prstGeom prst="ellipse">
                <a:avLst/>
              </a:prstGeom>
              <a:noFill/>
              <a:ln w="38100" cap="flat" cmpd="sng">
                <a:solidFill>
                  <a:srgbClr val="4285F4"/>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318" name="Shape 318"/>
              <p:cNvSpPr txBox="1"/>
              <p:nvPr/>
            </p:nvSpPr>
            <p:spPr>
              <a:xfrm>
                <a:off x="2699425" y="2737125"/>
                <a:ext cx="1709100" cy="446400"/>
              </a:xfrm>
              <a:prstGeom prst="rect">
                <a:avLst/>
              </a:prstGeom>
              <a:noFill/>
              <a:ln>
                <a:noFill/>
              </a:ln>
            </p:spPr>
            <p:txBody>
              <a:bodyPr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4285F4"/>
                    </a:solidFill>
                    <a:latin typeface="Roboto"/>
                    <a:ea typeface="Roboto"/>
                    <a:cs typeface="Roboto"/>
                    <a:sym typeface="Roboto"/>
                  </a:rPr>
                  <a:t>Collect additional data from traditional section </a:t>
                </a:r>
                <a:endParaRPr sz="1000" b="1">
                  <a:solidFill>
                    <a:srgbClr val="4285F4"/>
                  </a:solidFill>
                  <a:latin typeface="Roboto"/>
                  <a:ea typeface="Roboto"/>
                  <a:cs typeface="Roboto"/>
                  <a:sym typeface="Roboto"/>
                </a:endParaRPr>
              </a:p>
            </p:txBody>
          </p:sp>
          <p:sp>
            <p:nvSpPr>
              <p:cNvPr id="319" name="Shape 319"/>
              <p:cNvSpPr txBox="1"/>
              <p:nvPr/>
            </p:nvSpPr>
            <p:spPr>
              <a:xfrm>
                <a:off x="3259375" y="2042125"/>
                <a:ext cx="594300" cy="3210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spcAft>
                    <a:spcPts val="1600"/>
                  </a:spcAft>
                  <a:buSzPts val="1100"/>
                  <a:buNone/>
                </a:pPr>
                <a:r>
                  <a:rPr lang="en" sz="800" b="1">
                    <a:solidFill>
                      <a:srgbClr val="4285F4"/>
                    </a:solidFill>
                    <a:latin typeface="Roboto"/>
                    <a:ea typeface="Roboto"/>
                    <a:cs typeface="Roboto"/>
                    <a:sym typeface="Roboto"/>
                  </a:rPr>
                  <a:t>Spring 2018</a:t>
                </a:r>
                <a:endParaRPr sz="800" b="1">
                  <a:solidFill>
                    <a:srgbClr val="4285F4"/>
                  </a:solidFill>
                  <a:latin typeface="Roboto"/>
                  <a:ea typeface="Roboto"/>
                  <a:cs typeface="Roboto"/>
                  <a:sym typeface="Roboto"/>
                </a:endParaRPr>
              </a:p>
            </p:txBody>
          </p:sp>
        </p:grpSp>
        <p:grpSp>
          <p:nvGrpSpPr>
            <p:cNvPr id="320" name="Shape 320"/>
            <p:cNvGrpSpPr/>
            <p:nvPr/>
          </p:nvGrpSpPr>
          <p:grpSpPr>
            <a:xfrm>
              <a:off x="4781413" y="1957150"/>
              <a:ext cx="1709100" cy="1378775"/>
              <a:chOff x="4781413" y="1957150"/>
              <a:chExt cx="1709100" cy="1378775"/>
            </a:xfrm>
          </p:grpSpPr>
          <p:sp>
            <p:nvSpPr>
              <p:cNvPr id="321" name="Shape 321"/>
              <p:cNvSpPr/>
              <p:nvPr/>
            </p:nvSpPr>
            <p:spPr>
              <a:xfrm>
                <a:off x="5338808" y="1957150"/>
                <a:ext cx="594300" cy="594300"/>
              </a:xfrm>
              <a:prstGeom prst="ellipse">
                <a:avLst/>
              </a:prstGeom>
              <a:noFill/>
              <a:ln w="3810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322" name="Shape 322"/>
              <p:cNvSpPr txBox="1"/>
              <p:nvPr/>
            </p:nvSpPr>
            <p:spPr>
              <a:xfrm>
                <a:off x="4781413" y="2889525"/>
                <a:ext cx="1709100" cy="446400"/>
              </a:xfrm>
              <a:prstGeom prst="rect">
                <a:avLst/>
              </a:prstGeom>
              <a:noFill/>
              <a:ln>
                <a:noFill/>
              </a:ln>
            </p:spPr>
            <p:txBody>
              <a:bodyPr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B7B7B7"/>
                    </a:solidFill>
                    <a:latin typeface="Roboto"/>
                    <a:ea typeface="Roboto"/>
                    <a:cs typeface="Roboto"/>
                    <a:sym typeface="Roboto"/>
                  </a:rPr>
                  <a:t>Collect additional data from traditional and honors sections</a:t>
                </a:r>
                <a:endParaRPr sz="1000" b="1">
                  <a:solidFill>
                    <a:srgbClr val="B7B7B7"/>
                  </a:solidFill>
                  <a:latin typeface="Roboto"/>
                  <a:ea typeface="Roboto"/>
                  <a:cs typeface="Roboto"/>
                  <a:sym typeface="Roboto"/>
                </a:endParaRPr>
              </a:p>
            </p:txBody>
          </p:sp>
          <p:sp>
            <p:nvSpPr>
              <p:cNvPr id="323" name="Shape 323"/>
              <p:cNvSpPr txBox="1"/>
              <p:nvPr/>
            </p:nvSpPr>
            <p:spPr>
              <a:xfrm>
                <a:off x="5417558" y="2042124"/>
                <a:ext cx="436800" cy="3210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spcAft>
                    <a:spcPts val="1600"/>
                  </a:spcAft>
                  <a:buSzPts val="1100"/>
                  <a:buNone/>
                </a:pPr>
                <a:r>
                  <a:rPr lang="en" sz="800" b="1">
                    <a:solidFill>
                      <a:srgbClr val="B7B7B7"/>
                    </a:solidFill>
                    <a:latin typeface="Roboto"/>
                    <a:ea typeface="Roboto"/>
                    <a:cs typeface="Roboto"/>
                    <a:sym typeface="Roboto"/>
                  </a:rPr>
                  <a:t>Fall 2018</a:t>
                </a:r>
                <a:endParaRPr sz="800" b="1">
                  <a:solidFill>
                    <a:srgbClr val="B7B7B7"/>
                  </a:solidFill>
                  <a:latin typeface="Roboto"/>
                  <a:ea typeface="Roboto"/>
                  <a:cs typeface="Roboto"/>
                  <a:sym typeface="Roboto"/>
                </a:endParaRPr>
              </a:p>
            </p:txBody>
          </p:sp>
        </p:grpSp>
        <p:grpSp>
          <p:nvGrpSpPr>
            <p:cNvPr id="324" name="Shape 324"/>
            <p:cNvGrpSpPr/>
            <p:nvPr/>
          </p:nvGrpSpPr>
          <p:grpSpPr>
            <a:xfrm>
              <a:off x="6863388" y="1957150"/>
              <a:ext cx="1709100" cy="1378775"/>
              <a:chOff x="6863388" y="1957150"/>
              <a:chExt cx="1709100" cy="1378775"/>
            </a:xfrm>
          </p:grpSpPr>
          <p:sp>
            <p:nvSpPr>
              <p:cNvPr id="325" name="Shape 325"/>
              <p:cNvSpPr/>
              <p:nvPr/>
            </p:nvSpPr>
            <p:spPr>
              <a:xfrm>
                <a:off x="7420786" y="1957150"/>
                <a:ext cx="594300" cy="594300"/>
              </a:xfrm>
              <a:prstGeom prst="ellipse">
                <a:avLst/>
              </a:prstGeom>
              <a:noFill/>
              <a:ln w="3810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326" name="Shape 326"/>
              <p:cNvSpPr txBox="1"/>
              <p:nvPr/>
            </p:nvSpPr>
            <p:spPr>
              <a:xfrm>
                <a:off x="6863388" y="2889525"/>
                <a:ext cx="1709100" cy="446400"/>
              </a:xfrm>
              <a:prstGeom prst="rect">
                <a:avLst/>
              </a:prstGeom>
              <a:noFill/>
              <a:ln>
                <a:noFill/>
              </a:ln>
            </p:spPr>
            <p:txBody>
              <a:bodyPr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B7B7B7"/>
                    </a:solidFill>
                    <a:latin typeface="Roboto"/>
                    <a:ea typeface="Roboto"/>
                    <a:cs typeface="Roboto"/>
                    <a:sym typeface="Roboto"/>
                  </a:rPr>
                  <a:t>Implement TTES curriculum in general education section</a:t>
                </a:r>
                <a:endParaRPr sz="1000" b="1">
                  <a:solidFill>
                    <a:srgbClr val="B7B7B7"/>
                  </a:solidFill>
                  <a:latin typeface="Roboto"/>
                  <a:ea typeface="Roboto"/>
                  <a:cs typeface="Roboto"/>
                  <a:sym typeface="Roboto"/>
                </a:endParaRPr>
              </a:p>
            </p:txBody>
          </p:sp>
          <p:sp>
            <p:nvSpPr>
              <p:cNvPr id="327" name="Shape 327"/>
              <p:cNvSpPr txBox="1"/>
              <p:nvPr/>
            </p:nvSpPr>
            <p:spPr>
              <a:xfrm>
                <a:off x="7420775" y="2042125"/>
                <a:ext cx="594300" cy="321000"/>
              </a:xfrm>
              <a:prstGeom prst="rect">
                <a:avLst/>
              </a:prstGeom>
              <a:noFill/>
              <a:ln>
                <a:noFill/>
              </a:ln>
            </p:spPr>
            <p:txBody>
              <a:bodyPr wrap="square" lIns="91425" tIns="91425" rIns="91425" bIns="91425" anchor="t" anchorCtr="0">
                <a:noAutofit/>
              </a:bodyPr>
              <a:lstStyle/>
              <a:p>
                <a:pPr marL="0" lvl="0" indent="0" algn="ctr" rtl="0">
                  <a:lnSpc>
                    <a:spcPct val="115000"/>
                  </a:lnSpc>
                  <a:spcBef>
                    <a:spcPts val="0"/>
                  </a:spcBef>
                  <a:spcAft>
                    <a:spcPts val="1600"/>
                  </a:spcAft>
                  <a:buSzPts val="1100"/>
                  <a:buNone/>
                </a:pPr>
                <a:r>
                  <a:rPr lang="en" sz="800" b="1">
                    <a:solidFill>
                      <a:srgbClr val="B7B7B7"/>
                    </a:solidFill>
                    <a:latin typeface="Roboto"/>
                    <a:ea typeface="Roboto"/>
                    <a:cs typeface="Roboto"/>
                    <a:sym typeface="Roboto"/>
                  </a:rPr>
                  <a:t>Spring 2019</a:t>
                </a:r>
                <a:endParaRPr sz="800" b="1">
                  <a:solidFill>
                    <a:srgbClr val="B7B7B7"/>
                  </a:solidFill>
                  <a:latin typeface="Roboto"/>
                  <a:ea typeface="Roboto"/>
                  <a:cs typeface="Roboto"/>
                  <a:sym typeface="Roboto"/>
                </a:endParaRPr>
              </a:p>
            </p:txBody>
          </p:sp>
        </p:grpSp>
        <p:sp>
          <p:nvSpPr>
            <p:cNvPr id="328" name="Shape 328"/>
            <p:cNvSpPr/>
            <p:nvPr/>
          </p:nvSpPr>
          <p:spPr>
            <a:xfrm>
              <a:off x="4337175" y="2248113"/>
              <a:ext cx="594300" cy="36900"/>
            </a:xfrm>
            <a:prstGeom prst="roundRect">
              <a:avLst>
                <a:gd name="adj" fmla="val 50000"/>
              </a:avLst>
            </a:prstGeom>
            <a:solidFill>
              <a:srgbClr val="D9D9D9"/>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29" name="Shape 329"/>
            <p:cNvSpPr/>
            <p:nvPr/>
          </p:nvSpPr>
          <p:spPr>
            <a:xfrm>
              <a:off x="6419150" y="2248113"/>
              <a:ext cx="594300" cy="36900"/>
            </a:xfrm>
            <a:prstGeom prst="roundRect">
              <a:avLst>
                <a:gd name="adj" fmla="val 50000"/>
              </a:avLst>
            </a:prstGeom>
            <a:solidFill>
              <a:srgbClr val="D9D9D9"/>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Backwards Course Design</a:t>
            </a:r>
            <a:endParaRPr/>
          </a:p>
        </p:txBody>
      </p:sp>
      <p:grpSp>
        <p:nvGrpSpPr>
          <p:cNvPr id="335" name="Shape 335"/>
          <p:cNvGrpSpPr/>
          <p:nvPr/>
        </p:nvGrpSpPr>
        <p:grpSpPr>
          <a:xfrm>
            <a:off x="1103238" y="1089148"/>
            <a:ext cx="6937527" cy="2519747"/>
            <a:chOff x="607925" y="1097273"/>
            <a:chExt cx="6937527" cy="2519747"/>
          </a:xfrm>
        </p:grpSpPr>
        <p:grpSp>
          <p:nvGrpSpPr>
            <p:cNvPr id="336" name="Shape 336"/>
            <p:cNvGrpSpPr/>
            <p:nvPr/>
          </p:nvGrpSpPr>
          <p:grpSpPr>
            <a:xfrm>
              <a:off x="607925" y="1097273"/>
              <a:ext cx="2726286" cy="2519747"/>
              <a:chOff x="1293736" y="1258050"/>
              <a:chExt cx="2726286" cy="2547000"/>
            </a:xfrm>
          </p:grpSpPr>
          <p:sp>
            <p:nvSpPr>
              <p:cNvPr id="337" name="Shape 337"/>
              <p:cNvSpPr/>
              <p:nvPr/>
            </p:nvSpPr>
            <p:spPr>
              <a:xfrm rot="2700000">
                <a:off x="2286374" y="1011412"/>
                <a:ext cx="561726" cy="3040276"/>
              </a:xfrm>
              <a:prstGeom prst="roundRect">
                <a:avLst>
                  <a:gd name="adj" fmla="val 50000"/>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rtl="0">
                  <a:spcBef>
                    <a:spcPts val="0"/>
                  </a:spcBef>
                  <a:spcAft>
                    <a:spcPts val="0"/>
                  </a:spcAft>
                  <a:buNone/>
                </a:pPr>
                <a:r>
                  <a:rPr lang="en" b="1">
                    <a:solidFill>
                      <a:srgbClr val="004D40"/>
                    </a:solidFill>
                    <a:latin typeface="Roboto"/>
                    <a:ea typeface="Roboto"/>
                    <a:cs typeface="Roboto"/>
                    <a:sym typeface="Roboto"/>
                  </a:rPr>
                  <a:t>1</a:t>
                </a:r>
                <a:endParaRPr b="1">
                  <a:solidFill>
                    <a:srgbClr val="004D40"/>
                  </a:solidFill>
                  <a:latin typeface="Roboto"/>
                  <a:ea typeface="Roboto"/>
                  <a:cs typeface="Roboto"/>
                  <a:sym typeface="Roboto"/>
                </a:endParaRPr>
              </a:p>
            </p:txBody>
          </p:sp>
          <p:sp>
            <p:nvSpPr>
              <p:cNvPr id="339" name="Shape 339"/>
              <p:cNvSpPr txBox="1"/>
              <p:nvPr/>
            </p:nvSpPr>
            <p:spPr>
              <a:xfrm rot="-2700000">
                <a:off x="1501398" y="2241353"/>
                <a:ext cx="2332604" cy="393293"/>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1</a:t>
                </a:r>
                <a:endParaRPr sz="2400" b="1">
                  <a:solidFill>
                    <a:srgbClr val="FFFFFF"/>
                  </a:solidFill>
                  <a:latin typeface="Roboto"/>
                  <a:ea typeface="Roboto"/>
                  <a:cs typeface="Roboto"/>
                  <a:sym typeface="Roboto"/>
                </a:endParaRPr>
              </a:p>
            </p:txBody>
          </p:sp>
          <p:sp>
            <p:nvSpPr>
              <p:cNvPr id="340" name="Shape 340"/>
              <p:cNvSpPr txBox="1"/>
              <p:nvPr/>
            </p:nvSpPr>
            <p:spPr>
              <a:xfrm rot="-2700000">
                <a:off x="1959709" y="2550697"/>
                <a:ext cx="2203628" cy="507420"/>
              </a:xfrm>
              <a:prstGeom prst="rect">
                <a:avLst/>
              </a:prstGeom>
              <a:noFill/>
              <a:ln>
                <a:noFill/>
              </a:ln>
            </p:spPr>
            <p:txBody>
              <a:bodyPr wrap="square" lIns="91425" tIns="91425" rIns="91425" bIns="91425" anchor="t" anchorCtr="0">
                <a:noAutofit/>
              </a:bodyPr>
              <a:lstStyle/>
              <a:p>
                <a:pPr marL="0" lvl="0" indent="0" rtl="0">
                  <a:spcBef>
                    <a:spcPts val="0"/>
                  </a:spcBef>
                  <a:spcAft>
                    <a:spcPts val="1600"/>
                  </a:spcAft>
                  <a:buSzPts val="1100"/>
                  <a:buNone/>
                </a:pPr>
                <a:r>
                  <a:rPr lang="en" sz="1800">
                    <a:solidFill>
                      <a:srgbClr val="434343"/>
                    </a:solidFill>
                    <a:latin typeface="Roboto"/>
                    <a:ea typeface="Roboto"/>
                    <a:cs typeface="Roboto"/>
                    <a:sym typeface="Roboto"/>
                  </a:rPr>
                  <a:t>Identify Desired Results</a:t>
                </a:r>
                <a:endParaRPr sz="1800" b="1">
                  <a:solidFill>
                    <a:srgbClr val="434343"/>
                  </a:solidFill>
                  <a:latin typeface="Roboto"/>
                  <a:ea typeface="Roboto"/>
                  <a:cs typeface="Roboto"/>
                  <a:sym typeface="Roboto"/>
                </a:endParaRPr>
              </a:p>
            </p:txBody>
          </p:sp>
        </p:grpSp>
        <p:grpSp>
          <p:nvGrpSpPr>
            <p:cNvPr id="341" name="Shape 341"/>
            <p:cNvGrpSpPr/>
            <p:nvPr/>
          </p:nvGrpSpPr>
          <p:grpSpPr>
            <a:xfrm>
              <a:off x="2670548" y="1097273"/>
              <a:ext cx="2726286" cy="2519747"/>
              <a:chOff x="3203958" y="1258050"/>
              <a:chExt cx="2726286" cy="2547000"/>
            </a:xfrm>
          </p:grpSpPr>
          <p:sp>
            <p:nvSpPr>
              <p:cNvPr id="342" name="Shape 342"/>
              <p:cNvSpPr/>
              <p:nvPr/>
            </p:nvSpPr>
            <p:spPr>
              <a:xfrm rot="2700000">
                <a:off x="4196595" y="1011412"/>
                <a:ext cx="561726" cy="3040276"/>
              </a:xfrm>
              <a:prstGeom prst="roundRect">
                <a:avLst>
                  <a:gd name="adj" fmla="val 50000"/>
                </a:avLst>
              </a:prstGeom>
              <a:solidFill>
                <a:schemeClr val="accen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43" name="Shape 343"/>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rtl="0">
                  <a:spcBef>
                    <a:spcPts val="0"/>
                  </a:spcBef>
                  <a:spcAft>
                    <a:spcPts val="0"/>
                  </a:spcAft>
                  <a:buNone/>
                </a:pPr>
                <a:r>
                  <a:rPr lang="en" b="1">
                    <a:solidFill>
                      <a:srgbClr val="00796B"/>
                    </a:solidFill>
                    <a:latin typeface="Roboto"/>
                    <a:ea typeface="Roboto"/>
                    <a:cs typeface="Roboto"/>
                    <a:sym typeface="Roboto"/>
                  </a:rPr>
                  <a:t>2</a:t>
                </a:r>
                <a:endParaRPr b="1">
                  <a:solidFill>
                    <a:srgbClr val="00796B"/>
                  </a:solidFill>
                  <a:latin typeface="Roboto"/>
                  <a:ea typeface="Roboto"/>
                  <a:cs typeface="Roboto"/>
                  <a:sym typeface="Roboto"/>
                </a:endParaRPr>
              </a:p>
            </p:txBody>
          </p:sp>
          <p:sp>
            <p:nvSpPr>
              <p:cNvPr id="344" name="Shape 344"/>
              <p:cNvSpPr txBox="1"/>
              <p:nvPr/>
            </p:nvSpPr>
            <p:spPr>
              <a:xfrm rot="-2700000">
                <a:off x="3410687" y="2240903"/>
                <a:ext cx="2333877" cy="393293"/>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2</a:t>
                </a:r>
                <a:endParaRPr sz="2400" b="1">
                  <a:solidFill>
                    <a:srgbClr val="FFFFFF"/>
                  </a:solidFill>
                  <a:latin typeface="Roboto"/>
                  <a:ea typeface="Roboto"/>
                  <a:cs typeface="Roboto"/>
                  <a:sym typeface="Roboto"/>
                </a:endParaRPr>
              </a:p>
            </p:txBody>
          </p:sp>
          <p:sp>
            <p:nvSpPr>
              <p:cNvPr id="345" name="Shape 345"/>
              <p:cNvSpPr txBox="1"/>
              <p:nvPr/>
            </p:nvSpPr>
            <p:spPr>
              <a:xfrm rot="-2700000">
                <a:off x="3869931" y="2550697"/>
                <a:ext cx="2203628" cy="507420"/>
              </a:xfrm>
              <a:prstGeom prst="rect">
                <a:avLst/>
              </a:prstGeom>
              <a:noFill/>
              <a:ln>
                <a:noFill/>
              </a:ln>
            </p:spPr>
            <p:txBody>
              <a:bodyPr wrap="square" lIns="91425" tIns="91425" rIns="91425" bIns="91425" anchor="t" anchorCtr="0">
                <a:noAutofit/>
              </a:bodyPr>
              <a:lstStyle/>
              <a:p>
                <a:pPr marL="0" lvl="0" indent="0" rtl="0">
                  <a:spcBef>
                    <a:spcPts val="0"/>
                  </a:spcBef>
                  <a:spcAft>
                    <a:spcPts val="1600"/>
                  </a:spcAft>
                  <a:buSzPts val="1100"/>
                  <a:buNone/>
                </a:pPr>
                <a:r>
                  <a:rPr lang="en" sz="1800">
                    <a:solidFill>
                      <a:srgbClr val="434343"/>
                    </a:solidFill>
                    <a:latin typeface="Roboto"/>
                    <a:ea typeface="Roboto"/>
                    <a:cs typeface="Roboto"/>
                    <a:sym typeface="Roboto"/>
                  </a:rPr>
                  <a:t>Determine Methods of Assessment</a:t>
                </a:r>
                <a:endParaRPr sz="1800">
                  <a:solidFill>
                    <a:srgbClr val="434343"/>
                  </a:solidFill>
                  <a:latin typeface="Roboto"/>
                  <a:ea typeface="Roboto"/>
                  <a:cs typeface="Roboto"/>
                  <a:sym typeface="Roboto"/>
                </a:endParaRPr>
              </a:p>
            </p:txBody>
          </p:sp>
        </p:grpSp>
        <p:grpSp>
          <p:nvGrpSpPr>
            <p:cNvPr id="346" name="Shape 346"/>
            <p:cNvGrpSpPr/>
            <p:nvPr/>
          </p:nvGrpSpPr>
          <p:grpSpPr>
            <a:xfrm>
              <a:off x="4819166" y="1097273"/>
              <a:ext cx="2726286" cy="2519747"/>
              <a:chOff x="5123977" y="1258050"/>
              <a:chExt cx="2726286" cy="2547000"/>
            </a:xfrm>
          </p:grpSpPr>
          <p:sp>
            <p:nvSpPr>
              <p:cNvPr id="347" name="Shape 347"/>
              <p:cNvSpPr/>
              <p:nvPr/>
            </p:nvSpPr>
            <p:spPr>
              <a:xfrm rot="2700000">
                <a:off x="6116614" y="1011412"/>
                <a:ext cx="561726" cy="3040276"/>
              </a:xfrm>
              <a:prstGeom prst="roundRect">
                <a:avLst>
                  <a:gd name="adj" fmla="val 50000"/>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rtl="0">
                  <a:spcBef>
                    <a:spcPts val="0"/>
                  </a:spcBef>
                  <a:spcAft>
                    <a:spcPts val="0"/>
                  </a:spcAft>
                  <a:buNone/>
                </a:pPr>
                <a:r>
                  <a:rPr lang="en" b="1">
                    <a:solidFill>
                      <a:srgbClr val="009688"/>
                    </a:solidFill>
                    <a:latin typeface="Roboto"/>
                    <a:ea typeface="Roboto"/>
                    <a:cs typeface="Roboto"/>
                    <a:sym typeface="Roboto"/>
                  </a:rPr>
                  <a:t>3</a:t>
                </a:r>
                <a:endParaRPr b="1">
                  <a:solidFill>
                    <a:srgbClr val="009688"/>
                  </a:solidFill>
                  <a:latin typeface="Roboto"/>
                  <a:ea typeface="Roboto"/>
                  <a:cs typeface="Roboto"/>
                  <a:sym typeface="Roboto"/>
                </a:endParaRPr>
              </a:p>
            </p:txBody>
          </p:sp>
          <p:sp>
            <p:nvSpPr>
              <p:cNvPr id="349" name="Shape 349"/>
              <p:cNvSpPr txBox="1"/>
              <p:nvPr/>
            </p:nvSpPr>
            <p:spPr>
              <a:xfrm rot="-2700000">
                <a:off x="5323969" y="2238203"/>
                <a:ext cx="2341513" cy="393293"/>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3</a:t>
                </a:r>
                <a:endParaRPr sz="2400" b="1">
                  <a:solidFill>
                    <a:srgbClr val="FFFFFF"/>
                  </a:solidFill>
                  <a:latin typeface="Roboto"/>
                  <a:ea typeface="Roboto"/>
                  <a:cs typeface="Roboto"/>
                  <a:sym typeface="Roboto"/>
                </a:endParaRPr>
              </a:p>
            </p:txBody>
          </p:sp>
          <p:sp>
            <p:nvSpPr>
              <p:cNvPr id="350" name="Shape 350"/>
              <p:cNvSpPr txBox="1"/>
              <p:nvPr/>
            </p:nvSpPr>
            <p:spPr>
              <a:xfrm rot="-2700000">
                <a:off x="5789949" y="2550697"/>
                <a:ext cx="2203628" cy="507420"/>
              </a:xfrm>
              <a:prstGeom prst="rect">
                <a:avLst/>
              </a:prstGeom>
              <a:noFill/>
              <a:ln>
                <a:noFill/>
              </a:ln>
            </p:spPr>
            <p:txBody>
              <a:bodyPr wrap="square" lIns="91425" tIns="91425" rIns="91425" bIns="91425" anchor="t" anchorCtr="0">
                <a:noAutofit/>
              </a:bodyPr>
              <a:lstStyle/>
              <a:p>
                <a:pPr marL="0" lvl="0" indent="0" rtl="0">
                  <a:spcBef>
                    <a:spcPts val="0"/>
                  </a:spcBef>
                  <a:spcAft>
                    <a:spcPts val="1600"/>
                  </a:spcAft>
                  <a:buSzPts val="1100"/>
                  <a:buNone/>
                </a:pPr>
                <a:r>
                  <a:rPr lang="en" sz="1800">
                    <a:solidFill>
                      <a:srgbClr val="434343"/>
                    </a:solidFill>
                    <a:latin typeface="Roboto"/>
                    <a:ea typeface="Roboto"/>
                    <a:cs typeface="Roboto"/>
                    <a:sym typeface="Roboto"/>
                  </a:rPr>
                  <a:t>Plan Instructional Activities</a:t>
                </a:r>
                <a:endParaRPr sz="1800" b="1">
                  <a:solidFill>
                    <a:srgbClr val="434343"/>
                  </a:solidFill>
                  <a:latin typeface="Roboto"/>
                  <a:ea typeface="Roboto"/>
                  <a:cs typeface="Roboto"/>
                  <a:sym typeface="Roboto"/>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Outline</a:t>
            </a:r>
            <a:endParaRPr/>
          </a:p>
        </p:txBody>
      </p:sp>
      <p:sp>
        <p:nvSpPr>
          <p:cNvPr id="105" name="Shape 105"/>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81000" rtl="0">
              <a:lnSpc>
                <a:spcPct val="200000"/>
              </a:lnSpc>
              <a:spcBef>
                <a:spcPts val="0"/>
              </a:spcBef>
              <a:spcAft>
                <a:spcPts val="0"/>
              </a:spcAft>
              <a:buSzPts val="2400"/>
              <a:buChar char="●"/>
            </a:pPr>
            <a:r>
              <a:rPr lang="en" sz="2400"/>
              <a:t>Encouraging literacy </a:t>
            </a:r>
            <a:endParaRPr sz="2400"/>
          </a:p>
          <a:p>
            <a:pPr marL="457200" lvl="0" indent="-381000" rtl="0">
              <a:lnSpc>
                <a:spcPct val="200000"/>
              </a:lnSpc>
              <a:spcBef>
                <a:spcPts val="0"/>
              </a:spcBef>
              <a:spcAft>
                <a:spcPts val="0"/>
              </a:spcAft>
              <a:buSzPts val="2400"/>
              <a:buChar char="●"/>
            </a:pPr>
            <a:r>
              <a:rPr lang="en" sz="2400"/>
              <a:t>Modification in the classroom </a:t>
            </a:r>
            <a:endParaRPr sz="2400"/>
          </a:p>
          <a:p>
            <a:pPr marL="457200" lvl="0" indent="-381000">
              <a:lnSpc>
                <a:spcPct val="200000"/>
              </a:lnSpc>
              <a:spcBef>
                <a:spcPts val="0"/>
              </a:spcBef>
              <a:spcAft>
                <a:spcPts val="0"/>
              </a:spcAft>
              <a:buSzPts val="2400"/>
              <a:buChar char="●"/>
            </a:pPr>
            <a:r>
              <a:rPr lang="en" sz="2400"/>
              <a:t>Scientific literacy</a:t>
            </a:r>
            <a:endParaRPr sz="2400"/>
          </a:p>
        </p:txBody>
      </p:sp>
      <p:pic>
        <p:nvPicPr>
          <p:cNvPr id="106" name="Shape 106"/>
          <p:cNvPicPr preferRelativeResize="0"/>
          <p:nvPr/>
        </p:nvPicPr>
        <p:blipFill>
          <a:blip r:embed="rId3">
            <a:alphaModFix/>
          </a:blip>
          <a:stretch>
            <a:fillRect/>
          </a:stretch>
        </p:blipFill>
        <p:spPr>
          <a:xfrm>
            <a:off x="5946775" y="1017800"/>
            <a:ext cx="2751450" cy="2238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BSC 101 TTES Course Design</a:t>
            </a:r>
            <a:endParaRPr/>
          </a:p>
        </p:txBody>
      </p:sp>
      <p:sp>
        <p:nvSpPr>
          <p:cNvPr id="356" name="Shape 356"/>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42900" rtl="0">
              <a:spcBef>
                <a:spcPts val="0"/>
              </a:spcBef>
              <a:spcAft>
                <a:spcPts val="0"/>
              </a:spcAft>
              <a:buSzPts val="1800"/>
              <a:buChar char="●"/>
            </a:pPr>
            <a:r>
              <a:rPr lang="en"/>
              <a:t>Stage 1: Integrate literacy into transformational goal and learning outcomes </a:t>
            </a:r>
            <a:endParaRPr/>
          </a:p>
          <a:p>
            <a:pPr marL="914400" lvl="1" indent="-317500" rtl="0">
              <a:spcBef>
                <a:spcPts val="0"/>
              </a:spcBef>
              <a:spcAft>
                <a:spcPts val="0"/>
              </a:spcAft>
              <a:buSzPts val="1400"/>
              <a:buChar char="○"/>
            </a:pPr>
            <a:r>
              <a:rPr lang="en"/>
              <a:t>Student will be able to use their knowledge of biological concepts and evolutionary theory to recognize, evaluate, and appreciate how evolution has shaped and will continue to shape the world around them. </a:t>
            </a:r>
            <a:endParaRPr/>
          </a:p>
          <a:p>
            <a:pPr marL="914400" lvl="1" indent="-317500" rtl="0">
              <a:spcBef>
                <a:spcPts val="0"/>
              </a:spcBef>
              <a:spcAft>
                <a:spcPts val="0"/>
              </a:spcAft>
              <a:buSzPts val="1400"/>
              <a:buChar char="○"/>
            </a:pPr>
            <a:r>
              <a:rPr lang="en"/>
              <a:t>Critically assess, determine the validity of, and interpret information; refute pseudoscientific and antiscientific claims with authentic data; identify and reevaluate alternative conceptions of scientific principles  </a:t>
            </a:r>
            <a:endParaRPr/>
          </a:p>
          <a:p>
            <a:pPr marL="457200" lvl="0" indent="-342900" rtl="0">
              <a:spcBef>
                <a:spcPts val="0"/>
              </a:spcBef>
              <a:spcAft>
                <a:spcPts val="0"/>
              </a:spcAft>
              <a:buSzPts val="1800"/>
              <a:buChar char="●"/>
            </a:pPr>
            <a:r>
              <a:rPr lang="en"/>
              <a:t>Stage 2: Assess students’ literacy </a:t>
            </a:r>
            <a:endParaRPr/>
          </a:p>
          <a:p>
            <a:pPr marL="914400" lvl="1" indent="-317500" rtl="0">
              <a:spcBef>
                <a:spcPts val="0"/>
              </a:spcBef>
              <a:spcAft>
                <a:spcPts val="0"/>
              </a:spcAft>
              <a:buSzPts val="1400"/>
              <a:buChar char="○"/>
            </a:pPr>
            <a:r>
              <a:rPr lang="en"/>
              <a:t>Formative: instructional activities (example: constructing and analyzing food web)</a:t>
            </a:r>
            <a:endParaRPr/>
          </a:p>
          <a:p>
            <a:pPr marL="914400" lvl="1" indent="-317500" rtl="0">
              <a:spcBef>
                <a:spcPts val="0"/>
              </a:spcBef>
              <a:spcAft>
                <a:spcPts val="0"/>
              </a:spcAft>
              <a:buSzPts val="1400"/>
              <a:buChar char="○"/>
            </a:pPr>
            <a:r>
              <a:rPr lang="en"/>
              <a:t>Summative: presentations and unit exams (questions constructed to assess application and analysis of material rather than memorization) </a:t>
            </a:r>
            <a:endParaRPr/>
          </a:p>
          <a:p>
            <a:pPr marL="457200" lvl="0" indent="-342900" rtl="0">
              <a:spcBef>
                <a:spcPts val="0"/>
              </a:spcBef>
              <a:spcAft>
                <a:spcPts val="0"/>
              </a:spcAft>
              <a:buSzPts val="1800"/>
              <a:buChar char="●"/>
            </a:pPr>
            <a:r>
              <a:rPr lang="en"/>
              <a:t>Stage 3: Plan instructional activities involving literacy</a:t>
            </a:r>
            <a:endParaRPr/>
          </a:p>
          <a:p>
            <a:pPr marL="914400" lvl="1" indent="-317500">
              <a:spcBef>
                <a:spcPts val="0"/>
              </a:spcBef>
              <a:spcAft>
                <a:spcPts val="0"/>
              </a:spcAft>
              <a:buSzPts val="1400"/>
              <a:buChar char="○"/>
            </a:pPr>
            <a:r>
              <a:rPr lang="en"/>
              <a:t>Case studies, authentic data analysis, evaluating claims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598100" y="2152347"/>
            <a:ext cx="8222100" cy="8388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
              <a:t>Questions?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Outline</a:t>
            </a:r>
            <a:endParaRPr/>
          </a:p>
        </p:txBody>
      </p:sp>
      <p:sp>
        <p:nvSpPr>
          <p:cNvPr id="112" name="Shape 112"/>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81000" rtl="0">
              <a:lnSpc>
                <a:spcPct val="200000"/>
              </a:lnSpc>
              <a:spcBef>
                <a:spcPts val="0"/>
              </a:spcBef>
              <a:spcAft>
                <a:spcPts val="0"/>
              </a:spcAft>
              <a:buSzPts val="2400"/>
              <a:buChar char="●"/>
            </a:pPr>
            <a:r>
              <a:rPr lang="en" sz="2400"/>
              <a:t>Encouraging literacy </a:t>
            </a:r>
            <a:endParaRPr sz="2400"/>
          </a:p>
          <a:p>
            <a:pPr marL="457200" lvl="0" indent="-381000" rtl="0">
              <a:lnSpc>
                <a:spcPct val="200000"/>
              </a:lnSpc>
              <a:spcBef>
                <a:spcPts val="0"/>
              </a:spcBef>
              <a:spcAft>
                <a:spcPts val="0"/>
              </a:spcAft>
              <a:buClr>
                <a:srgbClr val="B7B7B7"/>
              </a:buClr>
              <a:buSzPts val="2400"/>
              <a:buChar char="●"/>
            </a:pPr>
            <a:r>
              <a:rPr lang="en" sz="2400">
                <a:solidFill>
                  <a:srgbClr val="B7B7B7"/>
                </a:solidFill>
              </a:rPr>
              <a:t>Modification in the classroom </a:t>
            </a:r>
            <a:endParaRPr sz="2400">
              <a:solidFill>
                <a:srgbClr val="B7B7B7"/>
              </a:solidFill>
            </a:endParaRPr>
          </a:p>
          <a:p>
            <a:pPr marL="457200" lvl="0" indent="-381000" rtl="0">
              <a:lnSpc>
                <a:spcPct val="200000"/>
              </a:lnSpc>
              <a:spcBef>
                <a:spcPts val="0"/>
              </a:spcBef>
              <a:spcAft>
                <a:spcPts val="0"/>
              </a:spcAft>
              <a:buClr>
                <a:srgbClr val="B7B7B7"/>
              </a:buClr>
              <a:buSzPts val="2400"/>
              <a:buChar char="●"/>
            </a:pPr>
            <a:r>
              <a:rPr lang="en" sz="2400">
                <a:solidFill>
                  <a:srgbClr val="B7B7B7"/>
                </a:solidFill>
              </a:rPr>
              <a:t>Scientific literacy</a:t>
            </a:r>
            <a:endParaRPr sz="2400">
              <a:solidFill>
                <a:srgbClr val="B7B7B7"/>
              </a:solidFill>
            </a:endParaRPr>
          </a:p>
        </p:txBody>
      </p:sp>
      <p:pic>
        <p:nvPicPr>
          <p:cNvPr id="113" name="Shape 113"/>
          <p:cNvPicPr preferRelativeResize="0"/>
          <p:nvPr/>
        </p:nvPicPr>
        <p:blipFill>
          <a:blip r:embed="rId3">
            <a:alphaModFix/>
          </a:blip>
          <a:stretch>
            <a:fillRect/>
          </a:stretch>
        </p:blipFill>
        <p:spPr>
          <a:xfrm>
            <a:off x="5946775" y="1017800"/>
            <a:ext cx="2751450" cy="2238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Encouraging Literacy</a:t>
            </a:r>
            <a:endParaRPr/>
          </a:p>
        </p:txBody>
      </p:sp>
      <p:sp>
        <p:nvSpPr>
          <p:cNvPr id="119" name="Shape 119"/>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81000" rtl="0">
              <a:lnSpc>
                <a:spcPct val="200000"/>
              </a:lnSpc>
              <a:spcBef>
                <a:spcPts val="0"/>
              </a:spcBef>
              <a:spcAft>
                <a:spcPts val="0"/>
              </a:spcAft>
              <a:buSzPts val="2400"/>
              <a:buChar char="●"/>
            </a:pPr>
            <a:r>
              <a:rPr lang="en" sz="2400"/>
              <a:t>What is Literacy and why do we care?</a:t>
            </a:r>
            <a:endParaRPr sz="2400"/>
          </a:p>
          <a:p>
            <a:pPr marL="457200" lvl="0" indent="-381000" rtl="0">
              <a:lnSpc>
                <a:spcPct val="200000"/>
              </a:lnSpc>
              <a:spcBef>
                <a:spcPts val="0"/>
              </a:spcBef>
              <a:spcAft>
                <a:spcPts val="0"/>
              </a:spcAft>
              <a:buSzPts val="2400"/>
              <a:buChar char="●"/>
            </a:pPr>
            <a:r>
              <a:rPr lang="en" sz="2400"/>
              <a:t>What is Backward Course Design?</a:t>
            </a:r>
            <a:endParaRPr sz="2400"/>
          </a:p>
          <a:p>
            <a:pPr marL="457200" lvl="0" indent="-381000" rtl="0">
              <a:lnSpc>
                <a:spcPct val="200000"/>
              </a:lnSpc>
              <a:spcBef>
                <a:spcPts val="0"/>
              </a:spcBef>
              <a:spcAft>
                <a:spcPts val="0"/>
              </a:spcAft>
              <a:buSzPts val="2400"/>
              <a:buChar char="●"/>
            </a:pPr>
            <a:r>
              <a:rPr lang="en" sz="2400"/>
              <a:t>Integrating Literacy</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What is literacy?</a:t>
            </a:r>
            <a:endParaRPr/>
          </a:p>
        </p:txBody>
      </p:sp>
      <p:sp>
        <p:nvSpPr>
          <p:cNvPr id="125" name="Shape 125"/>
          <p:cNvSpPr txBox="1">
            <a:spLocks noGrp="1"/>
          </p:cNvSpPr>
          <p:nvPr>
            <p:ph type="body" idx="1"/>
          </p:nvPr>
        </p:nvSpPr>
        <p:spPr>
          <a:xfrm>
            <a:off x="311700" y="1077475"/>
            <a:ext cx="8520600" cy="3339000"/>
          </a:xfrm>
          <a:prstGeom prst="rect">
            <a:avLst/>
          </a:prstGeom>
        </p:spPr>
        <p:txBody>
          <a:bodyPr wrap="square" lIns="91425" tIns="91425" rIns="91425" bIns="91425" anchor="t" anchorCtr="0">
            <a:noAutofit/>
          </a:bodyPr>
          <a:lstStyle/>
          <a:p>
            <a:pPr marL="457200" lvl="0" indent="-368300" rtl="0">
              <a:lnSpc>
                <a:spcPct val="150000"/>
              </a:lnSpc>
              <a:spcBef>
                <a:spcPts val="0"/>
              </a:spcBef>
              <a:spcAft>
                <a:spcPts val="0"/>
              </a:spcAft>
              <a:buSzPts val="2200"/>
              <a:buChar char="●"/>
            </a:pPr>
            <a:r>
              <a:rPr lang="en" sz="2200"/>
              <a:t>Vary depending on particular context </a:t>
            </a:r>
            <a:r>
              <a:rPr lang="en"/>
              <a:t>(Lea, 2004)</a:t>
            </a:r>
            <a:endParaRPr/>
          </a:p>
          <a:p>
            <a:pPr marL="457200" lvl="0" indent="-368300" rtl="0">
              <a:lnSpc>
                <a:spcPct val="150000"/>
              </a:lnSpc>
              <a:spcBef>
                <a:spcPts val="0"/>
              </a:spcBef>
              <a:spcAft>
                <a:spcPts val="0"/>
              </a:spcAft>
              <a:buSzPts val="2200"/>
              <a:buChar char="●"/>
            </a:pPr>
            <a:r>
              <a:rPr lang="en" sz="2200"/>
              <a:t>Information literacy</a:t>
            </a:r>
            <a:endParaRPr sz="2200"/>
          </a:p>
          <a:p>
            <a:pPr marL="914400" lvl="1" indent="-342900" rtl="0">
              <a:lnSpc>
                <a:spcPct val="150000"/>
              </a:lnSpc>
              <a:spcBef>
                <a:spcPts val="0"/>
              </a:spcBef>
              <a:spcAft>
                <a:spcPts val="0"/>
              </a:spcAft>
              <a:buSzPts val="1800"/>
              <a:buChar char="○"/>
            </a:pPr>
            <a:r>
              <a:rPr lang="en" sz="2000"/>
              <a:t>“...set of skills required to identify information sources, access information, evaluate it, and use it effectively, efficiently, and ethically” </a:t>
            </a:r>
            <a:r>
              <a:rPr lang="en" sz="1600"/>
              <a:t>(Julien &amp; Barker, 2008)</a:t>
            </a:r>
            <a:endParaRPr sz="1600"/>
          </a:p>
          <a:p>
            <a:pPr marL="457200" marR="0" lvl="0" indent="-342900" algn="l" rtl="0">
              <a:lnSpc>
                <a:spcPct val="150000"/>
              </a:lnSpc>
              <a:spcBef>
                <a:spcPts val="0"/>
              </a:spcBef>
              <a:spcAft>
                <a:spcPts val="0"/>
              </a:spcAft>
              <a:buClr>
                <a:schemeClr val="dk2"/>
              </a:buClr>
              <a:buSzPts val="1800"/>
              <a:buFont typeface="Roboto"/>
              <a:buChar char="●"/>
            </a:pPr>
            <a:r>
              <a:rPr lang="en" sz="2200"/>
              <a:t>Integrate into our courses</a:t>
            </a:r>
            <a:endParaRPr sz="2200"/>
          </a:p>
        </p:txBody>
      </p:sp>
      <p:pic>
        <p:nvPicPr>
          <p:cNvPr id="126" name="Shape 126"/>
          <p:cNvPicPr preferRelativeResize="0"/>
          <p:nvPr/>
        </p:nvPicPr>
        <p:blipFill rotWithShape="1">
          <a:blip r:embed="rId3">
            <a:alphaModFix/>
          </a:blip>
          <a:srcRect t="12040" b="11605"/>
          <a:stretch/>
        </p:blipFill>
        <p:spPr>
          <a:xfrm>
            <a:off x="6443600" y="80900"/>
            <a:ext cx="2700400" cy="1120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Why do we care about encouraging literacy?</a:t>
            </a:r>
            <a:endParaRPr/>
          </a:p>
        </p:txBody>
      </p:sp>
      <p:sp>
        <p:nvSpPr>
          <p:cNvPr id="132" name="Shape 132"/>
          <p:cNvSpPr txBox="1">
            <a:spLocks noGrp="1"/>
          </p:cNvSpPr>
          <p:nvPr>
            <p:ph type="body" idx="1"/>
          </p:nvPr>
        </p:nvSpPr>
        <p:spPr>
          <a:xfrm>
            <a:off x="311700" y="1306075"/>
            <a:ext cx="8520600" cy="3339000"/>
          </a:xfrm>
          <a:prstGeom prst="rect">
            <a:avLst/>
          </a:prstGeom>
        </p:spPr>
        <p:txBody>
          <a:bodyPr wrap="square" lIns="91425" tIns="91425" rIns="91425" bIns="91425" anchor="t" anchorCtr="0">
            <a:noAutofit/>
          </a:bodyPr>
          <a:lstStyle/>
          <a:p>
            <a:pPr marL="457200" lvl="0" indent="-368300" rtl="0">
              <a:lnSpc>
                <a:spcPct val="150000"/>
              </a:lnSpc>
              <a:spcBef>
                <a:spcPts val="0"/>
              </a:spcBef>
              <a:spcAft>
                <a:spcPts val="0"/>
              </a:spcAft>
              <a:buSzPts val="2200"/>
              <a:buChar char="●"/>
            </a:pPr>
            <a:r>
              <a:rPr lang="en" sz="2200"/>
              <a:t>Students are lacking in literacy skills </a:t>
            </a:r>
            <a:r>
              <a:rPr lang="en"/>
              <a:t>(e.g. Branch, 2003)</a:t>
            </a:r>
            <a:endParaRPr/>
          </a:p>
          <a:p>
            <a:pPr marL="914400" lvl="1" indent="-368300" rtl="0">
              <a:lnSpc>
                <a:spcPct val="150000"/>
              </a:lnSpc>
              <a:spcBef>
                <a:spcPts val="0"/>
              </a:spcBef>
              <a:spcAft>
                <a:spcPts val="0"/>
              </a:spcAft>
              <a:buSzPts val="2200"/>
              <a:buChar char="○"/>
            </a:pPr>
            <a:r>
              <a:rPr lang="en" sz="2000"/>
              <a:t>High school students look for the “right” answer </a:t>
            </a:r>
            <a:r>
              <a:rPr lang="en" sz="1600"/>
              <a:t>(Heinström, 2006)</a:t>
            </a:r>
            <a:endParaRPr sz="1600"/>
          </a:p>
          <a:p>
            <a:pPr marL="914400" lvl="1" indent="-355600" rtl="0">
              <a:lnSpc>
                <a:spcPct val="150000"/>
              </a:lnSpc>
              <a:spcBef>
                <a:spcPts val="0"/>
              </a:spcBef>
              <a:spcAft>
                <a:spcPts val="0"/>
              </a:spcAft>
              <a:buSzPts val="2000"/>
              <a:buChar char="○"/>
            </a:pPr>
            <a:r>
              <a:rPr lang="en" sz="2000"/>
              <a:t>Undergraduates prioritize convenience </a:t>
            </a:r>
            <a:r>
              <a:rPr lang="en" sz="1600"/>
              <a:t>(Urquhart &amp; Rowley, 2007)</a:t>
            </a:r>
            <a:endParaRPr sz="1600"/>
          </a:p>
          <a:p>
            <a:pPr marL="457200" lvl="0" indent="-368300" rtl="0">
              <a:lnSpc>
                <a:spcPct val="150000"/>
              </a:lnSpc>
              <a:spcBef>
                <a:spcPts val="0"/>
              </a:spcBef>
              <a:spcAft>
                <a:spcPts val="0"/>
              </a:spcAft>
              <a:buSzPts val="2200"/>
              <a:buChar char="●"/>
            </a:pPr>
            <a:r>
              <a:rPr lang="en" sz="2200"/>
              <a:t>Better literacy skills are related to increased success in the workplace </a:t>
            </a:r>
            <a:r>
              <a:rPr lang="en"/>
              <a:t>(Bloom et al., 1997)</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Backward Course Design </a:t>
            </a:r>
            <a:r>
              <a:rPr lang="en" sz="1800"/>
              <a:t>(Wiggins &amp; Tighe, 1998)</a:t>
            </a:r>
            <a:endParaRPr sz="1800"/>
          </a:p>
        </p:txBody>
      </p:sp>
      <p:sp>
        <p:nvSpPr>
          <p:cNvPr id="138" name="Shape 138"/>
          <p:cNvSpPr txBox="1">
            <a:spLocks noGrp="1"/>
          </p:cNvSpPr>
          <p:nvPr>
            <p:ph type="body" idx="1"/>
          </p:nvPr>
        </p:nvSpPr>
        <p:spPr>
          <a:xfrm>
            <a:off x="311700" y="1229875"/>
            <a:ext cx="8520600" cy="33390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“...the approach to designing a curriculum or unit that begins with the end in mind and designs toward that end” </a:t>
            </a:r>
            <a:r>
              <a:rPr lang="en"/>
              <a:t>(Wiggins &amp; Tighe, 2005, p. 338)</a:t>
            </a:r>
            <a:endParaRPr/>
          </a:p>
        </p:txBody>
      </p:sp>
      <p:grpSp>
        <p:nvGrpSpPr>
          <p:cNvPr id="139" name="Shape 139"/>
          <p:cNvGrpSpPr/>
          <p:nvPr/>
        </p:nvGrpSpPr>
        <p:grpSpPr>
          <a:xfrm>
            <a:off x="607936" y="2172450"/>
            <a:ext cx="2726286" cy="2547000"/>
            <a:chOff x="1293736" y="1258050"/>
            <a:chExt cx="2726286" cy="2547000"/>
          </a:xfrm>
        </p:grpSpPr>
        <p:sp>
          <p:nvSpPr>
            <p:cNvPr id="140" name="Shape 140"/>
            <p:cNvSpPr/>
            <p:nvPr/>
          </p:nvSpPr>
          <p:spPr>
            <a:xfrm rot="2700000">
              <a:off x="2286374" y="1011412"/>
              <a:ext cx="561726" cy="3040276"/>
            </a:xfrm>
            <a:prstGeom prst="roundRect">
              <a:avLst>
                <a:gd name="adj" fmla="val 50000"/>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41" name="Shape 141"/>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a:spcBef>
                  <a:spcPts val="0"/>
                </a:spcBef>
                <a:spcAft>
                  <a:spcPts val="0"/>
                </a:spcAft>
                <a:buNone/>
              </a:pPr>
              <a:r>
                <a:rPr lang="en" b="1">
                  <a:solidFill>
                    <a:srgbClr val="004D40"/>
                  </a:solidFill>
                  <a:latin typeface="Roboto"/>
                  <a:ea typeface="Roboto"/>
                  <a:cs typeface="Roboto"/>
                  <a:sym typeface="Roboto"/>
                </a:rPr>
                <a:t>1</a:t>
              </a:r>
              <a:endParaRPr b="1">
                <a:solidFill>
                  <a:srgbClr val="004D40"/>
                </a:solidFill>
                <a:latin typeface="Roboto"/>
                <a:ea typeface="Roboto"/>
                <a:cs typeface="Roboto"/>
                <a:sym typeface="Roboto"/>
              </a:endParaRPr>
            </a:p>
          </p:txBody>
        </p:sp>
        <p:sp>
          <p:nvSpPr>
            <p:cNvPr id="142" name="Shape 142"/>
            <p:cNvSpPr txBox="1"/>
            <p:nvPr/>
          </p:nvSpPr>
          <p:spPr>
            <a:xfrm rot="-2700000">
              <a:off x="1501398" y="2241353"/>
              <a:ext cx="2332604" cy="393293"/>
            </a:xfrm>
            <a:prstGeom prst="rect">
              <a:avLst/>
            </a:prstGeom>
            <a:noFill/>
            <a:ln>
              <a:noFill/>
            </a:ln>
          </p:spPr>
          <p:txBody>
            <a:bodyPr wrap="square" lIns="91425" tIns="91425" rIns="91425" bIns="91425" anchor="ctr" anchorCtr="0">
              <a:noAutofit/>
            </a:bodyPr>
            <a:lstStyle/>
            <a:p>
              <a:pPr marL="0" lvl="0" indent="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1</a:t>
              </a:r>
              <a:endParaRPr sz="2400" b="1">
                <a:solidFill>
                  <a:srgbClr val="FFFFFF"/>
                </a:solidFill>
                <a:latin typeface="Roboto"/>
                <a:ea typeface="Roboto"/>
                <a:cs typeface="Roboto"/>
                <a:sym typeface="Roboto"/>
              </a:endParaRPr>
            </a:p>
          </p:txBody>
        </p:sp>
        <p:sp>
          <p:nvSpPr>
            <p:cNvPr id="143" name="Shape 143"/>
            <p:cNvSpPr txBox="1"/>
            <p:nvPr/>
          </p:nvSpPr>
          <p:spPr>
            <a:xfrm rot="-2700000">
              <a:off x="1959709" y="2550697"/>
              <a:ext cx="2203628" cy="507420"/>
            </a:xfrm>
            <a:prstGeom prst="rect">
              <a:avLst/>
            </a:prstGeom>
            <a:noFill/>
            <a:ln>
              <a:noFill/>
            </a:ln>
          </p:spPr>
          <p:txBody>
            <a:bodyPr wrap="square" lIns="91425" tIns="91425" rIns="91425" bIns="91425" anchor="t" anchorCtr="0">
              <a:noAutofit/>
            </a:bodyPr>
            <a:lstStyle/>
            <a:p>
              <a:pPr marL="0" lvl="0" indent="0">
                <a:spcBef>
                  <a:spcPts val="0"/>
                </a:spcBef>
                <a:spcAft>
                  <a:spcPts val="1600"/>
                </a:spcAft>
                <a:buSzPts val="1100"/>
                <a:buNone/>
              </a:pPr>
              <a:r>
                <a:rPr lang="en" sz="1800">
                  <a:solidFill>
                    <a:srgbClr val="434343"/>
                  </a:solidFill>
                  <a:latin typeface="Roboto"/>
                  <a:ea typeface="Roboto"/>
                  <a:cs typeface="Roboto"/>
                  <a:sym typeface="Roboto"/>
                </a:rPr>
                <a:t>Identify Desired Results</a:t>
              </a:r>
              <a:endParaRPr sz="1800" b="1">
                <a:solidFill>
                  <a:srgbClr val="434343"/>
                </a:solidFill>
                <a:latin typeface="Roboto"/>
                <a:ea typeface="Roboto"/>
                <a:cs typeface="Roboto"/>
                <a:sym typeface="Roboto"/>
              </a:endParaRPr>
            </a:p>
          </p:txBody>
        </p:sp>
      </p:grpSp>
      <p:grpSp>
        <p:nvGrpSpPr>
          <p:cNvPr id="144" name="Shape 144"/>
          <p:cNvGrpSpPr/>
          <p:nvPr/>
        </p:nvGrpSpPr>
        <p:grpSpPr>
          <a:xfrm>
            <a:off x="2670558" y="2172450"/>
            <a:ext cx="2726286" cy="2547000"/>
            <a:chOff x="3203958" y="1258050"/>
            <a:chExt cx="2726286" cy="2547000"/>
          </a:xfrm>
        </p:grpSpPr>
        <p:sp>
          <p:nvSpPr>
            <p:cNvPr id="145" name="Shape 145"/>
            <p:cNvSpPr/>
            <p:nvPr/>
          </p:nvSpPr>
          <p:spPr>
            <a:xfrm rot="2700000">
              <a:off x="4196595" y="1011412"/>
              <a:ext cx="561726" cy="3040276"/>
            </a:xfrm>
            <a:prstGeom prst="roundRect">
              <a:avLst>
                <a:gd name="adj" fmla="val 50000"/>
              </a:avLst>
            </a:prstGeom>
            <a:solidFill>
              <a:schemeClr val="accen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46" name="Shape 146"/>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a:spcBef>
                  <a:spcPts val="0"/>
                </a:spcBef>
                <a:spcAft>
                  <a:spcPts val="0"/>
                </a:spcAft>
                <a:buNone/>
              </a:pPr>
              <a:r>
                <a:rPr lang="en" b="1">
                  <a:solidFill>
                    <a:srgbClr val="004D40"/>
                  </a:solidFill>
                  <a:latin typeface="Roboto"/>
                  <a:ea typeface="Roboto"/>
                  <a:cs typeface="Roboto"/>
                  <a:sym typeface="Roboto"/>
                </a:rPr>
                <a:t>2</a:t>
              </a:r>
              <a:endParaRPr b="1">
                <a:solidFill>
                  <a:srgbClr val="004D40"/>
                </a:solidFill>
                <a:latin typeface="Roboto"/>
                <a:ea typeface="Roboto"/>
                <a:cs typeface="Roboto"/>
                <a:sym typeface="Roboto"/>
              </a:endParaRPr>
            </a:p>
          </p:txBody>
        </p:sp>
        <p:sp>
          <p:nvSpPr>
            <p:cNvPr id="147" name="Shape 147"/>
            <p:cNvSpPr txBox="1"/>
            <p:nvPr/>
          </p:nvSpPr>
          <p:spPr>
            <a:xfrm rot="-2700000">
              <a:off x="3410687" y="2240903"/>
              <a:ext cx="2333877" cy="393293"/>
            </a:xfrm>
            <a:prstGeom prst="rect">
              <a:avLst/>
            </a:prstGeom>
            <a:noFill/>
            <a:ln>
              <a:noFill/>
            </a:ln>
          </p:spPr>
          <p:txBody>
            <a:bodyPr wrap="square" lIns="91425" tIns="91425" rIns="91425" bIns="91425" anchor="ctr" anchorCtr="0">
              <a:noAutofit/>
            </a:bodyPr>
            <a:lstStyle/>
            <a:p>
              <a:pPr marL="0" lvl="0" indent="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2</a:t>
              </a:r>
              <a:endParaRPr sz="2400" b="1">
                <a:solidFill>
                  <a:srgbClr val="FFFFFF"/>
                </a:solidFill>
                <a:latin typeface="Roboto"/>
                <a:ea typeface="Roboto"/>
                <a:cs typeface="Roboto"/>
                <a:sym typeface="Roboto"/>
              </a:endParaRPr>
            </a:p>
          </p:txBody>
        </p:sp>
        <p:sp>
          <p:nvSpPr>
            <p:cNvPr id="148" name="Shape 148"/>
            <p:cNvSpPr txBox="1"/>
            <p:nvPr/>
          </p:nvSpPr>
          <p:spPr>
            <a:xfrm rot="-2700000">
              <a:off x="3869931" y="2550697"/>
              <a:ext cx="2203628" cy="507420"/>
            </a:xfrm>
            <a:prstGeom prst="rect">
              <a:avLst/>
            </a:prstGeom>
            <a:noFill/>
            <a:ln>
              <a:noFill/>
            </a:ln>
          </p:spPr>
          <p:txBody>
            <a:bodyPr wrap="square" lIns="91425" tIns="91425" rIns="91425" bIns="91425" anchor="t" anchorCtr="0">
              <a:noAutofit/>
            </a:bodyPr>
            <a:lstStyle/>
            <a:p>
              <a:pPr marL="0" lvl="0" indent="0">
                <a:spcBef>
                  <a:spcPts val="0"/>
                </a:spcBef>
                <a:spcAft>
                  <a:spcPts val="1600"/>
                </a:spcAft>
                <a:buSzPts val="1100"/>
                <a:buNone/>
              </a:pPr>
              <a:r>
                <a:rPr lang="en" sz="1800">
                  <a:solidFill>
                    <a:srgbClr val="434343"/>
                  </a:solidFill>
                  <a:latin typeface="Roboto"/>
                  <a:ea typeface="Roboto"/>
                  <a:cs typeface="Roboto"/>
                  <a:sym typeface="Roboto"/>
                </a:rPr>
                <a:t>Determine Methods of Assessment</a:t>
              </a:r>
              <a:endParaRPr sz="1800">
                <a:solidFill>
                  <a:srgbClr val="434343"/>
                </a:solidFill>
                <a:latin typeface="Roboto"/>
                <a:ea typeface="Roboto"/>
                <a:cs typeface="Roboto"/>
                <a:sym typeface="Roboto"/>
              </a:endParaRPr>
            </a:p>
          </p:txBody>
        </p:sp>
      </p:grpSp>
      <p:grpSp>
        <p:nvGrpSpPr>
          <p:cNvPr id="149" name="Shape 149"/>
          <p:cNvGrpSpPr/>
          <p:nvPr/>
        </p:nvGrpSpPr>
        <p:grpSpPr>
          <a:xfrm>
            <a:off x="4819177" y="2172450"/>
            <a:ext cx="2726286" cy="2547000"/>
            <a:chOff x="5123977" y="1258050"/>
            <a:chExt cx="2726286" cy="2547000"/>
          </a:xfrm>
        </p:grpSpPr>
        <p:sp>
          <p:nvSpPr>
            <p:cNvPr id="150" name="Shape 150"/>
            <p:cNvSpPr/>
            <p:nvPr/>
          </p:nvSpPr>
          <p:spPr>
            <a:xfrm rot="2700000">
              <a:off x="6116614" y="1011412"/>
              <a:ext cx="561726" cy="3040276"/>
            </a:xfrm>
            <a:prstGeom prst="roundRect">
              <a:avLst>
                <a:gd name="adj" fmla="val 50000"/>
              </a:avLst>
            </a:prstGeom>
            <a:solidFill>
              <a:schemeClr val="accent6"/>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51" name="Shape 151"/>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wrap="square" lIns="91425" tIns="91425" rIns="91425" bIns="91425" anchor="ctr" anchorCtr="0">
              <a:noAutofit/>
            </a:bodyPr>
            <a:lstStyle/>
            <a:p>
              <a:pPr marL="0" lvl="0" indent="0" algn="ctr">
                <a:spcBef>
                  <a:spcPts val="0"/>
                </a:spcBef>
                <a:spcAft>
                  <a:spcPts val="0"/>
                </a:spcAft>
                <a:buNone/>
              </a:pPr>
              <a:r>
                <a:rPr lang="en" b="1">
                  <a:solidFill>
                    <a:srgbClr val="004D40"/>
                  </a:solidFill>
                  <a:latin typeface="Roboto"/>
                  <a:ea typeface="Roboto"/>
                  <a:cs typeface="Roboto"/>
                  <a:sym typeface="Roboto"/>
                </a:rPr>
                <a:t>3</a:t>
              </a:r>
              <a:endParaRPr b="1">
                <a:solidFill>
                  <a:srgbClr val="004D40"/>
                </a:solidFill>
                <a:latin typeface="Roboto"/>
                <a:ea typeface="Roboto"/>
                <a:cs typeface="Roboto"/>
                <a:sym typeface="Roboto"/>
              </a:endParaRPr>
            </a:p>
          </p:txBody>
        </p:sp>
        <p:sp>
          <p:nvSpPr>
            <p:cNvPr id="152" name="Shape 152"/>
            <p:cNvSpPr txBox="1"/>
            <p:nvPr/>
          </p:nvSpPr>
          <p:spPr>
            <a:xfrm rot="-2700000">
              <a:off x="5323969" y="2238203"/>
              <a:ext cx="2341513" cy="393293"/>
            </a:xfrm>
            <a:prstGeom prst="rect">
              <a:avLst/>
            </a:prstGeom>
            <a:noFill/>
            <a:ln>
              <a:noFill/>
            </a:ln>
          </p:spPr>
          <p:txBody>
            <a:bodyPr wrap="square" lIns="91425" tIns="91425" rIns="91425" bIns="91425" anchor="ctr" anchorCtr="0">
              <a:noAutofit/>
            </a:bodyPr>
            <a:lstStyle/>
            <a:p>
              <a:pPr marL="0" lvl="0" indent="0">
                <a:lnSpc>
                  <a:spcPct val="115000"/>
                </a:lnSpc>
                <a:spcBef>
                  <a:spcPts val="0"/>
                </a:spcBef>
                <a:spcAft>
                  <a:spcPts val="0"/>
                </a:spcAft>
                <a:buSzPts val="1100"/>
                <a:buNone/>
              </a:pPr>
              <a:r>
                <a:rPr lang="en" sz="2400" b="1">
                  <a:solidFill>
                    <a:srgbClr val="FFFFFF"/>
                  </a:solidFill>
                  <a:latin typeface="Roboto"/>
                  <a:ea typeface="Roboto"/>
                  <a:cs typeface="Roboto"/>
                  <a:sym typeface="Roboto"/>
                </a:rPr>
                <a:t>Stage 3</a:t>
              </a:r>
              <a:endParaRPr sz="2400" b="1">
                <a:solidFill>
                  <a:srgbClr val="FFFFFF"/>
                </a:solidFill>
                <a:latin typeface="Roboto"/>
                <a:ea typeface="Roboto"/>
                <a:cs typeface="Roboto"/>
                <a:sym typeface="Roboto"/>
              </a:endParaRPr>
            </a:p>
          </p:txBody>
        </p:sp>
        <p:sp>
          <p:nvSpPr>
            <p:cNvPr id="153" name="Shape 153"/>
            <p:cNvSpPr txBox="1"/>
            <p:nvPr/>
          </p:nvSpPr>
          <p:spPr>
            <a:xfrm rot="-2700000">
              <a:off x="5789949" y="2550697"/>
              <a:ext cx="2203628" cy="507420"/>
            </a:xfrm>
            <a:prstGeom prst="rect">
              <a:avLst/>
            </a:prstGeom>
            <a:noFill/>
            <a:ln>
              <a:noFill/>
            </a:ln>
          </p:spPr>
          <p:txBody>
            <a:bodyPr wrap="square" lIns="91425" tIns="91425" rIns="91425" bIns="91425" anchor="t" anchorCtr="0">
              <a:noAutofit/>
            </a:bodyPr>
            <a:lstStyle/>
            <a:p>
              <a:pPr marL="0" lvl="0" indent="0">
                <a:spcBef>
                  <a:spcPts val="0"/>
                </a:spcBef>
                <a:spcAft>
                  <a:spcPts val="1600"/>
                </a:spcAft>
                <a:buSzPts val="1100"/>
                <a:buNone/>
              </a:pPr>
              <a:r>
                <a:rPr lang="en" sz="1800">
                  <a:solidFill>
                    <a:srgbClr val="434343"/>
                  </a:solidFill>
                  <a:latin typeface="Roboto"/>
                  <a:ea typeface="Roboto"/>
                  <a:cs typeface="Roboto"/>
                  <a:sym typeface="Roboto"/>
                </a:rPr>
                <a:t>Plan Instructional Activities</a:t>
              </a:r>
              <a:endParaRPr sz="1800" b="1">
                <a:solidFill>
                  <a:srgbClr val="434343"/>
                </a:solidFill>
                <a:latin typeface="Roboto"/>
                <a:ea typeface="Roboto"/>
                <a:cs typeface="Roboto"/>
                <a:sym typeface="Robo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p:nvPr/>
        </p:nvSpPr>
        <p:spPr>
          <a:xfrm>
            <a:off x="807168" y="1338275"/>
            <a:ext cx="3434700" cy="3369300"/>
          </a:xfrm>
          <a:prstGeom prst="ellipse">
            <a:avLst/>
          </a:prstGeom>
          <a:solidFill>
            <a:srgbClr val="3C78D8"/>
          </a:solidFill>
          <a:ln w="28575" cap="flat" cmpd="sng">
            <a:solidFill>
              <a:schemeClr val="dk1"/>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59" name="Shape 159"/>
          <p:cNvSpPr txBox="1">
            <a:spLocks noGrp="1"/>
          </p:cNvSpPr>
          <p:nvPr>
            <p:ph type="title"/>
          </p:nvPr>
        </p:nvSpPr>
        <p:spPr>
          <a:xfrm>
            <a:off x="311700" y="410000"/>
            <a:ext cx="8520600" cy="6078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Backward Course Design: Stage 1</a:t>
            </a:r>
            <a:endParaRPr/>
          </a:p>
        </p:txBody>
      </p:sp>
      <p:sp>
        <p:nvSpPr>
          <p:cNvPr id="160" name="Shape 160"/>
          <p:cNvSpPr/>
          <p:nvPr/>
        </p:nvSpPr>
        <p:spPr>
          <a:xfrm>
            <a:off x="1222375" y="2061750"/>
            <a:ext cx="2604300" cy="2554800"/>
          </a:xfrm>
          <a:prstGeom prst="ellipse">
            <a:avLst/>
          </a:prstGeom>
          <a:solidFill>
            <a:srgbClr val="6D9EEB"/>
          </a:solidFill>
          <a:ln w="28575" cap="flat" cmpd="sng">
            <a:solidFill>
              <a:schemeClr val="dk1"/>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61" name="Shape 161"/>
          <p:cNvSpPr txBox="1">
            <a:spLocks noGrp="1"/>
          </p:cNvSpPr>
          <p:nvPr>
            <p:ph type="body" idx="1"/>
          </p:nvPr>
        </p:nvSpPr>
        <p:spPr>
          <a:xfrm>
            <a:off x="4327475" y="1229875"/>
            <a:ext cx="4505100" cy="3339000"/>
          </a:xfrm>
          <a:prstGeom prst="rect">
            <a:avLst/>
          </a:prstGeom>
        </p:spPr>
        <p:txBody>
          <a:bodyPr wrap="square" lIns="91425" tIns="91425" rIns="91425" bIns="91425" anchor="t" anchorCtr="0">
            <a:noAutofit/>
          </a:bodyPr>
          <a:lstStyle/>
          <a:p>
            <a:pPr marL="457200" lvl="0" indent="-355600" rtl="0">
              <a:lnSpc>
                <a:spcPct val="150000"/>
              </a:lnSpc>
              <a:spcBef>
                <a:spcPts val="0"/>
              </a:spcBef>
              <a:spcAft>
                <a:spcPts val="0"/>
              </a:spcAft>
              <a:buSzPts val="2000"/>
              <a:buChar char="●"/>
            </a:pPr>
            <a:r>
              <a:rPr lang="en" sz="2000"/>
              <a:t>Identify the Desired Results</a:t>
            </a:r>
            <a:endParaRPr sz="2000"/>
          </a:p>
          <a:p>
            <a:pPr marL="914400" lvl="1" indent="-342900" rtl="0">
              <a:lnSpc>
                <a:spcPct val="150000"/>
              </a:lnSpc>
              <a:spcBef>
                <a:spcPts val="0"/>
              </a:spcBef>
              <a:spcAft>
                <a:spcPts val="0"/>
              </a:spcAft>
              <a:buSzPts val="1800"/>
              <a:buChar char="○"/>
            </a:pPr>
            <a:r>
              <a:rPr lang="en" sz="1800"/>
              <a:t>Transformational Goal</a:t>
            </a:r>
            <a:endParaRPr sz="1800"/>
          </a:p>
          <a:p>
            <a:pPr marL="1371600" lvl="2" indent="-330200" rtl="0">
              <a:lnSpc>
                <a:spcPct val="150000"/>
              </a:lnSpc>
              <a:spcBef>
                <a:spcPts val="0"/>
              </a:spcBef>
              <a:spcAft>
                <a:spcPts val="0"/>
              </a:spcAft>
              <a:buSzPts val="1600"/>
              <a:buChar char="■"/>
            </a:pPr>
            <a:r>
              <a:rPr lang="en" sz="1600"/>
              <a:t>How do we want to transform our students?</a:t>
            </a:r>
            <a:endParaRPr sz="1600"/>
          </a:p>
          <a:p>
            <a:pPr marL="914400" lvl="1" indent="-342900" rtl="0">
              <a:lnSpc>
                <a:spcPct val="150000"/>
              </a:lnSpc>
              <a:spcBef>
                <a:spcPts val="0"/>
              </a:spcBef>
              <a:spcAft>
                <a:spcPts val="0"/>
              </a:spcAft>
              <a:buSzPts val="1800"/>
              <a:buChar char="○"/>
            </a:pPr>
            <a:r>
              <a:rPr lang="en" sz="1800"/>
              <a:t>Learning Outcomes</a:t>
            </a:r>
            <a:endParaRPr sz="1800"/>
          </a:p>
          <a:p>
            <a:pPr marL="1371600" lvl="2" indent="-330200" rtl="0">
              <a:lnSpc>
                <a:spcPct val="150000"/>
              </a:lnSpc>
              <a:spcBef>
                <a:spcPts val="0"/>
              </a:spcBef>
              <a:spcAft>
                <a:spcPts val="0"/>
              </a:spcAft>
              <a:buSzPts val="1600"/>
              <a:buChar char="■"/>
            </a:pPr>
            <a:r>
              <a:rPr lang="en" sz="1600"/>
              <a:t>What do we want them to learn?</a:t>
            </a:r>
            <a:endParaRPr sz="1600"/>
          </a:p>
          <a:p>
            <a:pPr marL="0" lvl="0" indent="0">
              <a:spcBef>
                <a:spcPts val="1600"/>
              </a:spcBef>
              <a:spcAft>
                <a:spcPts val="1600"/>
              </a:spcAft>
              <a:buNone/>
            </a:pPr>
            <a:endParaRPr/>
          </a:p>
        </p:txBody>
      </p:sp>
      <p:sp>
        <p:nvSpPr>
          <p:cNvPr id="162" name="Shape 162"/>
          <p:cNvSpPr/>
          <p:nvPr/>
        </p:nvSpPr>
        <p:spPr>
          <a:xfrm>
            <a:off x="1687075" y="2773375"/>
            <a:ext cx="1674900" cy="1643100"/>
          </a:xfrm>
          <a:prstGeom prst="ellipse">
            <a:avLst/>
          </a:prstGeom>
          <a:solidFill>
            <a:srgbClr val="C9DAF8"/>
          </a:solidFill>
          <a:ln w="28575" cap="flat" cmpd="sng">
            <a:solidFill>
              <a:schemeClr val="dk1"/>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p:nvPr/>
        </p:nvSpPr>
        <p:spPr>
          <a:xfrm>
            <a:off x="1784425" y="3194100"/>
            <a:ext cx="1480200" cy="607800"/>
          </a:xfrm>
          <a:prstGeom prst="rect">
            <a:avLst/>
          </a:prstGeom>
          <a:noFill/>
          <a:ln>
            <a:noFill/>
          </a:ln>
        </p:spPr>
        <p:txBody>
          <a:bodyPr wrap="square" lIns="91425" tIns="91425" rIns="91425" bIns="91425" anchor="t" anchorCtr="0">
            <a:noAutofit/>
          </a:bodyPr>
          <a:lstStyle/>
          <a:p>
            <a:pPr marL="0" lvl="0" indent="0" algn="ctr">
              <a:spcBef>
                <a:spcPts val="0"/>
              </a:spcBef>
              <a:spcAft>
                <a:spcPts val="0"/>
              </a:spcAft>
              <a:buNone/>
            </a:pPr>
            <a:r>
              <a:rPr lang="en" b="1"/>
              <a:t>Enduring </a:t>
            </a:r>
            <a:br>
              <a:rPr lang="en" b="1"/>
            </a:br>
            <a:r>
              <a:rPr lang="en" b="1"/>
              <a:t>Understanding</a:t>
            </a:r>
            <a:endParaRPr b="1"/>
          </a:p>
        </p:txBody>
      </p:sp>
      <p:sp>
        <p:nvSpPr>
          <p:cNvPr id="164" name="Shape 164"/>
          <p:cNvSpPr txBox="1"/>
          <p:nvPr/>
        </p:nvSpPr>
        <p:spPr>
          <a:xfrm>
            <a:off x="1784425" y="2160650"/>
            <a:ext cx="1480200" cy="607800"/>
          </a:xfrm>
          <a:prstGeom prst="rect">
            <a:avLst/>
          </a:prstGeom>
          <a:noFill/>
          <a:ln>
            <a:noFill/>
          </a:ln>
        </p:spPr>
        <p:txBody>
          <a:bodyPr wrap="square" lIns="91425" tIns="91425" rIns="91425" bIns="91425" anchor="t" anchorCtr="0">
            <a:noAutofit/>
          </a:bodyPr>
          <a:lstStyle/>
          <a:p>
            <a:pPr marL="0" lvl="0" indent="0" algn="ctr" rtl="0">
              <a:spcBef>
                <a:spcPts val="0"/>
              </a:spcBef>
              <a:spcAft>
                <a:spcPts val="0"/>
              </a:spcAft>
              <a:buNone/>
            </a:pPr>
            <a:r>
              <a:rPr lang="en" b="1"/>
              <a:t>Important to know and do</a:t>
            </a:r>
            <a:endParaRPr b="1"/>
          </a:p>
        </p:txBody>
      </p:sp>
      <p:sp>
        <p:nvSpPr>
          <p:cNvPr id="165" name="Shape 165"/>
          <p:cNvSpPr txBox="1"/>
          <p:nvPr/>
        </p:nvSpPr>
        <p:spPr>
          <a:xfrm>
            <a:off x="1784425" y="1460500"/>
            <a:ext cx="1480200" cy="607800"/>
          </a:xfrm>
          <a:prstGeom prst="rect">
            <a:avLst/>
          </a:prstGeom>
          <a:noFill/>
          <a:ln>
            <a:noFill/>
          </a:ln>
        </p:spPr>
        <p:txBody>
          <a:bodyPr wrap="square" lIns="91425" tIns="91425" rIns="91425" bIns="91425" anchor="t" anchorCtr="0">
            <a:noAutofit/>
          </a:bodyPr>
          <a:lstStyle/>
          <a:p>
            <a:pPr marL="0" lvl="0" indent="0" algn="ctr" rtl="0">
              <a:spcBef>
                <a:spcPts val="0"/>
              </a:spcBef>
              <a:spcAft>
                <a:spcPts val="0"/>
              </a:spcAft>
              <a:buNone/>
            </a:pPr>
            <a:r>
              <a:rPr lang="en" b="1"/>
              <a:t>Worth being familiar with</a:t>
            </a:r>
            <a:endParaRPr b="1"/>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3793</Words>
  <Application>Microsoft Office PowerPoint</Application>
  <PresentationFormat>On-screen Show (16:9)</PresentationFormat>
  <Paragraphs>236</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Roboto</vt:lpstr>
      <vt:lpstr>Geometric</vt:lpstr>
      <vt:lpstr>Encouraging Literacy Through Course Design: A Multidisciplinary Approach</vt:lpstr>
      <vt:lpstr>Erika Rosenberger</vt:lpstr>
      <vt:lpstr>Outline</vt:lpstr>
      <vt:lpstr>Outline</vt:lpstr>
      <vt:lpstr>Encouraging Literacy</vt:lpstr>
      <vt:lpstr>What is literacy?</vt:lpstr>
      <vt:lpstr>Why do we care about encouraging literacy?</vt:lpstr>
      <vt:lpstr>Backward Course Design (Wiggins &amp; Tighe, 1998)</vt:lpstr>
      <vt:lpstr>Backward Course Design: Stage 1</vt:lpstr>
      <vt:lpstr>Backward Course Design: Stage 2</vt:lpstr>
      <vt:lpstr>Backward Course Design: Stage 3 </vt:lpstr>
      <vt:lpstr>Integrating literacy using Backward Course Design</vt:lpstr>
      <vt:lpstr>Integrating literacy using Backward Course Design </vt:lpstr>
      <vt:lpstr>Integrating literacy using Backward Course Design </vt:lpstr>
      <vt:lpstr>Integrating literacy using Backward Course Design </vt:lpstr>
      <vt:lpstr>Integrating literacy using Backward Course Design </vt:lpstr>
      <vt:lpstr>Outline</vt:lpstr>
      <vt:lpstr>Implementing backwards course design</vt:lpstr>
      <vt:lpstr>Issues I ran into</vt:lpstr>
      <vt:lpstr>Student feedback activities </vt:lpstr>
      <vt:lpstr>Results of adapting course design</vt:lpstr>
      <vt:lpstr>Outline</vt:lpstr>
      <vt:lpstr>Scientific Literacy</vt:lpstr>
      <vt:lpstr>What is scientific literacy? (National Research Council, 1996) </vt:lpstr>
      <vt:lpstr>Why does scientific literacy matter?</vt:lpstr>
      <vt:lpstr>Why does scientific literacy matter in education?</vt:lpstr>
      <vt:lpstr>Research in scientific literacy at ISU </vt:lpstr>
      <vt:lpstr>Using course design in research</vt:lpstr>
      <vt:lpstr>Backwards Course Design</vt:lpstr>
      <vt:lpstr>BSC 101 TTES Course Design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Encouraging Literacy Through Course Design: A Multidisciplinary Approach</dc:title>
  <dc:creator>Erika</dc:creator>
  <cp:lastModifiedBy>Erika Rosenberger</cp:lastModifiedBy>
  <cp:revision>1</cp:revision>
  <dcterms:modified xsi:type="dcterms:W3CDTF">2018-01-10T05:05:56Z</dcterms:modified>
</cp:coreProperties>
</file>