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57" r:id="rId3"/>
    <p:sldId id="282" r:id="rId4"/>
    <p:sldId id="267" r:id="rId5"/>
    <p:sldId id="268" r:id="rId6"/>
    <p:sldId id="278" r:id="rId7"/>
    <p:sldId id="279" r:id="rId8"/>
    <p:sldId id="299" r:id="rId9"/>
    <p:sldId id="269" r:id="rId10"/>
    <p:sldId id="281" r:id="rId11"/>
    <p:sldId id="301" r:id="rId12"/>
    <p:sldId id="304" r:id="rId13"/>
    <p:sldId id="302" r:id="rId14"/>
    <p:sldId id="303" r:id="rId15"/>
    <p:sldId id="276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62" r:id="rId3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00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udent%20Motivation%20Dataset%20December%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udent%20Motivation%20Dataset%20December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proto1\AppData\Local\Microsoft\Windows\Temporary%20Internet%20Files\Content.Outlook\P52YM1PA\Student%20Motivation%20Dataset%20December%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udent%20Motivation%20Dataset%20December%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udent%20Motivation%20Dataset%20December%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proto1\AppData\Local\Microsoft\Windows\Temporary%20Internet%20Files\Content.Outlook\P52YM1PA\Student%20Motivation%20Dataset%20December%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proto1\AppData\Local\Microsoft\Windows\Temporary%20Internet%20Files\Content.Outlook\P52YM1PA\Student%20Motivation%20Dataset%20December%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proto1\AppData\Local\Microsoft\Windows\Temporary%20Internet%20Files\Content.Outlook\P52YM1PA\Student%20Motivation%20Dataset%20December%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tudent%20Motivation%20Dataset%20December%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FREQS!$H$305</c:f>
              <c:strCache>
                <c:ptCount val="1"/>
                <c:pt idx="0">
                  <c:v>What professional experience have you had in your academic career that helped you enhance your professional skillset?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FREQS!$G$306:$G$313</c:f>
              <c:strCache>
                <c:ptCount val="8"/>
                <c:pt idx="0">
                  <c:v>Part-time job</c:v>
                </c:pt>
                <c:pt idx="1">
                  <c:v>Internship</c:v>
                </c:pt>
                <c:pt idx="2">
                  <c:v>Conference</c:v>
                </c:pt>
                <c:pt idx="3">
                  <c:v>Full-time job</c:v>
                </c:pt>
                <c:pt idx="4">
                  <c:v>Professional meeting</c:v>
                </c:pt>
                <c:pt idx="5">
                  <c:v>Collegiate competition</c:v>
                </c:pt>
                <c:pt idx="6">
                  <c:v>Other</c:v>
                </c:pt>
                <c:pt idx="7">
                  <c:v>None</c:v>
                </c:pt>
              </c:strCache>
            </c:strRef>
          </c:cat>
          <c:val>
            <c:numRef>
              <c:f>FREQS!$H$306:$H$313</c:f>
              <c:numCache>
                <c:formatCode>General</c:formatCode>
                <c:ptCount val="8"/>
                <c:pt idx="0">
                  <c:v>112</c:v>
                </c:pt>
                <c:pt idx="1">
                  <c:v>78</c:v>
                </c:pt>
                <c:pt idx="2">
                  <c:v>50</c:v>
                </c:pt>
                <c:pt idx="3">
                  <c:v>47</c:v>
                </c:pt>
                <c:pt idx="4">
                  <c:v>33</c:v>
                </c:pt>
                <c:pt idx="5">
                  <c:v>26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F-457A-99A5-C18CB8FBD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622888"/>
        <c:axId val="762628464"/>
      </c:barChart>
      <c:catAx>
        <c:axId val="76262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628464"/>
        <c:crosses val="autoZero"/>
        <c:auto val="1"/>
        <c:lblAlgn val="ctr"/>
        <c:lblOffset val="100"/>
        <c:noMultiLvlLbl val="0"/>
      </c:catAx>
      <c:valAx>
        <c:axId val="76262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262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20946391501685E-2"/>
          <c:y val="0.15717436208047958"/>
          <c:w val="0.8241043330251171"/>
          <c:h val="0.78821537840314337"/>
        </c:manualLayout>
      </c:layout>
      <c:pie3DChart>
        <c:varyColors val="1"/>
        <c:ser>
          <c:idx val="0"/>
          <c:order val="0"/>
          <c:tx>
            <c:strRef>
              <c:f>FREQS!$C$31</c:f>
              <c:strCache>
                <c:ptCount val="1"/>
                <c:pt idx="0">
                  <c:v>I am a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C45-4902-B518-243CB3A99C4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C45-4902-B518-243CB3A99C4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C45-4902-B518-243CB3A99C4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C45-4902-B518-243CB3A99C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45-4902-B518-243CB3A99C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C45-4902-B518-243CB3A99C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C45-4902-B518-243CB3A99C4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C45-4902-B518-243CB3A99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FREQS!$B$32:$B$35</c:f>
              <c:strCache>
                <c:ptCount val="4"/>
                <c:pt idx="0">
                  <c:v>Freshman</c:v>
                </c:pt>
                <c:pt idx="1">
                  <c:v>Junior</c:v>
                </c:pt>
                <c:pt idx="2">
                  <c:v>Senior</c:v>
                </c:pt>
                <c:pt idx="3">
                  <c:v>Sophomore</c:v>
                </c:pt>
              </c:strCache>
            </c:strRef>
          </c:cat>
          <c:val>
            <c:numRef>
              <c:f>FREQS!$C$32:$C$35</c:f>
              <c:numCache>
                <c:formatCode>###0</c:formatCode>
                <c:ptCount val="4"/>
                <c:pt idx="0">
                  <c:v>20</c:v>
                </c:pt>
                <c:pt idx="1">
                  <c:v>60</c:v>
                </c:pt>
                <c:pt idx="2">
                  <c:v>54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45-4902-B518-243CB3A99C4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FREQS!$H$399</c:f>
              <c:strCache>
                <c:ptCount val="1"/>
                <c:pt idx="0">
                  <c:v>Why do you want to do well in school?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lt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9E-46C0-AACF-5D96F052F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FREQS!$G$400:$G$404</c:f>
              <c:strCache>
                <c:ptCount val="5"/>
                <c:pt idx="0">
                  <c:v>I want to accomplish my personal goals</c:v>
                </c:pt>
                <c:pt idx="1">
                  <c:v>I want to make my family and friends proud</c:v>
                </c:pt>
                <c:pt idx="2">
                  <c:v>I want to get a high-paying job</c:v>
                </c:pt>
                <c:pt idx="3">
                  <c:v>I want to make a positive impact in my community, country, world</c:v>
                </c:pt>
                <c:pt idx="4">
                  <c:v>Other</c:v>
                </c:pt>
              </c:strCache>
            </c:strRef>
          </c:cat>
          <c:val>
            <c:numRef>
              <c:f>FREQS!$H$400:$H$404</c:f>
              <c:numCache>
                <c:formatCode>General</c:formatCode>
                <c:ptCount val="5"/>
                <c:pt idx="0">
                  <c:v>139</c:v>
                </c:pt>
                <c:pt idx="1">
                  <c:v>105</c:v>
                </c:pt>
                <c:pt idx="2">
                  <c:v>99</c:v>
                </c:pt>
                <c:pt idx="3">
                  <c:v>96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4-412F-ADC9-5010803F0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174152"/>
        <c:axId val="761174808"/>
      </c:barChart>
      <c:catAx>
        <c:axId val="76117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174808"/>
        <c:crosses val="autoZero"/>
        <c:auto val="1"/>
        <c:lblAlgn val="ctr"/>
        <c:lblOffset val="100"/>
        <c:noMultiLvlLbl val="0"/>
      </c:catAx>
      <c:valAx>
        <c:axId val="761174808"/>
        <c:scaling>
          <c:orientation val="minMax"/>
          <c:max val="140"/>
        </c:scaling>
        <c:delete val="1"/>
        <c:axPos val="l"/>
        <c:numFmt formatCode="General" sourceLinked="1"/>
        <c:majorTickMark val="none"/>
        <c:minorTickMark val="none"/>
        <c:tickLblPos val="nextTo"/>
        <c:crossAx val="76117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often do you experience the following?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FREQS!$H$698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FREQS!$G$699:$G$701</c:f>
              <c:strCache>
                <c:ptCount val="3"/>
                <c:pt idx="0">
                  <c:v>I feel motivated when I work on assignments/tasks which are relevant to my profession</c:v>
                </c:pt>
                <c:pt idx="1">
                  <c:v>I feel satisfied and motivated when I do further exploration of topics discussed in class</c:v>
                </c:pt>
                <c:pt idx="2">
                  <c:v>I am more interested to participate in the class when I have the opportunity to work with my peers on group projects</c:v>
                </c:pt>
              </c:strCache>
            </c:strRef>
          </c:cat>
          <c:val>
            <c:numRef>
              <c:f>FREQS!$H$699:$H$701</c:f>
              <c:numCache>
                <c:formatCode>General</c:formatCode>
                <c:ptCount val="3"/>
                <c:pt idx="0">
                  <c:v>102</c:v>
                </c:pt>
                <c:pt idx="1">
                  <c:v>34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2-448F-B879-DA5FBED20E3B}"/>
            </c:ext>
          </c:extLst>
        </c:ser>
        <c:ser>
          <c:idx val="1"/>
          <c:order val="1"/>
          <c:tx>
            <c:strRef>
              <c:f>FREQS!$I$698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FREQS!$G$699:$G$701</c:f>
              <c:strCache>
                <c:ptCount val="3"/>
                <c:pt idx="0">
                  <c:v>I feel motivated when I work on assignments/tasks which are relevant to my profession</c:v>
                </c:pt>
                <c:pt idx="1">
                  <c:v>I feel satisfied and motivated when I do further exploration of topics discussed in class</c:v>
                </c:pt>
                <c:pt idx="2">
                  <c:v>I am more interested to participate in the class when I have the opportunity to work with my peers on group projects</c:v>
                </c:pt>
              </c:strCache>
            </c:strRef>
          </c:cat>
          <c:val>
            <c:numRef>
              <c:f>FREQS!$I$699:$I$701</c:f>
              <c:numCache>
                <c:formatCode>General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22-448F-B879-DA5FBED20E3B}"/>
            </c:ext>
          </c:extLst>
        </c:ser>
        <c:ser>
          <c:idx val="2"/>
          <c:order val="2"/>
          <c:tx>
            <c:strRef>
              <c:f>FREQS!$J$698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FREQS!$G$699:$G$701</c:f>
              <c:strCache>
                <c:ptCount val="3"/>
                <c:pt idx="0">
                  <c:v>I feel motivated when I work on assignments/tasks which are relevant to my profession</c:v>
                </c:pt>
                <c:pt idx="1">
                  <c:v>I feel satisfied and motivated when I do further exploration of topics discussed in class</c:v>
                </c:pt>
                <c:pt idx="2">
                  <c:v>I am more interested to participate in the class when I have the opportunity to work with my peers on group projects</c:v>
                </c:pt>
              </c:strCache>
            </c:strRef>
          </c:cat>
          <c:val>
            <c:numRef>
              <c:f>FREQS!$J$699:$J$701</c:f>
              <c:numCache>
                <c:formatCode>General</c:formatCode>
                <c:ptCount val="3"/>
                <c:pt idx="0">
                  <c:v>14</c:v>
                </c:pt>
                <c:pt idx="1">
                  <c:v>56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22-448F-B879-DA5FBED20E3B}"/>
            </c:ext>
          </c:extLst>
        </c:ser>
        <c:ser>
          <c:idx val="3"/>
          <c:order val="3"/>
          <c:tx>
            <c:strRef>
              <c:f>FREQS!$K$698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FREQS!$G$699:$G$701</c:f>
              <c:strCache>
                <c:ptCount val="3"/>
                <c:pt idx="0">
                  <c:v>I feel motivated when I work on assignments/tasks which are relevant to my profession</c:v>
                </c:pt>
                <c:pt idx="1">
                  <c:v>I feel satisfied and motivated when I do further exploration of topics discussed in class</c:v>
                </c:pt>
                <c:pt idx="2">
                  <c:v>I am more interested to participate in the class when I have the opportunity to work with my peers on group projects</c:v>
                </c:pt>
              </c:strCache>
            </c:strRef>
          </c:cat>
          <c:val>
            <c:numRef>
              <c:f>FREQS!$K$699:$K$701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22-448F-B879-DA5FBED20E3B}"/>
            </c:ext>
          </c:extLst>
        </c:ser>
        <c:ser>
          <c:idx val="4"/>
          <c:order val="4"/>
          <c:tx>
            <c:strRef>
              <c:f>FREQS!$L$698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FREQS!$G$699:$G$701</c:f>
              <c:strCache>
                <c:ptCount val="3"/>
                <c:pt idx="0">
                  <c:v>I feel motivated when I work on assignments/tasks which are relevant to my profession</c:v>
                </c:pt>
                <c:pt idx="1">
                  <c:v>I feel satisfied and motivated when I do further exploration of topics discussed in class</c:v>
                </c:pt>
                <c:pt idx="2">
                  <c:v>I am more interested to participate in the class when I have the opportunity to work with my peers on group projects</c:v>
                </c:pt>
              </c:strCache>
            </c:strRef>
          </c:cat>
          <c:val>
            <c:numRef>
              <c:f>FREQS!$L$699:$L$701</c:f>
              <c:numCache>
                <c:formatCode>General</c:formatCode>
                <c:ptCount val="3"/>
                <c:pt idx="1">
                  <c:v>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2-448F-B879-DA5FBED20E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33888176"/>
        <c:axId val="633884896"/>
      </c:barChart>
      <c:catAx>
        <c:axId val="63388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84896"/>
        <c:crosses val="autoZero"/>
        <c:auto val="1"/>
        <c:lblAlgn val="ctr"/>
        <c:lblOffset val="100"/>
        <c:noMultiLvlLbl val="0"/>
      </c:catAx>
      <c:valAx>
        <c:axId val="633884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388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How important are the below listed characteristics of the professor and strategies she/he uses to increase your level of interest in class?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980082020255172E-2"/>
          <c:y val="0.22571218324110884"/>
          <c:w val="0.97603983595948962"/>
          <c:h val="0.4976685332189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FREQS!$H$666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FREQS!$G$667:$G$671</c:f>
              <c:strCache>
                <c:ptCount val="5"/>
                <c:pt idx="0">
                  <c:v>Instructor is passionate about the material </c:v>
                </c:pt>
                <c:pt idx="1">
                  <c:v>Instructor provides real-world examples</c:v>
                </c:pt>
                <c:pt idx="2">
                  <c:v>Instructor shows interest in my success</c:v>
                </c:pt>
                <c:pt idx="3">
                  <c:v>Instructor talks to me about my career plans outside of the class</c:v>
                </c:pt>
                <c:pt idx="4">
                  <c:v>Instructor asks for my feedback on my experience in the class</c:v>
                </c:pt>
              </c:strCache>
            </c:strRef>
          </c:cat>
          <c:val>
            <c:numRef>
              <c:f>FREQS!$H$667:$H$671</c:f>
              <c:numCache>
                <c:formatCode>General</c:formatCode>
                <c:ptCount val="5"/>
                <c:pt idx="0">
                  <c:v>130</c:v>
                </c:pt>
                <c:pt idx="1">
                  <c:v>130</c:v>
                </c:pt>
                <c:pt idx="2">
                  <c:v>129</c:v>
                </c:pt>
                <c:pt idx="3">
                  <c:v>88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0-4A23-8979-64C12E26C4A0}"/>
            </c:ext>
          </c:extLst>
        </c:ser>
        <c:ser>
          <c:idx val="1"/>
          <c:order val="1"/>
          <c:tx>
            <c:strRef>
              <c:f>FREQS!$I$666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FREQS!$G$667:$G$671</c:f>
              <c:strCache>
                <c:ptCount val="5"/>
                <c:pt idx="0">
                  <c:v>Instructor is passionate about the material </c:v>
                </c:pt>
                <c:pt idx="1">
                  <c:v>Instructor provides real-world examples</c:v>
                </c:pt>
                <c:pt idx="2">
                  <c:v>Instructor shows interest in my success</c:v>
                </c:pt>
                <c:pt idx="3">
                  <c:v>Instructor talks to me about my career plans outside of the class</c:v>
                </c:pt>
                <c:pt idx="4">
                  <c:v>Instructor asks for my feedback on my experience in the class</c:v>
                </c:pt>
              </c:strCache>
            </c:strRef>
          </c:cat>
          <c:val>
            <c:numRef>
              <c:f>FREQS!$I$667:$I$671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18</c:v>
                </c:pt>
                <c:pt idx="3">
                  <c:v>46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0-4A23-8979-64C12E26C4A0}"/>
            </c:ext>
          </c:extLst>
        </c:ser>
        <c:ser>
          <c:idx val="2"/>
          <c:order val="2"/>
          <c:tx>
            <c:strRef>
              <c:f>FREQS!$J$666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FREQS!$G$667:$G$671</c:f>
              <c:strCache>
                <c:ptCount val="5"/>
                <c:pt idx="0">
                  <c:v>Instructor is passionate about the material </c:v>
                </c:pt>
                <c:pt idx="1">
                  <c:v>Instructor provides real-world examples</c:v>
                </c:pt>
                <c:pt idx="2">
                  <c:v>Instructor shows interest in my success</c:v>
                </c:pt>
                <c:pt idx="3">
                  <c:v>Instructor talks to me about my career plans outside of the class</c:v>
                </c:pt>
                <c:pt idx="4">
                  <c:v>Instructor asks for my feedback on my experience in the class</c:v>
                </c:pt>
              </c:strCache>
            </c:strRef>
          </c:cat>
          <c:val>
            <c:numRef>
              <c:f>FREQS!$J$667:$J$671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0-4A23-8979-64C12E26C4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2705136"/>
        <c:axId val="632697264"/>
      </c:barChart>
      <c:catAx>
        <c:axId val="6327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97264"/>
        <c:crosses val="autoZero"/>
        <c:auto val="1"/>
        <c:lblAlgn val="ctr"/>
        <c:lblOffset val="100"/>
        <c:noMultiLvlLbl val="0"/>
      </c:catAx>
      <c:valAx>
        <c:axId val="63269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270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264288841921413E-2"/>
          <c:y val="0.91730129904870628"/>
          <c:w val="0.50321772825743749"/>
          <c:h val="7.394277346416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Please state the level of your agreement with the following statements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FREQS!$H$456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FREQS!$G$457:$G$458</c:f>
              <c:strCache>
                <c:ptCount val="2"/>
                <c:pt idx="0">
                  <c:v>I am interested to participate in classes where instructors do not give me the answers directly but encourage to arrive to the answer on my own with their limited help</c:v>
                </c:pt>
                <c:pt idx="1">
                  <c:v>I am more interested to participate in classes that allow for student discussions of the topic during the class period</c:v>
                </c:pt>
              </c:strCache>
            </c:strRef>
          </c:cat>
          <c:val>
            <c:numRef>
              <c:f>FREQS!$H$457:$H$458</c:f>
              <c:numCache>
                <c:formatCode>###0</c:formatCode>
                <c:ptCount val="2"/>
                <c:pt idx="0">
                  <c:v>30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0-4A32-BB0A-8487F15D5A06}"/>
            </c:ext>
          </c:extLst>
        </c:ser>
        <c:ser>
          <c:idx val="1"/>
          <c:order val="1"/>
          <c:tx>
            <c:strRef>
              <c:f>FREQS!$I$456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FREQS!$G$457:$G$458</c:f>
              <c:strCache>
                <c:ptCount val="2"/>
                <c:pt idx="0">
                  <c:v>I am interested to participate in classes where instructors do not give me the answers directly but encourage to arrive to the answer on my own with their limited help</c:v>
                </c:pt>
                <c:pt idx="1">
                  <c:v>I am more interested to participate in classes that allow for student discussions of the topic during the class period</c:v>
                </c:pt>
              </c:strCache>
            </c:strRef>
          </c:cat>
          <c:val>
            <c:numRef>
              <c:f>FREQS!$I$457:$I$458</c:f>
              <c:numCache>
                <c:formatCode>###0</c:formatCode>
                <c:ptCount val="2"/>
                <c:pt idx="0">
                  <c:v>79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0-4A32-BB0A-8487F15D5A06}"/>
            </c:ext>
          </c:extLst>
        </c:ser>
        <c:ser>
          <c:idx val="2"/>
          <c:order val="2"/>
          <c:tx>
            <c:strRef>
              <c:f>FREQS!$J$456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FREQS!$G$457:$G$458</c:f>
              <c:strCache>
                <c:ptCount val="2"/>
                <c:pt idx="0">
                  <c:v>I am interested to participate in classes where instructors do not give me the answers directly but encourage to arrive to the answer on my own with their limited help</c:v>
                </c:pt>
                <c:pt idx="1">
                  <c:v>I am more interested to participate in classes that allow for student discussions of the topic during the class period</c:v>
                </c:pt>
              </c:strCache>
            </c:strRef>
          </c:cat>
          <c:val>
            <c:numRef>
              <c:f>FREQS!$J$457:$J$458</c:f>
              <c:numCache>
                <c:formatCode>###0</c:formatCode>
                <c:ptCount val="2"/>
                <c:pt idx="0">
                  <c:v>21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0-4A32-BB0A-8487F15D5A06}"/>
            </c:ext>
          </c:extLst>
        </c:ser>
        <c:ser>
          <c:idx val="3"/>
          <c:order val="3"/>
          <c:tx>
            <c:strRef>
              <c:f>FREQS!$K$456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FREQS!$G$457:$G$458</c:f>
              <c:strCache>
                <c:ptCount val="2"/>
                <c:pt idx="0">
                  <c:v>I am interested to participate in classes where instructors do not give me the answers directly but encourage to arrive to the answer on my own with their limited help</c:v>
                </c:pt>
                <c:pt idx="1">
                  <c:v>I am more interested to participate in classes that allow for student discussions of the topic during the class period</c:v>
                </c:pt>
              </c:strCache>
            </c:strRef>
          </c:cat>
          <c:val>
            <c:numRef>
              <c:f>FREQS!$K$457:$K$458</c:f>
              <c:numCache>
                <c:formatCode>###0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0-4A32-BB0A-8487F15D5A06}"/>
            </c:ext>
          </c:extLst>
        </c:ser>
        <c:ser>
          <c:idx val="4"/>
          <c:order val="4"/>
          <c:tx>
            <c:strRef>
              <c:f>FREQS!$L$456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FREQS!$G$457:$G$458</c:f>
              <c:strCache>
                <c:ptCount val="2"/>
                <c:pt idx="0">
                  <c:v>I am interested to participate in classes where instructors do not give me the answers directly but encourage to arrive to the answer on my own with their limited help</c:v>
                </c:pt>
                <c:pt idx="1">
                  <c:v>I am more interested to participate in classes that allow for student discussions of the topic during the class period</c:v>
                </c:pt>
              </c:strCache>
            </c:strRef>
          </c:cat>
          <c:val>
            <c:numRef>
              <c:f>FREQS!$L$457:$L$458</c:f>
              <c:numCache>
                <c:formatCode>###0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00-4A32-BB0A-8487F15D5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883320"/>
        <c:axId val="751883648"/>
      </c:barChart>
      <c:catAx>
        <c:axId val="75188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883648"/>
        <c:crosses val="autoZero"/>
        <c:auto val="1"/>
        <c:lblAlgn val="ctr"/>
        <c:lblOffset val="100"/>
        <c:noMultiLvlLbl val="0"/>
      </c:catAx>
      <c:valAx>
        <c:axId val="75188364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75188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/>
              <a:t>I feel more motivated to do well in classes when instructors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8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51005370926342"/>
          <c:y val="0.32803520265447794"/>
          <c:w val="0.76302204492995818"/>
          <c:h val="0.60976962040326443"/>
        </c:manualLayout>
      </c:layout>
      <c:pie3DChart>
        <c:varyColors val="1"/>
        <c:ser>
          <c:idx val="0"/>
          <c:order val="0"/>
          <c:tx>
            <c:strRef>
              <c:f>FREQS!$C$585</c:f>
              <c:strCache>
                <c:ptCount val="1"/>
                <c:pt idx="0">
                  <c:v>I feel more motivated to do well in classes when instructors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E60-4917-BD12-04FEBF91839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E60-4917-BD12-04FEBF91839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E60-4917-BD12-04FEBF91839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E60-4917-BD12-04FEBF918395}"/>
              </c:ext>
            </c:extLst>
          </c:dPt>
          <c:dLbls>
            <c:dLbl>
              <c:idx val="0"/>
              <c:layout>
                <c:manualLayout>
                  <c:x val="0.12254620714403436"/>
                  <c:y val="-5.523762824778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60-4917-BD12-04FEBF918395}"/>
                </c:ext>
              </c:extLst>
            </c:dLbl>
            <c:dLbl>
              <c:idx val="1"/>
              <c:layout>
                <c:manualLayout>
                  <c:x val="-0.15096618357487923"/>
                  <c:y val="0.11674572665826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60-4917-BD12-04FEBF918395}"/>
                </c:ext>
              </c:extLst>
            </c:dLbl>
            <c:dLbl>
              <c:idx val="2"/>
              <c:layout>
                <c:manualLayout>
                  <c:x val="1.6858572026322797E-2"/>
                  <c:y val="-0.154402428494966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60-4917-BD12-04FEBF918395}"/>
                </c:ext>
              </c:extLst>
            </c:dLbl>
            <c:dLbl>
              <c:idx val="3"/>
              <c:layout>
                <c:manualLayout>
                  <c:x val="0"/>
                  <c:y val="4.4321329639889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60-4917-BD12-04FEBF9183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FREQS!$B$586:$B$589</c:f>
              <c:strCache>
                <c:ptCount val="4"/>
                <c:pt idx="0">
                  <c:v>Tell me exactly what I need to do</c:v>
                </c:pt>
                <c:pt idx="1">
                  <c:v>Give me a structured autonomy (offer some guidance but leave some room for me to find my own way to accomplish a task</c:v>
                </c:pt>
                <c:pt idx="2">
                  <c:v>Give me absolute autonomy to decide how I want to accomplish a given task</c:v>
                </c:pt>
                <c:pt idx="3">
                  <c:v>Did not respond</c:v>
                </c:pt>
              </c:strCache>
            </c:strRef>
          </c:cat>
          <c:val>
            <c:numRef>
              <c:f>FREQS!$C$586:$C$589</c:f>
              <c:numCache>
                <c:formatCode>###0</c:formatCode>
                <c:ptCount val="4"/>
                <c:pt idx="0">
                  <c:v>67</c:v>
                </c:pt>
                <c:pt idx="1">
                  <c:v>74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60-4917-BD12-04FEBF91839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 have a greater desire to learn the material when the instructor does the following ...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FREQS!$H$476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FREQS!$G$477:$G$481</c:f>
              <c:strCache>
                <c:ptCount val="5"/>
                <c:pt idx="0">
                  <c:v>Incorporates current news and events related to the material</c:v>
                </c:pt>
                <c:pt idx="1">
                  <c:v>Uses PowerPoint slides to support the material being presented</c:v>
                </c:pt>
                <c:pt idx="2">
                  <c:v>Uses videos and other on-line visuals to convey the message</c:v>
                </c:pt>
                <c:pt idx="3">
                  <c:v>Gives brief in-class collaboration opportunities</c:v>
                </c:pt>
                <c:pt idx="4">
                  <c:v>Uses a traditional method (a verbal lecture and some notes on the board)</c:v>
                </c:pt>
              </c:strCache>
            </c:strRef>
          </c:cat>
          <c:val>
            <c:numRef>
              <c:f>FREQS!$H$477:$H$481</c:f>
              <c:numCache>
                <c:formatCode>General</c:formatCode>
                <c:ptCount val="5"/>
                <c:pt idx="0">
                  <c:v>77</c:v>
                </c:pt>
                <c:pt idx="1">
                  <c:v>55</c:v>
                </c:pt>
                <c:pt idx="2">
                  <c:v>51</c:v>
                </c:pt>
                <c:pt idx="3">
                  <c:v>41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5-4A62-B8D5-23A4B16E61DB}"/>
            </c:ext>
          </c:extLst>
        </c:ser>
        <c:ser>
          <c:idx val="1"/>
          <c:order val="1"/>
          <c:tx>
            <c:strRef>
              <c:f>FREQS!$I$476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FREQS!$G$477:$G$481</c:f>
              <c:strCache>
                <c:ptCount val="5"/>
                <c:pt idx="0">
                  <c:v>Incorporates current news and events related to the material</c:v>
                </c:pt>
                <c:pt idx="1">
                  <c:v>Uses PowerPoint slides to support the material being presented</c:v>
                </c:pt>
                <c:pt idx="2">
                  <c:v>Uses videos and other on-line visuals to convey the message</c:v>
                </c:pt>
                <c:pt idx="3">
                  <c:v>Gives brief in-class collaboration opportunities</c:v>
                </c:pt>
                <c:pt idx="4">
                  <c:v>Uses a traditional method (a verbal lecture and some notes on the board)</c:v>
                </c:pt>
              </c:strCache>
            </c:strRef>
          </c:cat>
          <c:val>
            <c:numRef>
              <c:f>FREQS!$I$477:$I$481</c:f>
              <c:numCache>
                <c:formatCode>General</c:formatCode>
                <c:ptCount val="5"/>
                <c:pt idx="0">
                  <c:v>52</c:v>
                </c:pt>
                <c:pt idx="1">
                  <c:v>70</c:v>
                </c:pt>
                <c:pt idx="2">
                  <c:v>54</c:v>
                </c:pt>
                <c:pt idx="3">
                  <c:v>60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5-4A62-B8D5-23A4B16E61DB}"/>
            </c:ext>
          </c:extLst>
        </c:ser>
        <c:ser>
          <c:idx val="2"/>
          <c:order val="2"/>
          <c:tx>
            <c:strRef>
              <c:f>FREQS!$J$476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FREQS!$G$477:$G$481</c:f>
              <c:strCache>
                <c:ptCount val="5"/>
                <c:pt idx="0">
                  <c:v>Incorporates current news and events related to the material</c:v>
                </c:pt>
                <c:pt idx="1">
                  <c:v>Uses PowerPoint slides to support the material being presented</c:v>
                </c:pt>
                <c:pt idx="2">
                  <c:v>Uses videos and other on-line visuals to convey the message</c:v>
                </c:pt>
                <c:pt idx="3">
                  <c:v>Gives brief in-class collaboration opportunities</c:v>
                </c:pt>
                <c:pt idx="4">
                  <c:v>Uses a traditional method (a verbal lecture and some notes on the board)</c:v>
                </c:pt>
              </c:strCache>
            </c:strRef>
          </c:cat>
          <c:val>
            <c:numRef>
              <c:f>FREQS!$J$477:$J$481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37</c:v>
                </c:pt>
                <c:pt idx="3">
                  <c:v>28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5-4A62-B8D5-23A4B16E61DB}"/>
            </c:ext>
          </c:extLst>
        </c:ser>
        <c:ser>
          <c:idx val="3"/>
          <c:order val="3"/>
          <c:tx>
            <c:strRef>
              <c:f>FREQS!$K$476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FREQS!$G$477:$G$481</c:f>
              <c:strCache>
                <c:ptCount val="5"/>
                <c:pt idx="0">
                  <c:v>Incorporates current news and events related to the material</c:v>
                </c:pt>
                <c:pt idx="1">
                  <c:v>Uses PowerPoint slides to support the material being presented</c:v>
                </c:pt>
                <c:pt idx="2">
                  <c:v>Uses videos and other on-line visuals to convey the message</c:v>
                </c:pt>
                <c:pt idx="3">
                  <c:v>Gives brief in-class collaboration opportunities</c:v>
                </c:pt>
                <c:pt idx="4">
                  <c:v>Uses a traditional method (a verbal lecture and some notes on the board)</c:v>
                </c:pt>
              </c:strCache>
            </c:strRef>
          </c:cat>
          <c:val>
            <c:numRef>
              <c:f>FREQS!$K$477:$K$481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5-4A62-B8D5-23A4B16E61DB}"/>
            </c:ext>
          </c:extLst>
        </c:ser>
        <c:ser>
          <c:idx val="4"/>
          <c:order val="4"/>
          <c:tx>
            <c:strRef>
              <c:f>FREQS!$L$476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FREQS!$G$477:$G$481</c:f>
              <c:strCache>
                <c:ptCount val="5"/>
                <c:pt idx="0">
                  <c:v>Incorporates current news and events related to the material</c:v>
                </c:pt>
                <c:pt idx="1">
                  <c:v>Uses PowerPoint slides to support the material being presented</c:v>
                </c:pt>
                <c:pt idx="2">
                  <c:v>Uses videos and other on-line visuals to convey the message</c:v>
                </c:pt>
                <c:pt idx="3">
                  <c:v>Gives brief in-class collaboration opportunities</c:v>
                </c:pt>
                <c:pt idx="4">
                  <c:v>Uses a traditional method (a verbal lecture and some notes on the board)</c:v>
                </c:pt>
              </c:strCache>
            </c:strRef>
          </c:cat>
          <c:val>
            <c:numRef>
              <c:f>FREQS!$L$477:$L$481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75-4A62-B8D5-23A4B16E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138072"/>
        <c:axId val="761139056"/>
      </c:barChart>
      <c:catAx>
        <c:axId val="7611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139056"/>
        <c:crosses val="autoZero"/>
        <c:auto val="1"/>
        <c:lblAlgn val="ctr"/>
        <c:lblOffset val="100"/>
        <c:noMultiLvlLbl val="0"/>
      </c:catAx>
      <c:valAx>
        <c:axId val="761139056"/>
        <c:scaling>
          <c:orientation val="minMax"/>
          <c:max val="80"/>
        </c:scaling>
        <c:delete val="1"/>
        <c:axPos val="l"/>
        <c:numFmt formatCode="General" sourceLinked="1"/>
        <c:majorTickMark val="none"/>
        <c:minorTickMark val="none"/>
        <c:tickLblPos val="nextTo"/>
        <c:crossAx val="76113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Generally, I feel more motivated to study and learn when the material is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17818789784514E-2"/>
          <c:y val="0.19189560710135098"/>
          <c:w val="0.97564362420430972"/>
          <c:h val="0.54885414878619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FREQS!$H$531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FREQS!$G$532:$G$536</c:f>
              <c:strCache>
                <c:ptCount val="5"/>
                <c:pt idx="0">
                  <c:v>Applicable to my career goals</c:v>
                </c:pt>
                <c:pt idx="1">
                  <c:v>Interesting to me</c:v>
                </c:pt>
                <c:pt idx="2">
                  <c:v>Relevant</c:v>
                </c:pt>
                <c:pt idx="3">
                  <c:v>Diverse in content</c:v>
                </c:pt>
                <c:pt idx="4">
                  <c:v>Challenging</c:v>
                </c:pt>
              </c:strCache>
            </c:strRef>
          </c:cat>
          <c:val>
            <c:numRef>
              <c:f>FREQS!$H$532:$H$536</c:f>
              <c:numCache>
                <c:formatCode>General</c:formatCode>
                <c:ptCount val="5"/>
                <c:pt idx="0">
                  <c:v>132</c:v>
                </c:pt>
                <c:pt idx="1">
                  <c:v>130</c:v>
                </c:pt>
                <c:pt idx="2">
                  <c:v>122</c:v>
                </c:pt>
                <c:pt idx="3">
                  <c:v>39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482C-85FE-CE95850529F1}"/>
            </c:ext>
          </c:extLst>
        </c:ser>
        <c:ser>
          <c:idx val="1"/>
          <c:order val="1"/>
          <c:tx>
            <c:strRef>
              <c:f>FREQS!$I$531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FREQS!$G$532:$G$536</c:f>
              <c:strCache>
                <c:ptCount val="5"/>
                <c:pt idx="0">
                  <c:v>Applicable to my career goals</c:v>
                </c:pt>
                <c:pt idx="1">
                  <c:v>Interesting to me</c:v>
                </c:pt>
                <c:pt idx="2">
                  <c:v>Relevant</c:v>
                </c:pt>
                <c:pt idx="3">
                  <c:v>Diverse in content</c:v>
                </c:pt>
                <c:pt idx="4">
                  <c:v>Challenging</c:v>
                </c:pt>
              </c:strCache>
            </c:strRef>
          </c:cat>
          <c:val>
            <c:numRef>
              <c:f>FREQS!$I$532:$I$536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22</c:v>
                </c:pt>
                <c:pt idx="3">
                  <c:v>79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482C-85FE-CE95850529F1}"/>
            </c:ext>
          </c:extLst>
        </c:ser>
        <c:ser>
          <c:idx val="2"/>
          <c:order val="2"/>
          <c:tx>
            <c:strRef>
              <c:f>FREQS!$J$531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FREQS!$G$532:$G$536</c:f>
              <c:strCache>
                <c:ptCount val="5"/>
                <c:pt idx="0">
                  <c:v>Applicable to my career goals</c:v>
                </c:pt>
                <c:pt idx="1">
                  <c:v>Interesting to me</c:v>
                </c:pt>
                <c:pt idx="2">
                  <c:v>Relevant</c:v>
                </c:pt>
                <c:pt idx="3">
                  <c:v>Diverse in content</c:v>
                </c:pt>
                <c:pt idx="4">
                  <c:v>Challenging</c:v>
                </c:pt>
              </c:strCache>
            </c:strRef>
          </c:cat>
          <c:val>
            <c:numRef>
              <c:f>FREQS!$J$532:$J$536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18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4-482C-85FE-CE95850529F1}"/>
            </c:ext>
          </c:extLst>
        </c:ser>
        <c:ser>
          <c:idx val="3"/>
          <c:order val="3"/>
          <c:tx>
            <c:strRef>
              <c:f>FREQS!$K$531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FREQS!$G$532:$G$536</c:f>
              <c:strCache>
                <c:ptCount val="5"/>
                <c:pt idx="0">
                  <c:v>Applicable to my career goals</c:v>
                </c:pt>
                <c:pt idx="1">
                  <c:v>Interesting to me</c:v>
                </c:pt>
                <c:pt idx="2">
                  <c:v>Relevant</c:v>
                </c:pt>
                <c:pt idx="3">
                  <c:v>Diverse in content</c:v>
                </c:pt>
                <c:pt idx="4">
                  <c:v>Challenging</c:v>
                </c:pt>
              </c:strCache>
            </c:strRef>
          </c:cat>
          <c:val>
            <c:numRef>
              <c:f>FREQS!$K$532:$K$536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34-482C-85FE-CE95850529F1}"/>
            </c:ext>
          </c:extLst>
        </c:ser>
        <c:ser>
          <c:idx val="4"/>
          <c:order val="4"/>
          <c:tx>
            <c:strRef>
              <c:f>FREQS!$L$531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FREQS!$G$532:$G$536</c:f>
              <c:strCache>
                <c:ptCount val="5"/>
                <c:pt idx="0">
                  <c:v>Applicable to my career goals</c:v>
                </c:pt>
                <c:pt idx="1">
                  <c:v>Interesting to me</c:v>
                </c:pt>
                <c:pt idx="2">
                  <c:v>Relevant</c:v>
                </c:pt>
                <c:pt idx="3">
                  <c:v>Diverse in content</c:v>
                </c:pt>
                <c:pt idx="4">
                  <c:v>Challenging</c:v>
                </c:pt>
              </c:strCache>
            </c:strRef>
          </c:cat>
          <c:val>
            <c:numRef>
              <c:f>FREQS!$L$532:$L$536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4-482C-85FE-CE9585052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872856"/>
        <c:axId val="748871216"/>
      </c:barChart>
      <c:catAx>
        <c:axId val="74887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871216"/>
        <c:crosses val="autoZero"/>
        <c:auto val="1"/>
        <c:lblAlgn val="ctr"/>
        <c:lblOffset val="100"/>
        <c:noMultiLvlLbl val="0"/>
      </c:catAx>
      <c:valAx>
        <c:axId val="748871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887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20E0-9DF6-4137-8027-97568227ABE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E9BE-ABF5-4008-9351-71FA1623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D71EB5A-3F2A-4A3E-BE67-C2C9D2F97C2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DDC8CAF-2A39-43B7-B4A1-65D8854D3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Five R’s Model for engaging millennial students. The model focuses on the following areas of the teaching-learning environment: (1) research-based methods, (2) relevance, (3) rationale, (4) relaxed learning environment, and (5) rapport (Price 2011).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8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</a:t>
            </a:r>
            <a:r>
              <a:rPr lang="en-US" baseline="0" dirty="0"/>
              <a:t> three slides describe the surveyed students, than we will look at (2) instructor-related and (3) teaching strategy-related questions, and (4) material-related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Ag GPA? To compare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85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star is to indicate the significantly higher</a:t>
            </a:r>
            <a:r>
              <a:rPr lang="en-US" baseline="0" dirty="0"/>
              <a:t> level of agreement to this question. </a:t>
            </a:r>
          </a:p>
          <a:p>
            <a:r>
              <a:rPr lang="en-US" b="1" dirty="0"/>
              <a:t>Observation/Insight from the graph:</a:t>
            </a:r>
            <a:r>
              <a:rPr lang="en-US" b="1" baseline="0" dirty="0"/>
              <a:t> </a:t>
            </a:r>
            <a:r>
              <a:rPr lang="en-US" dirty="0"/>
              <a:t>Students seem to want to do well to achieve their goals (personal and career),</a:t>
            </a:r>
            <a:r>
              <a:rPr lang="en-US" baseline="0" dirty="0"/>
              <a:t> and are not driven primarily by the monetary reward.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1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star is to indicate the significantly higher</a:t>
            </a:r>
            <a:r>
              <a:rPr lang="en-US" baseline="0" dirty="0"/>
              <a:t> level of agreement to this question. </a:t>
            </a:r>
          </a:p>
          <a:p>
            <a:r>
              <a:rPr lang="en-US" b="1" dirty="0"/>
              <a:t>Observation/Insight from the graph:</a:t>
            </a:r>
            <a:r>
              <a:rPr lang="en-US" b="1" baseline="0" dirty="0"/>
              <a:t> </a:t>
            </a:r>
            <a:r>
              <a:rPr lang="en-US" b="0" baseline="0" dirty="0"/>
              <a:t>Students are motivated by relevance of the material rather than recognition. They also do not like working with others on joint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6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dirty="0"/>
              <a:t>This</a:t>
            </a:r>
            <a:r>
              <a:rPr lang="en-US" baseline="0" dirty="0"/>
              <a:t> is an instructor-related question. </a:t>
            </a:r>
          </a:p>
          <a:p>
            <a:r>
              <a:rPr lang="en-US" b="1" dirty="0"/>
              <a:t>Observations: </a:t>
            </a:r>
            <a:r>
              <a:rPr lang="en-US" dirty="0"/>
              <a:t>Passion,</a:t>
            </a:r>
            <a:r>
              <a:rPr lang="en-US" baseline="0" dirty="0"/>
              <a:t> ability to relate material to the real-world and interest in my success are Key motivators.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5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 and the next two slides are teaching strategy-related questions. </a:t>
            </a:r>
          </a:p>
          <a:p>
            <a:r>
              <a:rPr lang="en-US" b="1" dirty="0"/>
              <a:t>Observation/Insight from the graph:</a:t>
            </a:r>
            <a:r>
              <a:rPr lang="en-US" b="1" baseline="0" dirty="0"/>
              <a:t> </a:t>
            </a:r>
            <a:r>
              <a:rPr lang="en-US" b="0" baseline="0" dirty="0"/>
              <a:t>students are not necessarily interested in searching for the answer on their own, rather expect help and guidance/direction from the instructor. and direction and like student discussions in class. Therefore, we asked a more in-depth question on the autonomy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93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</a:t>
            </a:r>
            <a:r>
              <a:rPr lang="en-US" baseline="0" dirty="0"/>
              <a:t> half of students still want hand-holding approach to teaching/learning. However, 50% would prefer a structured autonomy which may potentially imply that students start wanting to shift from the helicopter parents type of instruction (“tell me what and when to do, and I will do it”) but not to a complete autonomy.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1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</a:t>
            </a:r>
            <a:r>
              <a:rPr lang="en-US" baseline="0" dirty="0"/>
              <a:t> informed and keep up with current news in teaching seems to be the dominant factor for students’ interest in the course material.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92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</a:t>
            </a:r>
            <a:r>
              <a:rPr lang="en-US" b="1" baseline="0" dirty="0"/>
              <a:t> m</a:t>
            </a:r>
            <a:r>
              <a:rPr lang="en-US" b="1" dirty="0"/>
              <a:t>aterial-related question</a:t>
            </a:r>
            <a:endParaRPr lang="en-US" b="0" dirty="0"/>
          </a:p>
          <a:p>
            <a:r>
              <a:rPr lang="en-US" dirty="0"/>
              <a:t>Confirming the previous question,</a:t>
            </a:r>
            <a:r>
              <a:rPr lang="en-US" baseline="0" dirty="0"/>
              <a:t> students are more interested and motivated when they learn the material which is applicable, relevant and interesting. </a:t>
            </a:r>
          </a:p>
          <a:p>
            <a:r>
              <a:rPr lang="en-US" baseline="0" dirty="0"/>
              <a:t>Students do not seem to be very motivated by the challenging material.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3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Material-related question: confirming the previous question,</a:t>
            </a:r>
            <a:r>
              <a:rPr lang="en-US" baseline="0" dirty="0"/>
              <a:t> students are more interested and motivated when they learn the material which is applicable, relevant and interesting. </a:t>
            </a:r>
          </a:p>
          <a:p>
            <a:r>
              <a:rPr lang="en-US" baseline="0" dirty="0"/>
              <a:t>Students do not seem to be very motivated by the challenging material.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2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4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3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8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4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Raised in “just-in-time” service oriented culture, current live in a file-sharing cut-and-paste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Raised in “just-in-time” service oriented culture, current live in a file-sharing cut-and-paste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Raised in “just-in-time” service oriented culture, current live in a file-sharing cut-and-paste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Raised in “just-in-time” service oriented culture, current live in a file-sharing cut-and-paste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8CAF-2A39-43B7-B4A1-65D8854D3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8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4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7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CC15-741A-4E59-8D16-CCBC8FA1FEE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590D-F124-44DC-AEC2-63AC0352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4845544"/>
            <a:ext cx="11487150" cy="126266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Millennial College Students: What Keeps Them Engaged in Classroom?</a:t>
            </a:r>
            <a:br>
              <a:rPr lang="en-US" sz="40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endParaRPr lang="en-US" sz="1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691790"/>
            <a:ext cx="12191999" cy="8328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Dr. Iuliia Tetteh, Dr. Aslihan Spaulding*, Dr. Yangxuan Liu**, and Michael Miner***</a:t>
            </a:r>
          </a:p>
          <a:p>
            <a:endParaRPr 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*Department of Agriculture, Illinois State University, **Department of Agricultural Economics, University of Georgia, and</a:t>
            </a:r>
          </a:p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 ***Undergraduate student in Agribusiness at Illinois State University.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9" y="0"/>
            <a:ext cx="9863404" cy="38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663194" cy="526644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Structure of the survey: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Section I: Demographic characteristics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Section II: Teaching methods and instructor’s characteristics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Section III: Course content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Sections II and III were constructed based off the Five R’s Model (Price 2011).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06705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EBD18-6B56-482A-A884-992DE32D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00B050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Questions</a:t>
            </a:r>
          </a:p>
        </p:txBody>
      </p:sp>
      <p:pic>
        <p:nvPicPr>
          <p:cNvPr id="10" name="Content Placeholder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D8D1E8F-AF43-45D3-BE91-617D84259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42" y="1417677"/>
            <a:ext cx="8507844" cy="3929237"/>
          </a:xfrm>
        </p:spPr>
      </p:pic>
    </p:spTree>
    <p:extLst>
      <p:ext uri="{BB962C8B-B14F-4D97-AF65-F5344CB8AC3E}">
        <p14:creationId xmlns:p14="http://schemas.microsoft.com/office/powerpoint/2010/main" val="311128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879596B-9418-49D3-80F2-DAC38E266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9157" y="959545"/>
            <a:ext cx="8555264" cy="4619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7EBD18-6B56-482A-A884-992DE32D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00B050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421089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1A5404-215E-4CEB-91F2-EAC948FD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4648" y="1392600"/>
            <a:ext cx="8594128" cy="4791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5B71A-3FCE-4CDD-BC86-D1AF47AE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00B050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339568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6F7A5-5F24-403C-A6D1-0E06F65C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7156" y="989403"/>
            <a:ext cx="8380882" cy="5070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6A1E3-4E8D-4A3F-8CC9-772CB2BF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00B050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277284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572944D-3BE4-4908-B49D-CF6C5E65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801" y="2519363"/>
            <a:ext cx="914400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643467"/>
            <a:ext cx="7289799" cy="5533496"/>
          </a:xfrm>
        </p:spPr>
        <p:txBody>
          <a:bodyPr anchor="ctr">
            <a:normAutofit/>
          </a:bodyPr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Summary statistics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Frequency and percentages analysis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Cross tabulation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Chi-square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402972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4" y="2297112"/>
            <a:ext cx="10982325" cy="4351338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147 complete responses (67% female, 32% male, 1% did not respond).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Top 3 majors: agribusiness management (65%), animal science (25%) and agronomy (23%).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B8944B8-AA83-468D-B386-4B91D3345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041331"/>
              </p:ext>
            </p:extLst>
          </p:nvPr>
        </p:nvGraphicFramePr>
        <p:xfrm>
          <a:off x="257175" y="3177153"/>
          <a:ext cx="6794554" cy="347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A957FCA-1F79-4937-8F38-7BC1B6976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436684"/>
              </p:ext>
            </p:extLst>
          </p:nvPr>
        </p:nvGraphicFramePr>
        <p:xfrm>
          <a:off x="6478292" y="3428999"/>
          <a:ext cx="5489652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813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65035"/>
              </p:ext>
            </p:extLst>
          </p:nvPr>
        </p:nvGraphicFramePr>
        <p:xfrm>
          <a:off x="1813300" y="2452521"/>
          <a:ext cx="8632557" cy="419625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5211">
                  <a:extLst>
                    <a:ext uri="{9D8B030D-6E8A-4147-A177-3AD203B41FA5}">
                      <a16:colId xmlns:a16="http://schemas.microsoft.com/office/drawing/2014/main" val="1307000333"/>
                    </a:ext>
                  </a:extLst>
                </a:gridCol>
                <a:gridCol w="3337346">
                  <a:extLst>
                    <a:ext uri="{9D8B030D-6E8A-4147-A177-3AD203B41FA5}">
                      <a16:colId xmlns:a16="http://schemas.microsoft.com/office/drawing/2014/main" val="520184091"/>
                    </a:ext>
                  </a:extLst>
                </a:gridCol>
              </a:tblGrid>
              <a:tr h="75995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Question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  <a:r>
                        <a:rPr lang="en-US" sz="2000" baseline="0" dirty="0"/>
                        <a:t> of respondents</a:t>
                      </a:r>
                    </a:p>
                    <a:p>
                      <a:pPr algn="ctr"/>
                      <a:r>
                        <a:rPr lang="en-US" sz="2000" baseline="0" dirty="0"/>
                        <a:t> selected “Yes”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68283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Are you a self-motivated individual?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93.9</a:t>
                      </a:r>
                      <a:endParaRPr lang="en-US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19621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Do you participate</a:t>
                      </a:r>
                      <a:r>
                        <a:rPr lang="en-US" sz="2000" baseline="0" dirty="0"/>
                        <a:t> in student clubs?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70.0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32502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Do you have any international experience?</a:t>
                      </a:r>
                      <a:r>
                        <a:rPr lang="en-US" sz="2000" baseline="0" dirty="0"/>
                        <a:t>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12.9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92960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Do you work in summer?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93.2</a:t>
                      </a:r>
                      <a:endParaRPr lang="en-US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05855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Do you work during the</a:t>
                      </a:r>
                      <a:r>
                        <a:rPr lang="en-US" sz="2000" baseline="0" dirty="0"/>
                        <a:t> school year?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76.2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34729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Are you a first generation</a:t>
                      </a:r>
                      <a:r>
                        <a:rPr lang="en-US" sz="2000" baseline="0" dirty="0"/>
                        <a:t> college student?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36.7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86893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Do you come from</a:t>
                      </a:r>
                      <a:r>
                        <a:rPr lang="en-US" sz="2000" baseline="0" dirty="0"/>
                        <a:t> a single-parent household?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19.7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4143"/>
                  </a:ext>
                </a:extLst>
              </a:tr>
              <a:tr h="429538">
                <a:tc>
                  <a:txBody>
                    <a:bodyPr/>
                    <a:lstStyle/>
                    <a:p>
                      <a:r>
                        <a:rPr lang="en-US" sz="2000" dirty="0"/>
                        <a:t>Do you have siblings? 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90.5</a:t>
                      </a:r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2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2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82691"/>
              </p:ext>
            </p:extLst>
          </p:nvPr>
        </p:nvGraphicFramePr>
        <p:xfrm>
          <a:off x="838898" y="2595135"/>
          <a:ext cx="10091956" cy="37071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9510">
                  <a:extLst>
                    <a:ext uri="{9D8B030D-6E8A-4147-A177-3AD203B41FA5}">
                      <a16:colId xmlns:a16="http://schemas.microsoft.com/office/drawing/2014/main" val="1307000333"/>
                    </a:ext>
                  </a:extLst>
                </a:gridCol>
                <a:gridCol w="869927">
                  <a:extLst>
                    <a:ext uri="{9D8B030D-6E8A-4147-A177-3AD203B41FA5}">
                      <a16:colId xmlns:a16="http://schemas.microsoft.com/office/drawing/2014/main" val="520184091"/>
                    </a:ext>
                  </a:extLst>
                </a:gridCol>
                <a:gridCol w="1623864">
                  <a:extLst>
                    <a:ext uri="{9D8B030D-6E8A-4147-A177-3AD203B41FA5}">
                      <a16:colId xmlns:a16="http://schemas.microsoft.com/office/drawing/2014/main" val="936912262"/>
                    </a:ext>
                  </a:extLst>
                </a:gridCol>
                <a:gridCol w="1565868">
                  <a:extLst>
                    <a:ext uri="{9D8B030D-6E8A-4147-A177-3AD203B41FA5}">
                      <a16:colId xmlns:a16="http://schemas.microsoft.com/office/drawing/2014/main" val="1318425394"/>
                    </a:ext>
                  </a:extLst>
                </a:gridCol>
                <a:gridCol w="1040165">
                  <a:extLst>
                    <a:ext uri="{9D8B030D-6E8A-4147-A177-3AD203B41FA5}">
                      <a16:colId xmlns:a16="http://schemas.microsoft.com/office/drawing/2014/main" val="4034453103"/>
                    </a:ext>
                  </a:extLst>
                </a:gridCol>
                <a:gridCol w="1482622">
                  <a:extLst>
                    <a:ext uri="{9D8B030D-6E8A-4147-A177-3AD203B41FA5}">
                      <a16:colId xmlns:a16="http://schemas.microsoft.com/office/drawing/2014/main" val="499429296"/>
                    </a:ext>
                  </a:extLst>
                </a:gridCol>
              </a:tblGrid>
              <a:tr h="10268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</a:t>
                      </a:r>
                      <a:r>
                        <a:rPr lang="en-US" sz="2000" baseline="0" dirty="0"/>
                        <a:t>n</a:t>
                      </a:r>
                      <a:endParaRPr lang="en-US" sz="2000" dirty="0"/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Minimum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Maximum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Mean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Std. Deviation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68283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How old are you?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21.2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19621"/>
                  </a:ext>
                </a:extLst>
              </a:tr>
              <a:tr h="8954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What is your current cumulative Grade Point Average (GPA)?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4.00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2232502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How many siblings do you have?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292960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Number of organizations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405855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8407029" y="3646068"/>
            <a:ext cx="1028556" cy="265625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3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C7877D9-2FD1-41FD-B64F-46C855E3A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349350"/>
              </p:ext>
            </p:extLst>
          </p:nvPr>
        </p:nvGraphicFramePr>
        <p:xfrm>
          <a:off x="427534" y="2441516"/>
          <a:ext cx="11459666" cy="403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49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92819"/>
            <a:ext cx="10515600" cy="390525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research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Background information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Methodology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 &amp; implications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Further research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5"/>
            <a:ext cx="12207095" cy="2116249"/>
            <a:chOff x="11486" y="-4024"/>
            <a:chExt cx="12207095" cy="21162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42369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73ECA3E-3758-4C3A-AC53-286A93506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966739"/>
              </p:ext>
            </p:extLst>
          </p:nvPr>
        </p:nvGraphicFramePr>
        <p:xfrm>
          <a:off x="257175" y="2319379"/>
          <a:ext cx="1164552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842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DF7A7B5-3455-499A-9FA1-DFBE0D2B2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667925"/>
              </p:ext>
            </p:extLst>
          </p:nvPr>
        </p:nvGraphicFramePr>
        <p:xfrm>
          <a:off x="265489" y="2167019"/>
          <a:ext cx="1166102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655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0DF742-AD33-4158-B1F1-D92489DA9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006136"/>
              </p:ext>
            </p:extLst>
          </p:nvPr>
        </p:nvGraphicFramePr>
        <p:xfrm>
          <a:off x="257175" y="2167018"/>
          <a:ext cx="11798837" cy="43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494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FE27AD7-AFA6-479A-8889-EF8A73BFC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877521"/>
              </p:ext>
            </p:extLst>
          </p:nvPr>
        </p:nvGraphicFramePr>
        <p:xfrm>
          <a:off x="257175" y="2167019"/>
          <a:ext cx="11503416" cy="45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4462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9801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FC9822D-AD1C-4C78-9646-BAF04B805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858526"/>
              </p:ext>
            </p:extLst>
          </p:nvPr>
        </p:nvGraphicFramePr>
        <p:xfrm>
          <a:off x="247650" y="2297113"/>
          <a:ext cx="11723956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586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222E17-735D-4F14-95F3-4496D7989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51884"/>
              </p:ext>
            </p:extLst>
          </p:nvPr>
        </p:nvGraphicFramePr>
        <p:xfrm>
          <a:off x="415870" y="2329226"/>
          <a:ext cx="11471329" cy="42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820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30" y="2250498"/>
            <a:ext cx="10515600" cy="4351338"/>
          </a:xfrm>
        </p:spPr>
        <p:txBody>
          <a:bodyPr/>
          <a:lstStyle/>
          <a:p>
            <a:r>
              <a:rPr lang="en-US" dirty="0"/>
              <a:t>Statistical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Challenging material and further exploration of topics motivate students from single-parent household.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Students who work during the summer to support themselves are motivated with in-class collaboration opportunities, working with peers in group projects, and recognition/awards.</a:t>
            </a:r>
          </a:p>
        </p:txBody>
      </p:sp>
    </p:spTree>
    <p:extLst>
      <p:ext uri="{BB962C8B-B14F-4D97-AF65-F5344CB8AC3E}">
        <p14:creationId xmlns:p14="http://schemas.microsoft.com/office/powerpoint/2010/main" val="1906928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297112"/>
            <a:ext cx="110109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Students seem to be driven by intrinsic (achieve personal goals) rather than extrinsic (higher salary) motivators. 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Teaching-learning ecosystem can help students be interested and engaged in the classroom?</a:t>
            </a:r>
          </a:p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Material: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relevant and applicable.</a:t>
            </a:r>
          </a:p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Instructor’s characteristics: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passionate, informed, and interested in 	student success.</a:t>
            </a:r>
          </a:p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Teaching strategy: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instructor provides structured autonomy 	and 	incorporates current developments/news in the course material. 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Whenever possible, demonstrate the relevance of course material to students’ experiences, frames of reference, and future careers. 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1235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297112"/>
            <a:ext cx="11010900" cy="435133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Next step: Conduct the survey at four other public (non-land grant) universities. 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Murray State University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Kent State University - Tuscarawas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Central Missouri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Tennessee at Martin</a:t>
            </a: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Further Research</a:t>
            </a:r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B4F7814-83A9-4E31-AE6E-6549B65B4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0" y="5645338"/>
            <a:ext cx="2713676" cy="928316"/>
          </a:xfrm>
          <a:prstGeom prst="rect">
            <a:avLst/>
          </a:prstGeom>
        </p:spPr>
      </p:pic>
      <p:pic>
        <p:nvPicPr>
          <p:cNvPr id="11" name="Picture 10" descr="A picture containing helmet, headdress&#10;&#10;Description generated with high confidence">
            <a:extLst>
              <a:ext uri="{FF2B5EF4-FFF2-40B4-BE49-F238E27FC236}">
                <a16:creationId xmlns:a16="http://schemas.microsoft.com/office/drawing/2014/main" id="{7301AEA3-D823-4D8E-90FD-3D1D57C8E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94" y="5143885"/>
            <a:ext cx="2065512" cy="17141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E966B-60C7-4DB0-8A8C-3BD0D70807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62" y="5193393"/>
            <a:ext cx="2065513" cy="1639944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807AF44-7158-4DA4-A575-8965514FB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62" y="5668170"/>
            <a:ext cx="2742857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3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research team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92076"/>
              </p:ext>
            </p:extLst>
          </p:nvPr>
        </p:nvGraphicFramePr>
        <p:xfrm>
          <a:off x="2194559" y="1645918"/>
          <a:ext cx="7802882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441">
                  <a:extLst>
                    <a:ext uri="{9D8B030D-6E8A-4147-A177-3AD203B41FA5}">
                      <a16:colId xmlns:a16="http://schemas.microsoft.com/office/drawing/2014/main" val="1749500109"/>
                    </a:ext>
                  </a:extLst>
                </a:gridCol>
                <a:gridCol w="3901441">
                  <a:extLst>
                    <a:ext uri="{9D8B030D-6E8A-4147-A177-3AD203B41FA5}">
                      <a16:colId xmlns:a16="http://schemas.microsoft.com/office/drawing/2014/main" val="4038477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Dr. Iuliia Tetteh</a:t>
                      </a:r>
                    </a:p>
                    <a:p>
                      <a:pPr algn="ctr"/>
                      <a:r>
                        <a:rPr lang="en-US" sz="1800" dirty="0"/>
                        <a:t>Assistant Professor of Agribusiness</a:t>
                      </a:r>
                    </a:p>
                    <a:p>
                      <a:pPr algn="ctr"/>
                      <a:r>
                        <a:rPr lang="en-US" sz="1800" dirty="0"/>
                        <a:t>Department of Agriculture</a:t>
                      </a:r>
                    </a:p>
                    <a:p>
                      <a:pPr algn="ctr"/>
                      <a:r>
                        <a:rPr lang="en-US" sz="1800" dirty="0"/>
                        <a:t>Illinois State University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Dr. Aslihan</a:t>
                      </a:r>
                      <a:r>
                        <a:rPr lang="en-US" sz="2400" b="1" baseline="0" dirty="0"/>
                        <a:t> Spaulding</a:t>
                      </a:r>
                    </a:p>
                    <a:p>
                      <a:pPr algn="ctr"/>
                      <a:r>
                        <a:rPr lang="en-US" sz="1800" dirty="0"/>
                        <a:t>Professor of Agribusiness</a:t>
                      </a:r>
                    </a:p>
                    <a:p>
                      <a:pPr algn="ctr"/>
                      <a:r>
                        <a:rPr lang="en-US" sz="1800" dirty="0"/>
                        <a:t>Department of Agriculture</a:t>
                      </a:r>
                    </a:p>
                    <a:p>
                      <a:pPr algn="ctr"/>
                      <a:r>
                        <a:rPr lang="en-US" sz="1800" dirty="0"/>
                        <a:t>Illinois State University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/>
                        <a:t>Dr. Yangxuan Liu</a:t>
                      </a:r>
                    </a:p>
                    <a:p>
                      <a:pPr algn="ctr"/>
                      <a:r>
                        <a:rPr lang="en-US" sz="1800" dirty="0"/>
                        <a:t>Assistant Professor</a:t>
                      </a:r>
                    </a:p>
                    <a:p>
                      <a:pPr algn="ctr"/>
                      <a:r>
                        <a:rPr lang="en-US" sz="1800" dirty="0"/>
                        <a:t>Department of Agricultural Economics</a:t>
                      </a:r>
                    </a:p>
                    <a:p>
                      <a:pPr algn="ctr"/>
                      <a:r>
                        <a:rPr lang="en-US" sz="1800" dirty="0"/>
                        <a:t>University of Georgia 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/>
                        <a:t>Michael Miner </a:t>
                      </a:r>
                    </a:p>
                    <a:p>
                      <a:pPr algn="ctr"/>
                      <a:r>
                        <a:rPr lang="en-US" sz="1800" dirty="0"/>
                        <a:t>Undergraduate student in Agribusiness</a:t>
                      </a:r>
                    </a:p>
                    <a:p>
                      <a:pPr algn="ctr"/>
                      <a:r>
                        <a:rPr lang="en-US" sz="1800" dirty="0"/>
                        <a:t>Department of Agriculture</a:t>
                      </a:r>
                    </a:p>
                    <a:p>
                      <a:pPr algn="ctr"/>
                      <a:r>
                        <a:rPr lang="en-US" sz="1800" dirty="0"/>
                        <a:t>Illinois State University 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331340"/>
                  </a:ext>
                </a:extLst>
              </a:tr>
            </a:tbl>
          </a:graphicData>
        </a:graphic>
      </p:graphicFrame>
      <p:pic>
        <p:nvPicPr>
          <p:cNvPr id="6" name="Picture 5" descr="A person in a red shirt and smiling at the camera&#10;&#10;Description generated with very high confidence">
            <a:extLst>
              <a:ext uri="{FF2B5EF4-FFF2-40B4-BE49-F238E27FC236}">
                <a16:creationId xmlns:a16="http://schemas.microsoft.com/office/drawing/2014/main" id="{2B8B632B-15F2-43F9-8481-3723353E3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3"/>
            <a:ext cx="2279209" cy="329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0E548-FE66-43F5-BAEC-99392C1F9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2194560" cy="3291840"/>
          </a:xfrm>
          <a:prstGeom prst="rect">
            <a:avLst/>
          </a:prstGeom>
        </p:spPr>
      </p:pic>
      <p:pic>
        <p:nvPicPr>
          <p:cNvPr id="9" name="Picture 8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4E845111-E900-41B9-B4F0-12D9B34BE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1" y="-2"/>
            <a:ext cx="2194560" cy="3291840"/>
          </a:xfrm>
          <a:prstGeom prst="rect">
            <a:avLst/>
          </a:prstGeom>
        </p:spPr>
      </p:pic>
      <p:pic>
        <p:nvPicPr>
          <p:cNvPr id="11" name="Picture 10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475FB67D-0F13-4D48-9A3F-D88697B6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18358" b="11079"/>
          <a:stretch/>
        </p:blipFill>
        <p:spPr>
          <a:xfrm>
            <a:off x="9912792" y="3556285"/>
            <a:ext cx="227920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A157D40-F49E-4BF8-B254-D2309A826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79" y="477749"/>
            <a:ext cx="5330182" cy="3997637"/>
          </a:xfrm>
          <a:prstGeom prst="rect">
            <a:avLst/>
          </a:prstGeom>
        </p:spPr>
      </p:pic>
      <p:pic>
        <p:nvPicPr>
          <p:cNvPr id="8" name="Content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61786DE8-83A4-4381-8C44-032CAD958B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r="13444" b="2"/>
          <a:stretch/>
        </p:blipFill>
        <p:spPr>
          <a:xfrm>
            <a:off x="398874" y="498351"/>
            <a:ext cx="5455917" cy="3739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9AD35-8FB9-4197-9887-A139D418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MOTIVATION FOR RESEARCH</a:t>
            </a:r>
          </a:p>
        </p:txBody>
      </p:sp>
    </p:spTree>
    <p:extLst>
      <p:ext uri="{BB962C8B-B14F-4D97-AF65-F5344CB8AC3E}">
        <p14:creationId xmlns:p14="http://schemas.microsoft.com/office/powerpoint/2010/main" val="15628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2249487"/>
            <a:ext cx="11649075" cy="435133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In-class observations of millennial students’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- behaviors (e.g., impatience, urgency to find a solution, frequent 	use of electronics, etc.)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- attitudes (e.g., reluctance to participate in class if not interested in 	the material)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Discussion with colleagues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Literature review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research</a:t>
            </a:r>
          </a:p>
        </p:txBody>
      </p:sp>
    </p:spTree>
    <p:extLst>
      <p:ext uri="{BB962C8B-B14F-4D97-AF65-F5344CB8AC3E}">
        <p14:creationId xmlns:p14="http://schemas.microsoft.com/office/powerpoint/2010/main" val="209242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297112"/>
            <a:ext cx="11125200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Who are millennials? 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Individuals who were born between 1982 and 2000, who are currently between 18 and 	35 years old (Federal Reserve Bank of Atlanta, 2014). 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By 2020, millennials will constitute 40% of global workforce (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Pricewaterhouse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Coopers, 	2011).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By 2030, millennials will constitute 75% of the U.S.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workforce (U.S. Bureau of Labor 	Statistics, 2017)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35586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297112"/>
            <a:ext cx="11125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How are they different? 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Exhibit difference attitudes, preferences, and work habits (Price, 2009; Borges, 2006; 	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Oblinger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2004, etc.) 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have low tolerance for delay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expect almost immediate feedback and recognition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crave structure and do not like ambiguity 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require strong work/life balance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place a primary emphasis on their personal needs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never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read instructions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strongly prefer learning by doing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believe multitasking is an effective use of their time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- the most college educated generation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43389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2297112"/>
            <a:ext cx="11125200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What is the Issue? 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63% of students claimed they </a:t>
            </a:r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used electronic devices in class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to stay connected rather 	than engage in class (McCoy, 2016).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30% of millennial college students said they were </a:t>
            </a:r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constantly distracted in class by their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technology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related to non-educational usage (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Schaffhauser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2016). Two years later, the 	follow-up survey revealed that the percent increased to 34%.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Nine out of ten students agreed that they “didn’t pay attention” or “missed instructions” 	because they were </a:t>
            </a:r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using unrelated social media platforms in class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Schaffhauser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2016). 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5106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19DD8A45-7E2B-4820-B7FC-BFCB471843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2778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120113" cy="402723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Changes in millennials’ preferences, attitudes, and work habits can potentially make traditional teaching strategies ineffective. </a:t>
            </a:r>
          </a:p>
          <a:p>
            <a:pPr marL="0"/>
            <a:endParaRPr lang="en-US" dirty="0"/>
          </a:p>
          <a:p>
            <a:r>
              <a:rPr lang="en-US" dirty="0"/>
              <a:t>There is a need for a better understanding of what elements of teaching-learning ecosystem help millennials stay interested and engaged in college classroom. 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96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4" y="2297112"/>
            <a:ext cx="11239501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Online survey instrument, IRB 1071644-2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Two public non-land-grant universities (Illinois State University and Eastern Kentucky University)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750 Agriculture students (600 at ISU, 150 at EKU)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Administration of survey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- six-weeks data collection period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- three email reminders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- AGR 109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Incentive: Free access code for Motivators Assessment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Response rate 20% (165 respondents, 147 complete)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86" y="-4024"/>
            <a:ext cx="12207095" cy="2116249"/>
            <a:chOff x="11486" y="-4024"/>
            <a:chExt cx="12207095" cy="2116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418" y="-4024"/>
              <a:ext cx="5002677" cy="10997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86" y="6981"/>
              <a:ext cx="7192932" cy="20648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418" y="1067256"/>
              <a:ext cx="5014163" cy="104496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6638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Methodology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A917C-3735-4889-95A1-E932EEFF2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17" y="3515869"/>
            <a:ext cx="332422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3ED1C-170E-4C40-A19E-50E498323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17" y="5744277"/>
            <a:ext cx="3604636" cy="904173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D96538-57A7-40C2-BDCE-08B4F6D741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68" y="4308746"/>
            <a:ext cx="3252352" cy="8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1230</Words>
  <Application>Microsoft Office PowerPoint</Application>
  <PresentationFormat>Widescreen</PresentationFormat>
  <Paragraphs>270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Office Theme</vt:lpstr>
      <vt:lpstr>Millennial College Students: What Keeps Them Engaged in Classroom?  </vt:lpstr>
      <vt:lpstr>Roadmap</vt:lpstr>
      <vt:lpstr>MOTIVATION FOR RESEARCH</vt:lpstr>
      <vt:lpstr>Motivation for research</vt:lpstr>
      <vt:lpstr>Background</vt:lpstr>
      <vt:lpstr>Background</vt:lpstr>
      <vt:lpstr>Background</vt:lpstr>
      <vt:lpstr>Problem Statement</vt:lpstr>
      <vt:lpstr>Methodology</vt:lpstr>
      <vt:lpstr>Methodology</vt:lpstr>
      <vt:lpstr>Sample Questions</vt:lpstr>
      <vt:lpstr>Sample Questions</vt:lpstr>
      <vt:lpstr>Sample Questions</vt:lpstr>
      <vt:lpstr>Sample Questions</vt:lpstr>
      <vt:lpstr>Data analysis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Further Research</vt:lpstr>
      <vt:lpstr>Our research team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Millennial College Students: What Keeps Them Engaged in Classroom? Multi-Institutional Survey of Agriculture Students.</dc:title>
  <dc:creator>Tetteh, Iuliia</dc:creator>
  <cp:lastModifiedBy>Tetteh, Iuliia</cp:lastModifiedBy>
  <cp:revision>40</cp:revision>
  <cp:lastPrinted>2018-01-10T14:02:38Z</cp:lastPrinted>
  <dcterms:created xsi:type="dcterms:W3CDTF">2018-01-08T18:21:41Z</dcterms:created>
  <dcterms:modified xsi:type="dcterms:W3CDTF">2018-01-17T22:00:20Z</dcterms:modified>
</cp:coreProperties>
</file>